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7" r:id="rId9"/>
    <p:sldId id="262" r:id="rId10"/>
    <p:sldId id="269" r:id="rId11"/>
    <p:sldId id="263" r:id="rId12"/>
    <p:sldId id="264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DB9316-CEF6-4EE4-9C24-A7EF24861769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8539AB-9549-46C1-8BE7-AF413511E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060848"/>
            <a:ext cx="6172200" cy="18943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>«Сказки читаем – речь развиваем»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808912" cy="158417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Воспитатели: Галицкая Е.А.</a:t>
            </a:r>
          </a:p>
          <a:p>
            <a:pPr algn="r"/>
            <a:r>
              <a:rPr lang="ru-RU" sz="1600" dirty="0" smtClean="0"/>
              <a:t>                         Зимина О.А</a:t>
            </a:r>
          </a:p>
          <a:p>
            <a:pPr algn="ctr"/>
            <a:endParaRPr lang="ru-RU" sz="2400" dirty="0"/>
          </a:p>
          <a:p>
            <a:pPr algn="ctr"/>
            <a:r>
              <a:rPr lang="ru-RU" sz="1500" dirty="0" err="1" smtClean="0"/>
              <a:t>Гаджиево</a:t>
            </a:r>
            <a:r>
              <a:rPr lang="ru-RU" sz="1500" dirty="0" smtClean="0"/>
              <a:t> 2025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0573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"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Муниципальное образовательное дошкольное учреждение</a:t>
            </a:r>
            <a:endParaRPr lang="ru-RU" sz="1400" dirty="0">
              <a:latin typeface="Times New Roman"/>
              <a:ea typeface="Times New Roman"/>
            </a:endParaRPr>
          </a:p>
          <a:p>
            <a:pPr marL="7620"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ЗАТО Александровск</a:t>
            </a:r>
            <a:endParaRPr lang="ru-RU" sz="1400" dirty="0">
              <a:latin typeface="Times New Roman"/>
              <a:ea typeface="Times New Roman"/>
            </a:endParaRPr>
          </a:p>
          <a:p>
            <a:pPr marL="7620"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МАДОУ «Детский сад № 1 «</a:t>
            </a:r>
            <a:r>
              <a:rPr lang="ru-RU" sz="1400" b="1" dirty="0" err="1">
                <a:latin typeface="Times New Roman"/>
                <a:ea typeface="Times New Roman"/>
              </a:rPr>
              <a:t>Семицветик</a:t>
            </a:r>
            <a:r>
              <a:rPr lang="ru-RU" sz="1400" b="1" dirty="0">
                <a:latin typeface="Times New Roman"/>
                <a:ea typeface="Times New Roman"/>
              </a:rPr>
              <a:t>»»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9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3792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/>
                <a:ea typeface="Times New Roman"/>
              </a:rPr>
              <a:t>Книжный</a:t>
            </a:r>
            <a:r>
              <a:rPr lang="ru-RU" sz="3600" b="1" spc="-45" dirty="0">
                <a:latin typeface="Times New Roman"/>
                <a:ea typeface="Times New Roman"/>
              </a:rPr>
              <a:t> </a:t>
            </a:r>
            <a:r>
              <a:rPr lang="ru-RU" sz="3600" b="1" spc="-10" dirty="0">
                <a:latin typeface="Times New Roman"/>
                <a:ea typeface="Times New Roman"/>
              </a:rPr>
              <a:t>уголок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68760"/>
            <a:ext cx="3680017" cy="4598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61386"/>
            <a:ext cx="3637197" cy="4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0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Продуктивная деятельность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3" y="1340768"/>
            <a:ext cx="3631803" cy="482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334291"/>
            <a:ext cx="3702600" cy="491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0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3651870" cy="4869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84784"/>
            <a:ext cx="3651870" cy="4869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50004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Рисуем сказку « Три медведя», « Колобок»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2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8"/>
            <a:ext cx="3655218" cy="487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64395"/>
            <a:ext cx="3651870" cy="4869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35716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Аппликация « Теремок»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564357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Лепка « Колобок»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71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/>
          <a:lstStyle/>
          <a:p>
            <a:pPr marR="175895" algn="ctr">
              <a:lnSpc>
                <a:spcPts val="1610"/>
              </a:lnSpc>
              <a:spcBef>
                <a:spcPts val="915"/>
              </a:spcBef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Пальчиковый</a:t>
            </a:r>
            <a:r>
              <a:rPr lang="ru-RU" sz="3200" b="1" spc="-35" dirty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и</a:t>
            </a:r>
            <a:r>
              <a:rPr lang="ru-RU" sz="3200" b="1" spc="-40" dirty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настольный</a:t>
            </a:r>
            <a:r>
              <a:rPr lang="ru-RU" sz="3200" b="1" spc="-30" dirty="0">
                <a:latin typeface="Times New Roman"/>
                <a:ea typeface="Times New Roman"/>
              </a:rPr>
              <a:t> </a:t>
            </a:r>
            <a:r>
              <a:rPr lang="ru-RU" sz="3200" b="1" spc="-30" dirty="0" smtClean="0">
                <a:latin typeface="Times New Roman"/>
                <a:ea typeface="Times New Roman"/>
              </a:rPr>
              <a:t/>
            </a:r>
            <a:br>
              <a:rPr lang="ru-RU" sz="3200" b="1" spc="-30" dirty="0" smtClean="0">
                <a:latin typeface="Times New Roman"/>
                <a:ea typeface="Times New Roman"/>
              </a:rPr>
            </a:br>
            <a:r>
              <a:rPr lang="ru-RU" sz="3200" b="1" spc="-30" dirty="0">
                <a:latin typeface="Times New Roman"/>
                <a:ea typeface="Times New Roman"/>
              </a:rPr>
              <a:t/>
            </a:r>
            <a:br>
              <a:rPr lang="ru-RU" sz="3200" b="1" spc="-30" dirty="0">
                <a:latin typeface="Times New Roman"/>
                <a:ea typeface="Times New Roman"/>
              </a:rPr>
            </a:br>
            <a:r>
              <a:rPr lang="ru-RU" sz="3200" b="1" dirty="0" smtClean="0">
                <a:latin typeface="Times New Roman"/>
                <a:ea typeface="Times New Roman"/>
              </a:rPr>
              <a:t>театры</a:t>
            </a:r>
            <a:r>
              <a:rPr lang="ru-RU" sz="3200" b="1" dirty="0">
                <a:latin typeface="Times New Roman"/>
                <a:ea typeface="Times New Roman"/>
              </a:rPr>
              <a:t>,</a:t>
            </a:r>
            <a:r>
              <a:rPr lang="ru-RU" sz="3200" b="1" spc="-45" dirty="0">
                <a:latin typeface="Times New Roman"/>
                <a:ea typeface="Times New Roman"/>
              </a:rPr>
              <a:t> </a:t>
            </a:r>
            <a:r>
              <a:rPr lang="ru-RU" sz="3200" b="1" spc="-10" dirty="0" smtClean="0">
                <a:latin typeface="Times New Roman"/>
                <a:ea typeface="Times New Roman"/>
              </a:rPr>
              <a:t>маски</a:t>
            </a:r>
            <a:br>
              <a:rPr lang="ru-RU" sz="3200" b="1" spc="-10" dirty="0" smtClean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3200" dirty="0">
                <a:latin typeface="Times New Roman"/>
                <a:ea typeface="Times New Roman"/>
              </a:rPr>
              <a:t>(участие</a:t>
            </a:r>
            <a:r>
              <a:rPr lang="ru-RU" sz="3200" spc="-25" dirty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родителей</a:t>
            </a:r>
            <a:r>
              <a:rPr lang="ru-RU" sz="3200" spc="-30" dirty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в</a:t>
            </a:r>
            <a:r>
              <a:rPr lang="ru-RU" sz="3200" spc="-25" dirty="0">
                <a:latin typeface="Times New Roman"/>
                <a:ea typeface="Times New Roman"/>
              </a:rPr>
              <a:t> </a:t>
            </a:r>
            <a:r>
              <a:rPr lang="ru-RU" sz="3200" spc="-10" dirty="0">
                <a:latin typeface="Times New Roman"/>
                <a:ea typeface="Times New Roman"/>
              </a:rPr>
              <a:t>проекте)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56792"/>
            <a:ext cx="6762881" cy="2445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92" y="4156508"/>
            <a:ext cx="7488832" cy="22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2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548680"/>
            <a:ext cx="4248473" cy="5688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12776"/>
            <a:ext cx="4048125" cy="33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3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036181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070" algn="ctr">
              <a:lnSpc>
                <a:spcPts val="161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«Моя</a:t>
            </a:r>
            <a:r>
              <a:rPr lang="ru-RU" sz="2400" b="1" spc="-3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любимая</a:t>
            </a:r>
            <a:r>
              <a:rPr lang="ru-RU" sz="2400" b="1" spc="-30" dirty="0">
                <a:latin typeface="Times New Roman"/>
                <a:ea typeface="Times New Roman"/>
              </a:rPr>
              <a:t> </a:t>
            </a:r>
            <a:r>
              <a:rPr lang="ru-RU" sz="2400" b="1" spc="-10" dirty="0">
                <a:latin typeface="Times New Roman"/>
                <a:ea typeface="Times New Roman"/>
              </a:rPr>
              <a:t>сказка»</a:t>
            </a:r>
            <a:endParaRPr lang="ru-RU" sz="2400" dirty="0">
              <a:latin typeface="Times New Roman"/>
              <a:ea typeface="Times New Roman"/>
            </a:endParaRPr>
          </a:p>
          <a:p>
            <a:pPr marR="177800"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(совместные</a:t>
            </a:r>
            <a:r>
              <a:rPr lang="ru-RU" sz="2400" spc="-3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рисунки</a:t>
            </a:r>
            <a:r>
              <a:rPr lang="ru-RU" sz="2400" spc="-3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родителей</a:t>
            </a:r>
            <a:r>
              <a:rPr lang="ru-RU" sz="2400" spc="-3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и</a:t>
            </a:r>
            <a:r>
              <a:rPr lang="ru-RU" sz="2400" spc="-30" dirty="0">
                <a:latin typeface="Times New Roman"/>
                <a:ea typeface="Times New Roman"/>
              </a:rPr>
              <a:t> </a:t>
            </a:r>
            <a:r>
              <a:rPr lang="ru-RU" sz="2400" spc="-10" dirty="0">
                <a:latin typeface="Times New Roman"/>
                <a:ea typeface="Times New Roman"/>
              </a:rPr>
              <a:t>воспитанников)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2363341" cy="3347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395244"/>
            <a:ext cx="3312368" cy="236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075" y="3861048"/>
            <a:ext cx="3816424" cy="2805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499" y="908720"/>
            <a:ext cx="2991682" cy="40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9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06489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Развитие </a:t>
            </a:r>
            <a:r>
              <a:rPr lang="ru-RU" dirty="0"/>
              <a:t>речи становится все более актуальной проблемой в нашем обществе. На современном этапе поиск новых форм и методов обучения и воспитания детей – один из актуальных вопросов педагогики. С повышением внимания к развитию личности ребенка связывается возможность обновления и качественного улучшения его речевого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9731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869560" cy="3949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Образовательные: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Побуждать у детей интерес к сказкам;</a:t>
            </a:r>
          </a:p>
          <a:p>
            <a:pPr marL="0" indent="0">
              <a:buNone/>
            </a:pPr>
            <a:r>
              <a:rPr lang="ru-RU" sz="1400" dirty="0"/>
              <a:t>• Создать необходимые условия для знакомства детей со сказками;</a:t>
            </a:r>
          </a:p>
          <a:p>
            <a:pPr marL="0" indent="0">
              <a:buNone/>
            </a:pPr>
            <a:r>
              <a:rPr lang="ru-RU" sz="1400" dirty="0"/>
              <a:t>• Способствовать обогащению речи, активизировать словарь детей, развивать</a:t>
            </a:r>
          </a:p>
          <a:p>
            <a:pPr marL="0" indent="0">
              <a:buNone/>
            </a:pPr>
            <a:r>
              <a:rPr lang="ru-RU" sz="1400" dirty="0"/>
              <a:t>грамматический строй речи, навыки диалогической, монологической речи.</a:t>
            </a:r>
          </a:p>
          <a:p>
            <a:pPr marL="0" indent="0">
              <a:buNone/>
            </a:pPr>
            <a:r>
              <a:rPr lang="ru-RU" sz="1400" b="1" dirty="0"/>
              <a:t>Развивающие: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Развивать у детей художественно - речевые исполнительские способности</a:t>
            </a:r>
          </a:p>
          <a:p>
            <a:pPr marL="0" indent="0">
              <a:buNone/>
            </a:pPr>
            <a:r>
              <a:rPr lang="ru-RU" sz="1400" dirty="0"/>
              <a:t>выразительности, эмоциональности исполнения, умения применять разнообразные интонации</a:t>
            </a:r>
            <a:r>
              <a:rPr lang="ru-RU" sz="1400" dirty="0" smtClean="0"/>
              <a:t>, выражающие </a:t>
            </a:r>
            <a:r>
              <a:rPr lang="ru-RU" sz="1400" dirty="0"/>
              <a:t>характер сказки.</a:t>
            </a:r>
          </a:p>
          <a:p>
            <a:pPr marL="0" indent="0">
              <a:buNone/>
            </a:pPr>
            <a:r>
              <a:rPr lang="ru-RU" sz="1400" dirty="0"/>
              <a:t>• </a:t>
            </a:r>
            <a:r>
              <a:rPr lang="ru-RU" sz="1400" dirty="0" smtClean="0"/>
              <a:t>Развивать </a:t>
            </a:r>
            <a:r>
              <a:rPr lang="ru-RU" sz="1400" dirty="0"/>
              <a:t>познавательные способности ребенка, любознательность, творческое воображение, </a:t>
            </a:r>
            <a:r>
              <a:rPr lang="ru-RU" sz="1400" dirty="0" smtClean="0"/>
              <a:t>память, фантазию</a:t>
            </a:r>
            <a:r>
              <a:rPr lang="ru-RU" sz="1400" dirty="0"/>
              <a:t>;</a:t>
            </a:r>
          </a:p>
          <a:p>
            <a:pPr marL="0" indent="0">
              <a:buNone/>
            </a:pPr>
            <a:r>
              <a:rPr lang="ru-RU" sz="1400" dirty="0"/>
              <a:t>• Развивать совместную творческую деятельность детей и родителей.</a:t>
            </a:r>
          </a:p>
          <a:p>
            <a:pPr marL="0" indent="0">
              <a:buNone/>
            </a:pPr>
            <a:r>
              <a:rPr lang="ru-RU" sz="1400" b="1" dirty="0"/>
              <a:t>Воспитательные: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Воспитывать интерес к живому слову;</a:t>
            </a:r>
          </a:p>
          <a:p>
            <a:pPr marL="0" indent="0">
              <a:buNone/>
            </a:pPr>
            <a:r>
              <a:rPr lang="ru-RU" sz="1400" dirty="0"/>
              <a:t>• Воспитывать у детей положительные черты характера (отзывчивость,</a:t>
            </a:r>
          </a:p>
          <a:p>
            <a:pPr marL="0" indent="0">
              <a:buNone/>
            </a:pPr>
            <a:r>
              <a:rPr lang="ru-RU" sz="1400" dirty="0"/>
              <a:t>доброжелательность, способствующих лучшему взаимопониманию в процессе общения);</a:t>
            </a:r>
          </a:p>
          <a:p>
            <a:pPr marL="0" indent="0">
              <a:buNone/>
            </a:pPr>
            <a:r>
              <a:rPr lang="ru-RU" sz="1400" dirty="0"/>
              <a:t>• Помочь родителям понять ценность сказки, ее особую роль в воспитании и развитии</a:t>
            </a:r>
          </a:p>
          <a:p>
            <a:pPr marL="0" indent="0">
              <a:buNone/>
            </a:pPr>
            <a:r>
              <a:rPr lang="ru-RU" sz="1400" dirty="0"/>
              <a:t>детей;</a:t>
            </a:r>
          </a:p>
          <a:p>
            <a:pPr marL="0" indent="0">
              <a:buNone/>
            </a:pPr>
            <a:r>
              <a:rPr lang="ru-RU" sz="1400" dirty="0"/>
              <a:t>• Способствовать приобщению родителей к жизни детей в группе, созданию атмосферы</a:t>
            </a:r>
          </a:p>
          <a:p>
            <a:pPr marL="0" indent="0">
              <a:buNone/>
            </a:pPr>
            <a:r>
              <a:rPr lang="ru-RU" sz="1400" dirty="0"/>
              <a:t>сотрудничества, реализации художественно-речевых способностей родителей.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849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«Сказки читаем – речь развиваем»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Предметная </a:t>
            </a:r>
            <a:r>
              <a:rPr lang="ru-RU" dirty="0"/>
              <a:t>область: познавательное развитие, речевое развитие, художественно эстетическое развитие.</a:t>
            </a:r>
          </a:p>
          <a:p>
            <a:pPr marL="0" indent="0">
              <a:buNone/>
            </a:pPr>
            <a:r>
              <a:rPr lang="ru-RU" b="1" dirty="0"/>
              <a:t>Вид проекта:</a:t>
            </a:r>
            <a:r>
              <a:rPr lang="ru-RU" dirty="0"/>
              <a:t> групповой, познавательно – творческий, художественно – эстетический.</a:t>
            </a:r>
          </a:p>
          <a:p>
            <a:pPr marL="0" indent="0">
              <a:buNone/>
            </a:pPr>
            <a:r>
              <a:rPr lang="ru-RU" b="1" dirty="0"/>
              <a:t>Срок реализации:</a:t>
            </a:r>
            <a:r>
              <a:rPr lang="ru-RU" dirty="0"/>
              <a:t> долгосрочный 2024 – 2025 учебный год.</a:t>
            </a:r>
          </a:p>
          <a:p>
            <a:pPr marL="0" indent="0">
              <a:buNone/>
            </a:pPr>
            <a:r>
              <a:rPr lang="ru-RU" b="1" dirty="0"/>
              <a:t>Участники проекта: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Дети второй младшей группы «Лучики» (3 – 4 года)</a:t>
            </a:r>
          </a:p>
          <a:p>
            <a:pPr marL="0" indent="0">
              <a:buNone/>
            </a:pPr>
            <a:r>
              <a:rPr lang="ru-RU" dirty="0"/>
              <a:t>• Педагоги ДОУ (воспитатели)</a:t>
            </a:r>
          </a:p>
          <a:p>
            <a:pPr marL="0" indent="0">
              <a:buNone/>
            </a:pPr>
            <a:r>
              <a:rPr lang="ru-RU" dirty="0"/>
              <a:t>• Родители воспитанников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3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Дети в свободное время играют в кукольный, пальчиковый, настольный, теневой, магнитный театры: «Маша и медведь», «Колобок», «Три поросенка», «Гуси - лебеди», «Три медведя», «Теремок», «Красная шапочка»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28094"/>
            <a:ext cx="4241556" cy="238587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452" y="3717032"/>
            <a:ext cx="3827916" cy="2870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621032"/>
            <a:ext cx="297033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2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708920"/>
            <a:ext cx="4568353" cy="3963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683" y="476672"/>
            <a:ext cx="3971925" cy="3400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62068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Театр теней </a:t>
            </a:r>
            <a:endParaRPr lang="ru-RU" sz="2800" dirty="0" smtClean="0"/>
          </a:p>
          <a:p>
            <a:pPr algn="ctr"/>
            <a:r>
              <a:rPr lang="ru-RU" sz="2800" dirty="0" smtClean="0"/>
              <a:t>« </a:t>
            </a:r>
            <a:r>
              <a:rPr lang="ru-RU" sz="2800" dirty="0" smtClean="0"/>
              <a:t>Красная шапочка»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840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Дидактические игры в повседневной жизни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643050"/>
            <a:ext cx="4104456" cy="30783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84784"/>
            <a:ext cx="329183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5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785794"/>
            <a:ext cx="3813183" cy="2603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785794"/>
            <a:ext cx="3926208" cy="2776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3571876"/>
            <a:ext cx="2948740" cy="2211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16" y="3351112"/>
            <a:ext cx="4003740" cy="299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585789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с фонариком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857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лишнее героя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42860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Лото по сказкам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8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«Мои любимые сказки»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40768"/>
            <a:ext cx="3655218" cy="48736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34076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0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410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«Сказки читаем – речь развиваем» </vt:lpstr>
      <vt:lpstr> Актуальность: </vt:lpstr>
      <vt:lpstr> Задачи: </vt:lpstr>
      <vt:lpstr> «Сказки читаем – речь развиваем» </vt:lpstr>
      <vt:lpstr>Дети в свободное время играют в кукольный, пальчиковый, настольный, теневой, магнитный театры: «Маша и медведь», «Колобок», «Три поросенка», «Гуси - лебеди», «Три медведя», «Теремок», «Красная шапочка»</vt:lpstr>
      <vt:lpstr>Слайд 6</vt:lpstr>
      <vt:lpstr>Дидактические игры в повседневной жизни детей</vt:lpstr>
      <vt:lpstr>Слайд 8</vt:lpstr>
      <vt:lpstr>«Мои любимые сказки» </vt:lpstr>
      <vt:lpstr>Слайд 10</vt:lpstr>
      <vt:lpstr>Продуктивная деятельность детей</vt:lpstr>
      <vt:lpstr>Слайд 12</vt:lpstr>
      <vt:lpstr>Слайд 13</vt:lpstr>
      <vt:lpstr>Пальчиковый и настольный   театры, маски  (участие родителей в проекте)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«Сказки читаем – речь развиваем»</dc:title>
  <dc:creator>User</dc:creator>
  <cp:lastModifiedBy>Skynet</cp:lastModifiedBy>
  <cp:revision>12</cp:revision>
  <dcterms:created xsi:type="dcterms:W3CDTF">2025-05-21T05:26:01Z</dcterms:created>
  <dcterms:modified xsi:type="dcterms:W3CDTF">2025-05-28T09:50:13Z</dcterms:modified>
</cp:coreProperties>
</file>