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9" r:id="rId5"/>
    <p:sldId id="271" r:id="rId6"/>
    <p:sldId id="260" r:id="rId7"/>
    <p:sldId id="261" r:id="rId8"/>
    <p:sldId id="272" r:id="rId9"/>
    <p:sldId id="262" r:id="rId10"/>
    <p:sldId id="263" r:id="rId11"/>
    <p:sldId id="273" r:id="rId12"/>
    <p:sldId id="264" r:id="rId13"/>
    <p:sldId id="266" r:id="rId14"/>
    <p:sldId id="275" r:id="rId15"/>
    <p:sldId id="267" r:id="rId16"/>
    <p:sldId id="276" r:id="rId17"/>
    <p:sldId id="278" r:id="rId18"/>
    <p:sldId id="279" r:id="rId19"/>
    <p:sldId id="280" r:id="rId20"/>
    <p:sldId id="26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6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09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02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3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5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6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8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367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20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0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3B4F-7585-4CF1-BB76-465529AE1D8B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E8D6-6956-4687-8536-C82A7DE5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8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9499" y="256373"/>
            <a:ext cx="10853425" cy="576342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3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Профилактический экспресс»</a:t>
            </a:r>
            <a:r>
              <a:rPr lang="ru-RU" sz="5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3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организации воспитательной работы по профилактике правонарушений</a:t>
            </a:r>
            <a:r>
              <a:rPr lang="ru-RU" sz="5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3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воспитанников ГКУ Детский дом «Единство».</a:t>
            </a:r>
            <a:r>
              <a:rPr lang="ru-RU" sz="5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72549" y="5886449"/>
            <a:ext cx="3000373" cy="61912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Группа №3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174" r="5009" b="8166"/>
          <a:stretch/>
        </p:blipFill>
        <p:spPr>
          <a:xfrm>
            <a:off x="5905499" y="5035594"/>
            <a:ext cx="2305050" cy="17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599" y="365125"/>
            <a:ext cx="219075" cy="13255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486600"/>
              </p:ext>
            </p:extLst>
          </p:nvPr>
        </p:nvGraphicFramePr>
        <p:xfrm>
          <a:off x="257176" y="984386"/>
          <a:ext cx="11858624" cy="5480422"/>
        </p:xfrm>
        <a:graphic>
          <a:graphicData uri="http://schemas.openxmlformats.org/drawingml/2006/table">
            <a:tbl>
              <a:tblPr firstRow="1" firstCol="1" bandRow="1"/>
              <a:tblGrid>
                <a:gridCol w="5917362">
                  <a:extLst>
                    <a:ext uri="{9D8B030D-6E8A-4147-A177-3AD203B41FA5}">
                      <a16:colId xmlns:a16="http://schemas.microsoft.com/office/drawing/2014/main" val="2420004989"/>
                    </a:ext>
                  </a:extLst>
                </a:gridCol>
                <a:gridCol w="5941262">
                  <a:extLst>
                    <a:ext uri="{9D8B030D-6E8A-4147-A177-3AD203B41FA5}">
                      <a16:colId xmlns:a16="http://schemas.microsoft.com/office/drawing/2014/main" val="2879188072"/>
                    </a:ext>
                  </a:extLst>
                </a:gridCol>
              </a:tblGrid>
              <a:tr h="54804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Слабые стороны проекта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отсутствие желания участия воспитанников в проекте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незнание закона и чувство безнаказанности, которые могут быть распространёнными причинами правонарушений подростков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отсутствие взаимосвязи с сотрудниками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ОМВД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Сильные стороны проекта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-вовлечение воспитанников из «группы риска» в просветительскую деятельность среди сверстников;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использование современных форм правовой культуры, как гарантия активизации занятости воспитанников;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позитивное 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общение со сверстниками в процессе реализации проекта.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75979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57401" y="214945"/>
            <a:ext cx="884872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Альтернативные решения</a:t>
            </a: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131885"/>
            <a:ext cx="10585938" cy="62865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риски проекта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 1.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организаций от участия в проекте.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Решение: корректировка плана мероприятий.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 2.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опыта у воспитанников для проведения просветительской деятельности среди сверстников.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отслеживание эмоционального фона, педагогический подход и коррекция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проекта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группы №3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группы №3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ГКУ Детский дом «Единство» 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Дорожная карта проекта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первичное анкетирование на знание правил поведения в школе, группе, общественных местах, транспорте, разработка и подготовка плана мероприятий.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Декабрь-апрель: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реализация проекта, корректировка мероприятий.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Май: Итоговое занятие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8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744450" y="365125"/>
            <a:ext cx="400050" cy="13255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194421"/>
              </p:ext>
            </p:extLst>
          </p:nvPr>
        </p:nvGraphicFramePr>
        <p:xfrm>
          <a:off x="66676" y="582542"/>
          <a:ext cx="12058649" cy="6272707"/>
        </p:xfrm>
        <a:graphic>
          <a:graphicData uri="http://schemas.openxmlformats.org/drawingml/2006/table">
            <a:tbl>
              <a:tblPr firstRow="1" firstCol="1" bandRow="1"/>
              <a:tblGrid>
                <a:gridCol w="1487074">
                  <a:extLst>
                    <a:ext uri="{9D8B030D-6E8A-4147-A177-3AD203B41FA5}">
                      <a16:colId xmlns:a16="http://schemas.microsoft.com/office/drawing/2014/main" val="3239871800"/>
                    </a:ext>
                  </a:extLst>
                </a:gridCol>
                <a:gridCol w="10571575">
                  <a:extLst>
                    <a:ext uri="{9D8B030D-6E8A-4147-A177-3AD203B41FA5}">
                      <a16:colId xmlns:a16="http://schemas.microsoft.com/office/drawing/2014/main" val="1416745146"/>
                    </a:ext>
                  </a:extLst>
                </a:gridCol>
              </a:tblGrid>
              <a:tr h="47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537097"/>
                  </a:ext>
                </a:extLst>
              </a:tr>
              <a:tr h="1424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Первичное анкетирование для выявления уровня осведомленности воспитанников об их правах, обязанностях и ответственности за совершение противоправных действий,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разработка и подготовка плана мероприятий.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745996"/>
                  </a:ext>
                </a:extLst>
              </a:tr>
              <a:tr h="263900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Цикл занятий по повышению правовой грамотности воспитанников, «Конвенция о правах ребенка», «Мое право – мой выбор – моя ответственность», «Что такое права человека».</a:t>
                      </a:r>
                    </a:p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2.Встреча с сотрудниками ОУУП и ПДН, проведение вечеров, лекций, игр на правовую тему для подростков</a:t>
                      </a:r>
                    </a:p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3.Беседа «Основные причины подростковой преступности» Статистика по преступлениям подростков за 2024г.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189592"/>
                  </a:ext>
                </a:extLst>
              </a:tr>
              <a:tr h="1734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Экскурсия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ОМВД с целью ознакомления воспитанников с работой сотрудников полиции.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2.Беседа «</a:t>
                      </a:r>
                      <a:r>
                        <a:rPr lang="ru-RU" sz="24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Трудный подросток: понять, принять, помочь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3.Беседа «Профилактика подростковой преступности»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92968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76475" y="-62673"/>
            <a:ext cx="7610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70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592050" y="365125"/>
            <a:ext cx="190500" cy="13255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300248"/>
              </p:ext>
            </p:extLst>
          </p:nvPr>
        </p:nvGraphicFramePr>
        <p:xfrm>
          <a:off x="142876" y="190498"/>
          <a:ext cx="11920170" cy="6087209"/>
        </p:xfrm>
        <a:graphic>
          <a:graphicData uri="http://schemas.openxmlformats.org/drawingml/2006/table">
            <a:tbl>
              <a:tblPr firstRow="1" firstCol="1" bandRow="1"/>
              <a:tblGrid>
                <a:gridCol w="1480304">
                  <a:extLst>
                    <a:ext uri="{9D8B030D-6E8A-4147-A177-3AD203B41FA5}">
                      <a16:colId xmlns:a16="http://schemas.microsoft.com/office/drawing/2014/main" val="3708555639"/>
                    </a:ext>
                  </a:extLst>
                </a:gridCol>
                <a:gridCol w="10439866">
                  <a:extLst>
                    <a:ext uri="{9D8B030D-6E8A-4147-A177-3AD203B41FA5}">
                      <a16:colId xmlns:a16="http://schemas.microsoft.com/office/drawing/2014/main" val="1023009116"/>
                    </a:ext>
                  </a:extLst>
                </a:gridCol>
              </a:tblGrid>
              <a:tr h="14914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Вечер вопросов и ответов «Как противостоять агрессии»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Беседа </a:t>
                      </a:r>
                      <a:r>
                        <a:rPr lang="ru-RU" sz="20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«Сила слова или яд сквернословия»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Беседа «Правонарушения и наказания за них»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807454"/>
                  </a:ext>
                </a:extLst>
              </a:tr>
              <a:tr h="14170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Презентация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«Курительные смеси «отправляют» в точку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НЕвозврата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Круглый стол «Нет преступления без наказания»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Беседа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такое конфликт и к чему он может привести?»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63560"/>
                  </a:ext>
                </a:extLst>
              </a:tr>
              <a:tr h="2073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1.Оформление листовок «Проступок, правонарушение, преступление», (распространение среди воспитанников и одноклассников)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2.Выставка рисунков «Так нельзя!» (цокольный этаж)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Викторина «Правовой турнир» (проведение для воспитанников школьных групп учреждения)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208700"/>
                  </a:ext>
                </a:extLst>
              </a:tr>
              <a:tr h="11056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1.Игра в футбол с сотрудниками полиции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Круглый стол «Нет преступления без наказания» (мероприятие для воспитанников детского дома)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447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003348"/>
              </p:ext>
            </p:extLst>
          </p:nvPr>
        </p:nvGraphicFramePr>
        <p:xfrm>
          <a:off x="246185" y="870438"/>
          <a:ext cx="6822830" cy="4185139"/>
        </p:xfrm>
        <a:graphic>
          <a:graphicData uri="http://schemas.openxmlformats.org/drawingml/2006/table">
            <a:tbl>
              <a:tblPr firstRow="1" firstCol="1" bandRow="1"/>
              <a:tblGrid>
                <a:gridCol w="3318916">
                  <a:extLst>
                    <a:ext uri="{9D8B030D-6E8A-4147-A177-3AD203B41FA5}">
                      <a16:colId xmlns:a16="http://schemas.microsoft.com/office/drawing/2014/main" val="3271690193"/>
                    </a:ext>
                  </a:extLst>
                </a:gridCol>
                <a:gridCol w="3503914">
                  <a:extLst>
                    <a:ext uri="{9D8B030D-6E8A-4147-A177-3AD203B41FA5}">
                      <a16:colId xmlns:a16="http://schemas.microsoft.com/office/drawing/2014/main" val="4244248731"/>
                    </a:ext>
                  </a:extLst>
                </a:gridCol>
              </a:tblGrid>
              <a:tr h="4185139"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Канцтовары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мультимедийная установка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-компьютер с доступом к Интернет-ресурсам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21123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337" y="162735"/>
            <a:ext cx="714814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Финансовый план проекта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922" y="870438"/>
            <a:ext cx="3683878" cy="3683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781" y="14351"/>
            <a:ext cx="9913122" cy="1033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Анкетирование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2932433"/>
            <a:ext cx="6376758" cy="34389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9167"/>
          <a:stretch/>
        </p:blipFill>
        <p:spPr>
          <a:xfrm rot="5400000">
            <a:off x="9114356" y="546890"/>
            <a:ext cx="3362323" cy="2423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r="13850"/>
          <a:stretch/>
        </p:blipFill>
        <p:spPr>
          <a:xfrm rot="5400000">
            <a:off x="6434389" y="3407768"/>
            <a:ext cx="3510311" cy="2416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58" y="365125"/>
            <a:ext cx="3940503" cy="2216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121" y="880727"/>
            <a:ext cx="2304488" cy="1700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88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767416" y="365125"/>
            <a:ext cx="94003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808" y="149470"/>
            <a:ext cx="11553092" cy="10199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Цикл занятий по повышению правовой грамотности воспитанников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21993"/>
          <a:stretch/>
        </p:blipFill>
        <p:spPr>
          <a:xfrm>
            <a:off x="389071" y="810370"/>
            <a:ext cx="3878216" cy="24504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0946" r="11226"/>
          <a:stretch/>
        </p:blipFill>
        <p:spPr>
          <a:xfrm>
            <a:off x="6050785" y="1169377"/>
            <a:ext cx="5213917" cy="2198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15415"/>
          <a:stretch/>
        </p:blipFill>
        <p:spPr>
          <a:xfrm>
            <a:off x="218260" y="3608947"/>
            <a:ext cx="6275843" cy="2623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18798"/>
          <a:stretch/>
        </p:blipFill>
        <p:spPr>
          <a:xfrm>
            <a:off x="6843852" y="3792401"/>
            <a:ext cx="3627785" cy="2256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31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5847"/>
            <a:ext cx="10515600" cy="896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с сотрудниками ОУУП и ПДН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" y="949570"/>
            <a:ext cx="3739661" cy="2804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" y="4151377"/>
            <a:ext cx="4458336" cy="2010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r="10433"/>
          <a:stretch/>
        </p:blipFill>
        <p:spPr>
          <a:xfrm>
            <a:off x="5025548" y="829168"/>
            <a:ext cx="6551711" cy="3786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104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128188"/>
            <a:ext cx="11844471" cy="828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Экскурсия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ОМВД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4" b="19003"/>
          <a:stretch/>
        </p:blipFill>
        <p:spPr>
          <a:xfrm>
            <a:off x="201865" y="789075"/>
            <a:ext cx="4503633" cy="3118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r="1683"/>
          <a:stretch/>
        </p:blipFill>
        <p:spPr>
          <a:xfrm rot="5400000">
            <a:off x="4501292" y="1519047"/>
            <a:ext cx="3189414" cy="16586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903" y="1594383"/>
            <a:ext cx="3189927" cy="1436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8" r="26729"/>
          <a:stretch/>
        </p:blipFill>
        <p:spPr>
          <a:xfrm rot="5400000">
            <a:off x="8891021" y="1122688"/>
            <a:ext cx="3189415" cy="2380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14103" r="11399" b="4378"/>
          <a:stretch/>
        </p:blipFill>
        <p:spPr>
          <a:xfrm>
            <a:off x="3041939" y="4084830"/>
            <a:ext cx="5212934" cy="23276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097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741778" y="365125"/>
            <a:ext cx="17091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714" y="79132"/>
            <a:ext cx="12095285" cy="119575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листовок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«Проступок, правонарушение, преступление», (распространение среди воспитанников и одноклассников)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2020"/>
          <a:stretch/>
        </p:blipFill>
        <p:spPr>
          <a:xfrm>
            <a:off x="219807" y="1274886"/>
            <a:ext cx="4255477" cy="2598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r="16274"/>
          <a:stretch/>
        </p:blipFill>
        <p:spPr>
          <a:xfrm>
            <a:off x="4813859" y="1354315"/>
            <a:ext cx="4338591" cy="2598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r="20890"/>
          <a:stretch/>
        </p:blipFill>
        <p:spPr>
          <a:xfrm>
            <a:off x="9311484" y="1625656"/>
            <a:ext cx="2839916" cy="22480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" y="4032575"/>
            <a:ext cx="5342792" cy="2409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62" y="4141833"/>
            <a:ext cx="5100524" cy="23002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69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34"/>
            <a:ext cx="12192001" cy="68518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1" y="6135"/>
            <a:ext cx="12039600" cy="6359496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Проблематика: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Крайне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правовой культуры и правового просвещения среди воспитанников, поступающих в учреждение.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Тенденция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увеличению числа нарушений правил поведения среди воспитанников, что объясняется особенностями мировоззрения детей в данный возрастной период, попытками выйти из-под контроля взрослых, настоять на своем.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592" y="150081"/>
            <a:ext cx="8046320" cy="60268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11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527280" y="365125"/>
            <a:ext cx="45719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54" y="167054"/>
            <a:ext cx="11186746" cy="60099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правого сознания,</a:t>
            </a:r>
            <a:r>
              <a:rPr lang="ru-RU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предупреждение и профилактика правонарушений среди воспитанников группы №3 </a:t>
            </a:r>
            <a:r>
              <a:rPr lang="ru-RU" sz="4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ГКУ Детский дом «Единство»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90" y="2985312"/>
            <a:ext cx="5530363" cy="319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9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51"/>
            <a:ext cx="12192528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620623" y="297180"/>
            <a:ext cx="647701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" y="180975"/>
            <a:ext cx="11839575" cy="6315075"/>
          </a:xfrm>
        </p:spPr>
        <p:txBody>
          <a:bodyPr>
            <a:normAutofit fontScale="92500"/>
          </a:bodyPr>
          <a:lstStyle/>
          <a:p>
            <a:pPr marL="0" marR="71755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 о правах, обязанностях, ответственности несовершеннолетних в соответствии с законодательством РФ;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воспитанников устойчиво-негативной позиции к асоциальным деяниям, развивая навыки личностного контроля над ситуацией;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стремление воспитанников к ведению здорового образа жизни;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вовлекать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 в просветительскую деятельность по созданию и распространению информации и знаний в вопросах профилактики противоправного поведения среди сверстников;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успешной социализации несовершеннолетних через принятие ими норм и правил общественной жизни.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3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449908" y="365125"/>
            <a:ext cx="19343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261" y="105508"/>
            <a:ext cx="11816861" cy="63209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группы №3, возраст 13-16 лет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реализации проекта: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ноябрь 2024 г. – май 2025 г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-информирование о правах, обязанностях, ответственности несовершеннолетних в соответствии с законодательством РФ, поддержка созидательного потенциала воспитанников;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создание объединяющей здоровой среды, ситуации успеха;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просветительской работы со сверстниками с использованием современных форм;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общение и сотрудничество воспитанников, педагогов и представителей учреждений МГО.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8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12192528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725399" y="365125"/>
            <a:ext cx="257174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499" y="190500"/>
            <a:ext cx="11858625" cy="641252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успешности проекта: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вовлечение к участию в проекте воспитанников ГКУ Детский дом «Единство»;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внеурочная занятость воспитанников;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принятие воспитанниками группы норм и принципов здорового образа жизни;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правонарушений и самовольных уходов в группе;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 мониторинга уровня воспитанности и правовой грамотности у целевой аудитории проекта.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849224" y="365125"/>
            <a:ext cx="476249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75" y="180975"/>
            <a:ext cx="11953875" cy="6296026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правовой культуры и правового просвещения среди воспитанников;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правонарушений и отсутствие самовольных уходов в группе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 воспитанников к рефлексии: умение управлять своими эмоциями, анализировать и выбирать законные способы поведения, желание делиться положительным опытом со сверстниками;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социальной инициативности воспитанников, умения с пользой организовать свободное время.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1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414737" y="365125"/>
            <a:ext cx="694591" cy="24835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99" y="202223"/>
            <a:ext cx="11649809" cy="622495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Аудитория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Ядерная целевая аудитория (ЦА):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группы №3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 получает: обучение умению противостоять негативному влиянию окружения.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Сопутствующие аудитории (СА):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группы №3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 получает: обмен опытом, социальные связи.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Каналы коммуникации: контактное общение.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Стейкхолдеры проекта (С/х):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 и организации МГО.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С/х получают: причастность, удовлетворенность.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Каналы коммуникации: контактное общение, освещение на сайте учреждения, СМИ.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88" y="1845728"/>
            <a:ext cx="4555143" cy="27967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86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734924" y="365125"/>
            <a:ext cx="54292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75" y="114300"/>
            <a:ext cx="12039600" cy="635317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создаем?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ценностных ориентиров направленных на профилактику правонарушений;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безопасную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окружающую среду, способствующую формированию здорового стиля-жизни воспитанников и укреплению здоровья;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устойчиво-негативную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позицию к асоциальным деяниям, направленную на профилактику правонарушений;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правовой культуры и правового просвещения о правах, обязанностях, ответственности несовершеннолетних в соответствии с законодательством РФ;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успешной социализации воспитанников через принятие норм и правил общественной жизни.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2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808</Words>
  <Application>Microsoft Office PowerPoint</Application>
  <PresentationFormat>Широкоэкранный</PresentationFormat>
  <Paragraphs>108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«Профилактический экспресс» проект организации воспитательной работы по профилактике правонарушений среди воспитанников ГКУ Детский дом «Единство». </vt:lpstr>
      <vt:lpstr>Проблематика: 1. Крайне низкий уровень правовой культуры и правового просвещения среди воспитанников, поступающих в учреждение. 2. Тенденция к увеличению числа нарушений правил поведения среди воспитанников, что объясняется особенностями мировоззрения детей в данный возрастной период, попытками выйти из-под контроля взрослых, настоять на своем.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Анкетирование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22</cp:revision>
  <dcterms:created xsi:type="dcterms:W3CDTF">2024-11-19T01:43:01Z</dcterms:created>
  <dcterms:modified xsi:type="dcterms:W3CDTF">2025-05-25T08:06:14Z</dcterms:modified>
</cp:coreProperties>
</file>