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72" r:id="rId12"/>
    <p:sldId id="268" r:id="rId13"/>
    <p:sldId id="274" r:id="rId14"/>
    <p:sldId id="269" r:id="rId15"/>
    <p:sldId id="270" r:id="rId16"/>
    <p:sldId id="271" r:id="rId17"/>
    <p:sldId id="267" r:id="rId18"/>
    <p:sldId id="273" r:id="rId19"/>
    <p:sldId id="265" r:id="rId20"/>
    <p:sldId id="275" r:id="rId2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38" d="100"/>
          <a:sy n="138" d="100"/>
        </p:scale>
        <p:origin x="-120" y="119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66A3B-86BC-4AFB-AA49-1AD934BEEE60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697C-4244-4C1C-A1B3-E11F7AE36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7C-4244-4C1C-A1B3-E11F7AE369E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5063-A23F-41CC-A382-D5C9721A3511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16D33-E241-4193-BB4D-7E45C5B04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5063-A23F-41CC-A382-D5C9721A3511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16D33-E241-4193-BB4D-7E45C5B04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5063-A23F-41CC-A382-D5C9721A3511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16D33-E241-4193-BB4D-7E45C5B04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5063-A23F-41CC-A382-D5C9721A3511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16D33-E241-4193-BB4D-7E45C5B04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5063-A23F-41CC-A382-D5C9721A3511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16D33-E241-4193-BB4D-7E45C5B04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5063-A23F-41CC-A382-D5C9721A3511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16D33-E241-4193-BB4D-7E45C5B04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5063-A23F-41CC-A382-D5C9721A3511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16D33-E241-4193-BB4D-7E45C5B04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5063-A23F-41CC-A382-D5C9721A3511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16D33-E241-4193-BB4D-7E45C5B04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5063-A23F-41CC-A382-D5C9721A3511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16D33-E241-4193-BB4D-7E45C5B04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5063-A23F-41CC-A382-D5C9721A3511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16D33-E241-4193-BB4D-7E45C5B04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5063-A23F-41CC-A382-D5C9721A3511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16D33-E241-4193-BB4D-7E45C5B04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F5063-A23F-41CC-A382-D5C9721A3511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16D33-E241-4193-BB4D-7E45C5B04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Деловой фон для презентации - 97 фото - Все про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83308" y="465517"/>
            <a:ext cx="8642559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Проект по русскому языку</a:t>
            </a:r>
          </a:p>
          <a:p>
            <a:pPr algn="ctr"/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«Школьный орфографический</a:t>
            </a:r>
          </a:p>
          <a:p>
            <a:pPr algn="ctr"/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Словарь»</a:t>
            </a:r>
          </a:p>
          <a:p>
            <a:pPr algn="ctr"/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 – В класс</a:t>
            </a:r>
          </a:p>
          <a:p>
            <a:pPr algn="ctr"/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2025 год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Деловой фон для презентации - 97 фото - Все про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7504" y="123478"/>
            <a:ext cx="92170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3. В нашем словаре встречаются слова на  </a:t>
            </a:r>
          </a:p>
          <a:p>
            <a:r>
              <a:rPr lang="ru-RU" sz="2800" dirty="0" smtClean="0"/>
              <a:t>разные изучаемые орфограммы, </a:t>
            </a:r>
          </a:p>
          <a:p>
            <a:r>
              <a:rPr lang="ru-RU" sz="2800" dirty="0" smtClean="0"/>
              <a:t>правописание которых следует запомнить, </a:t>
            </a:r>
          </a:p>
          <a:p>
            <a:r>
              <a:rPr lang="ru-RU" sz="2800" dirty="0" smtClean="0"/>
              <a:t>так как проверить их невозможно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1851670"/>
            <a:ext cx="837171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 безударный гласный непроверяемый: вет</a:t>
            </a:r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r>
              <a:rPr lang="ru-RU" sz="2800" dirty="0" smtClean="0"/>
              <a:t>р, </a:t>
            </a:r>
          </a:p>
          <a:p>
            <a:r>
              <a:rPr lang="ru-RU" sz="2800" b="1" dirty="0" smtClean="0"/>
              <a:t>                                            </a:t>
            </a:r>
            <a:r>
              <a:rPr lang="ru-RU" sz="2800" dirty="0" smtClean="0"/>
              <a:t>з</a:t>
            </a:r>
            <a:r>
              <a:rPr lang="ru-RU" sz="2800" b="1" dirty="0" smtClean="0">
                <a:solidFill>
                  <a:srgbClr val="FF0000"/>
                </a:solidFill>
              </a:rPr>
              <a:t>а</a:t>
            </a:r>
            <a:r>
              <a:rPr lang="ru-RU" sz="2800" dirty="0" smtClean="0"/>
              <a:t>вод,  к</a:t>
            </a:r>
            <a:r>
              <a:rPr lang="ru-RU" sz="2800" b="1" dirty="0" smtClean="0">
                <a:solidFill>
                  <a:srgbClr val="FF0000"/>
                </a:solidFill>
              </a:rPr>
              <a:t>а</a:t>
            </a:r>
            <a:r>
              <a:rPr lang="ru-RU" sz="2800" dirty="0" smtClean="0"/>
              <a:t>пуста и </a:t>
            </a:r>
            <a:r>
              <a:rPr lang="ru-RU" sz="2800" dirty="0" err="1" smtClean="0"/>
              <a:t>др</a:t>
            </a: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/>
              <a:t> </a:t>
            </a:r>
            <a:r>
              <a:rPr lang="ru-RU" sz="2800" dirty="0" smtClean="0"/>
              <a:t>удвоенные согласные: а</a:t>
            </a:r>
            <a:r>
              <a:rPr lang="ru-RU" sz="2800" b="1" dirty="0" smtClean="0">
                <a:solidFill>
                  <a:srgbClr val="C00000"/>
                </a:solidFill>
              </a:rPr>
              <a:t>кк</a:t>
            </a:r>
            <a:r>
              <a:rPr lang="ru-RU" sz="2800" dirty="0" smtClean="0"/>
              <a:t>уратно, килогра</a:t>
            </a:r>
            <a:r>
              <a:rPr lang="ru-RU" sz="2800" b="1" dirty="0" smtClean="0">
                <a:solidFill>
                  <a:srgbClr val="C00000"/>
                </a:solidFill>
              </a:rPr>
              <a:t>мм</a:t>
            </a:r>
            <a:r>
              <a:rPr lang="ru-RU" sz="2800" dirty="0" smtClean="0"/>
              <a:t>, 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                                  ко</a:t>
            </a:r>
            <a:r>
              <a:rPr lang="ru-RU" sz="2800" b="1" dirty="0" smtClean="0">
                <a:solidFill>
                  <a:srgbClr val="C00000"/>
                </a:solidFill>
              </a:rPr>
              <a:t>лл</a:t>
            </a:r>
            <a:r>
              <a:rPr lang="ru-RU" sz="2800" dirty="0" smtClean="0"/>
              <a:t>екция и др.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/>
              <a:t> </a:t>
            </a:r>
            <a:r>
              <a:rPr lang="ru-RU" sz="2800" dirty="0" smtClean="0"/>
              <a:t>парный согласный: вдру</a:t>
            </a:r>
            <a:r>
              <a:rPr lang="ru-RU" sz="2800" b="1" dirty="0" smtClean="0">
                <a:solidFill>
                  <a:srgbClr val="0070C0"/>
                </a:solidFill>
              </a:rPr>
              <a:t>г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/>
              <a:t> </a:t>
            </a:r>
            <a:r>
              <a:rPr lang="ru-RU" sz="2800" dirty="0" smtClean="0"/>
              <a:t>непроизносимый согласный: здра</a:t>
            </a:r>
            <a:r>
              <a:rPr lang="ru-RU" sz="2800" b="1" dirty="0" smtClean="0">
                <a:solidFill>
                  <a:srgbClr val="00B050"/>
                </a:solidFill>
              </a:rPr>
              <a:t>в</a:t>
            </a:r>
            <a:r>
              <a:rPr lang="ru-RU" sz="2800" dirty="0" smtClean="0"/>
              <a:t>ствуй, лес</a:t>
            </a:r>
            <a:r>
              <a:rPr lang="ru-RU" sz="2800" b="1" dirty="0" smtClean="0">
                <a:solidFill>
                  <a:srgbClr val="00B050"/>
                </a:solidFill>
              </a:rPr>
              <a:t>т</a:t>
            </a:r>
            <a:r>
              <a:rPr lang="ru-RU" sz="2800" dirty="0" smtClean="0"/>
              <a:t>ница, </a:t>
            </a:r>
          </a:p>
          <a:p>
            <a:r>
              <a:rPr lang="ru-RU" sz="2800" dirty="0" smtClean="0"/>
              <a:t>                                           праз</a:t>
            </a:r>
            <a:r>
              <a:rPr lang="ru-RU" sz="2800" b="1" dirty="0" smtClean="0">
                <a:solidFill>
                  <a:srgbClr val="00B050"/>
                </a:solidFill>
              </a:rPr>
              <a:t>д</a:t>
            </a:r>
            <a:r>
              <a:rPr lang="ru-RU" sz="2800" dirty="0" smtClean="0"/>
              <a:t>ник и др.</a:t>
            </a:r>
          </a:p>
          <a:p>
            <a:endParaRPr lang="ru-RU" sz="2800" dirty="0" smtClean="0"/>
          </a:p>
        </p:txBody>
      </p:sp>
      <p:pic>
        <p:nvPicPr>
          <p:cNvPr id="4098" name="Picture 2" descr="G:\Школьные открытки\school22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1021" y="0"/>
            <a:ext cx="2396923" cy="2355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Деловой фон для презентации - 97 фото - Все про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267494"/>
            <a:ext cx="9001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  имена собственные: </a:t>
            </a:r>
            <a:r>
              <a:rPr lang="ru-RU" sz="2800" b="1" u="sng" dirty="0" smtClean="0"/>
              <a:t>М</a:t>
            </a:r>
            <a:r>
              <a:rPr lang="ru-RU" sz="2800" dirty="0" smtClean="0"/>
              <a:t>осква, </a:t>
            </a:r>
            <a:r>
              <a:rPr lang="ru-RU" sz="2800" b="1" u="sng" dirty="0" smtClean="0"/>
              <a:t>Р</a:t>
            </a:r>
            <a:r>
              <a:rPr lang="ru-RU" sz="2800" dirty="0" smtClean="0"/>
              <a:t>оссия, </a:t>
            </a:r>
            <a:r>
              <a:rPr lang="ru-RU" sz="2800" b="1" u="sng" dirty="0" smtClean="0"/>
              <a:t>К</a:t>
            </a:r>
            <a:r>
              <a:rPr lang="ru-RU" sz="2800" dirty="0" smtClean="0"/>
              <a:t>расная </a:t>
            </a:r>
          </a:p>
          <a:p>
            <a:r>
              <a:rPr lang="ru-RU" sz="2800" dirty="0" smtClean="0"/>
              <a:t>                                          площадь и др.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 исконно-русские слова: в</a:t>
            </a:r>
            <a:r>
              <a:rPr lang="ru-RU" sz="2800" b="1" dirty="0" smtClean="0">
                <a:solidFill>
                  <a:srgbClr val="FF0000"/>
                </a:solidFill>
              </a:rPr>
              <a:t>оро</a:t>
            </a:r>
            <a:r>
              <a:rPr lang="ru-RU" sz="2800" dirty="0" smtClean="0"/>
              <a:t>бей, д</a:t>
            </a:r>
            <a:r>
              <a:rPr lang="ru-RU" sz="2800" b="1" dirty="0" smtClean="0">
                <a:solidFill>
                  <a:srgbClr val="FF0000"/>
                </a:solidFill>
              </a:rPr>
              <a:t>ере</a:t>
            </a:r>
            <a:r>
              <a:rPr lang="ru-RU" sz="2800" dirty="0" smtClean="0"/>
              <a:t>вня, с</a:t>
            </a:r>
            <a:r>
              <a:rPr lang="ru-RU" sz="2800" b="1" dirty="0" smtClean="0">
                <a:solidFill>
                  <a:srgbClr val="FF0000"/>
                </a:solidFill>
              </a:rPr>
              <a:t>оло</a:t>
            </a:r>
            <a:r>
              <a:rPr lang="ru-RU" sz="2800" dirty="0" smtClean="0"/>
              <a:t>ма и др.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 слова с сочетаниями </a:t>
            </a:r>
            <a:r>
              <a:rPr lang="ru-RU" sz="2800" b="1" dirty="0" err="1" smtClean="0">
                <a:solidFill>
                  <a:srgbClr val="7030A0"/>
                </a:solidFill>
              </a:rPr>
              <a:t>чн</a:t>
            </a:r>
            <a:r>
              <a:rPr lang="ru-RU" sz="2800" b="1" dirty="0" smtClean="0">
                <a:solidFill>
                  <a:srgbClr val="7030A0"/>
                </a:solidFill>
              </a:rPr>
              <a:t>, чу, </a:t>
            </a:r>
            <a:r>
              <a:rPr lang="ru-RU" sz="2800" b="1" dirty="0" err="1" smtClean="0">
                <a:solidFill>
                  <a:srgbClr val="7030A0"/>
                </a:solidFill>
              </a:rPr>
              <a:t>щу</a:t>
            </a:r>
            <a:r>
              <a:rPr lang="ru-RU" sz="2800" b="1" dirty="0" smtClean="0">
                <a:solidFill>
                  <a:srgbClr val="7030A0"/>
                </a:solidFill>
              </a:rPr>
              <a:t>, </a:t>
            </a:r>
            <a:r>
              <a:rPr lang="ru-RU" sz="2800" b="1" dirty="0" err="1" smtClean="0">
                <a:solidFill>
                  <a:srgbClr val="7030A0"/>
                </a:solidFill>
              </a:rPr>
              <a:t>ча</a:t>
            </a:r>
            <a:r>
              <a:rPr lang="ru-RU" sz="2800" b="1" dirty="0" smtClean="0">
                <a:solidFill>
                  <a:srgbClr val="7030A0"/>
                </a:solidFill>
              </a:rPr>
              <a:t>, </a:t>
            </a:r>
            <a:r>
              <a:rPr lang="ru-RU" sz="2800" b="1" dirty="0" err="1" smtClean="0">
                <a:solidFill>
                  <a:srgbClr val="7030A0"/>
                </a:solidFill>
              </a:rPr>
              <a:t>ща</a:t>
            </a:r>
            <a:r>
              <a:rPr lang="ru-RU" sz="2800" b="1" dirty="0" smtClean="0">
                <a:solidFill>
                  <a:srgbClr val="7030A0"/>
                </a:solidFill>
              </a:rPr>
              <a:t>, </a:t>
            </a:r>
            <a:r>
              <a:rPr lang="ru-RU" sz="2800" b="1" dirty="0" err="1" smtClean="0">
                <a:solidFill>
                  <a:srgbClr val="7030A0"/>
                </a:solidFill>
              </a:rPr>
              <a:t>жи</a:t>
            </a:r>
            <a:r>
              <a:rPr lang="ru-RU" sz="2800" b="1" dirty="0" smtClean="0">
                <a:solidFill>
                  <a:srgbClr val="7030A0"/>
                </a:solidFill>
              </a:rPr>
              <a:t>, </a:t>
            </a:r>
            <a:r>
              <a:rPr lang="ru-RU" sz="2800" b="1" dirty="0" err="1" smtClean="0">
                <a:solidFill>
                  <a:srgbClr val="7030A0"/>
                </a:solidFill>
              </a:rPr>
              <a:t>ши</a:t>
            </a:r>
            <a:r>
              <a:rPr lang="ru-RU" sz="2800" b="1" dirty="0" smtClean="0">
                <a:solidFill>
                  <a:srgbClr val="7030A0"/>
                </a:solidFill>
              </a:rPr>
              <a:t>: </a:t>
            </a:r>
            <a:r>
              <a:rPr lang="ru-RU" sz="2800" dirty="0" smtClean="0"/>
              <a:t>у</a:t>
            </a:r>
            <a:r>
              <a:rPr lang="ru-RU" sz="2800" b="1" dirty="0" smtClean="0">
                <a:solidFill>
                  <a:srgbClr val="7030A0"/>
                </a:solidFill>
              </a:rPr>
              <a:t>жи</a:t>
            </a:r>
            <a:r>
              <a:rPr lang="ru-RU" sz="2800" dirty="0" smtClean="0"/>
              <a:t>н,</a:t>
            </a:r>
          </a:p>
          <a:p>
            <a:r>
              <a:rPr lang="ru-RU" sz="2800" dirty="0" smtClean="0"/>
              <a:t>                                          одува</a:t>
            </a:r>
            <a:r>
              <a:rPr lang="ru-RU" sz="2800" b="1" dirty="0" smtClean="0">
                <a:solidFill>
                  <a:srgbClr val="7030A0"/>
                </a:solidFill>
              </a:rPr>
              <a:t>нч</a:t>
            </a:r>
            <a:r>
              <a:rPr lang="ru-RU" sz="2800" dirty="0" smtClean="0"/>
              <a:t>ик, </a:t>
            </a:r>
            <a:r>
              <a:rPr lang="ru-RU" sz="2800" b="1" dirty="0" smtClean="0">
                <a:solidFill>
                  <a:srgbClr val="7030A0"/>
                </a:solidFill>
              </a:rPr>
              <a:t>ща</a:t>
            </a:r>
            <a:r>
              <a:rPr lang="ru-RU" sz="2800" dirty="0" smtClean="0"/>
              <a:t>вель и др.</a:t>
            </a:r>
          </a:p>
        </p:txBody>
      </p:sp>
      <p:pic>
        <p:nvPicPr>
          <p:cNvPr id="5122" name="Picture 2" descr="G:\Школьные открытки\863707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427734"/>
            <a:ext cx="3888432" cy="2916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Деловой фон для презентации - 97 фото - Все про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1521" y="303499"/>
            <a:ext cx="85201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Для более быстрого и прочного запоминания слов </a:t>
            </a:r>
          </a:p>
          <a:p>
            <a:r>
              <a:rPr lang="ru-RU" sz="2800" dirty="0" smtClean="0"/>
              <a:t>из словаря мы создаём или находим ребусы с такими </a:t>
            </a:r>
          </a:p>
          <a:p>
            <a:r>
              <a:rPr lang="ru-RU" sz="2800" dirty="0" smtClean="0"/>
              <a:t>словами</a:t>
            </a:r>
            <a:endParaRPr lang="ru-RU" sz="2800" dirty="0"/>
          </a:p>
        </p:txBody>
      </p:sp>
      <p:pic>
        <p:nvPicPr>
          <p:cNvPr id="26626" name="Picture 2" descr="Презентация &quot;Словарные слова в ребусах&quot; 3 класс. Автор Волкова Татьяна  Владимировна"/>
          <p:cNvPicPr>
            <a:picLocks noChangeAspect="1" noChangeArrowheads="1"/>
          </p:cNvPicPr>
          <p:nvPr/>
        </p:nvPicPr>
        <p:blipFill>
          <a:blip r:embed="rId3" cstate="print"/>
          <a:srcRect l="19417" t="21000" r="19684" b="23773"/>
          <a:stretch>
            <a:fillRect/>
          </a:stretch>
        </p:blipFill>
        <p:spPr bwMode="auto">
          <a:xfrm rot="20896310">
            <a:off x="1037936" y="1741408"/>
            <a:ext cx="3341171" cy="1704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6628" name="AutoShape 4" descr="Тема урока &quot;Словарные слова в ребусах&quot;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0" name="Picture 6" descr="Обучение с увлечением... : Неделя ребусов. День третий"/>
          <p:cNvPicPr>
            <a:picLocks noChangeAspect="1" noChangeArrowheads="1"/>
          </p:cNvPicPr>
          <p:nvPr/>
        </p:nvPicPr>
        <p:blipFill>
          <a:blip r:embed="rId4" cstate="print"/>
          <a:srcRect l="18144" t="11887" r="19865" b="14416"/>
          <a:stretch>
            <a:fillRect/>
          </a:stretch>
        </p:blipFill>
        <p:spPr bwMode="auto">
          <a:xfrm rot="1024635">
            <a:off x="6010935" y="1888214"/>
            <a:ext cx="2952328" cy="16741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632" name="AutoShape 8" descr="Тема урока &quot;Словарные слова в ребусах&quot;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4" name="AutoShape 10" descr="Тема урока &quot;Словарные слова в ребусах&quot;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5" name="Picture 11" descr="C:\Users\User\Desktop\36.jpg"/>
          <p:cNvPicPr>
            <a:picLocks noChangeAspect="1" noChangeArrowheads="1"/>
          </p:cNvPicPr>
          <p:nvPr/>
        </p:nvPicPr>
        <p:blipFill>
          <a:blip r:embed="rId5" cstate="print"/>
          <a:srcRect l="10626" t="38450" r="20075" b="35300"/>
          <a:stretch>
            <a:fillRect/>
          </a:stretch>
        </p:blipFill>
        <p:spPr bwMode="auto">
          <a:xfrm>
            <a:off x="539552" y="3579862"/>
            <a:ext cx="6336704" cy="1350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Деловой фон для презентации - 97 фото - Все про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1026" name="Picture 2" descr="J:\2025-04-14 Проект\Проект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20005">
            <a:off x="412076" y="619888"/>
            <a:ext cx="3070873" cy="22322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379480">
            <a:off x="5652120" y="771550"/>
            <a:ext cx="3042619" cy="2211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8265" y="2859782"/>
            <a:ext cx="2844498" cy="20676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8633" y="3204531"/>
            <a:ext cx="2275210" cy="16538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4078" y="309900"/>
            <a:ext cx="2275210" cy="16538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Прямоугольник 88"/>
          <p:cNvSpPr/>
          <p:nvPr/>
        </p:nvSpPr>
        <p:spPr>
          <a:xfrm>
            <a:off x="2843808" y="987574"/>
            <a:ext cx="2520280" cy="2664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851920" y="3291830"/>
            <a:ext cx="216024" cy="2160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6" descr="Деловой фон для презентации - 97 фото - Все про PowerPo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4158" y="141480"/>
            <a:ext cx="9019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Создаем или находим кроссворды со словами из словаря</a:t>
            </a:r>
            <a:endParaRPr lang="ru-RU" sz="2800" dirty="0"/>
          </a:p>
        </p:txBody>
      </p:sp>
      <p:sp>
        <p:nvSpPr>
          <p:cNvPr id="25602" name="AutoShape 2" descr="Работа со словарными словами на уроке русского языка в начальной школе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Работа со словарными словами на уроке русского языка в начальной школе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499742"/>
            <a:ext cx="1656184" cy="324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err="1" smtClean="0"/>
              <a:t>ЖенскийЖЖенский</a:t>
            </a:r>
            <a:r>
              <a:rPr lang="ru-RU" sz="800" dirty="0" smtClean="0"/>
              <a:t> Женский</a:t>
            </a:r>
            <a:endParaRPr lang="ru-RU" sz="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55576" y="2715766"/>
            <a:ext cx="180020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1" name="Прямая соединительная линия 90"/>
          <p:cNvCxnSpPr/>
          <p:nvPr/>
        </p:nvCxnSpPr>
        <p:spPr>
          <a:xfrm>
            <a:off x="4716016" y="915566"/>
            <a:ext cx="3600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5" name="Группа 94"/>
          <p:cNvGrpSpPr/>
          <p:nvPr/>
        </p:nvGrpSpPr>
        <p:grpSpPr>
          <a:xfrm>
            <a:off x="4355976" y="915566"/>
            <a:ext cx="2592288" cy="2448272"/>
            <a:chOff x="6156176" y="1995686"/>
            <a:chExt cx="2592288" cy="2448272"/>
          </a:xfrm>
        </p:grpSpPr>
        <p:grpSp>
          <p:nvGrpSpPr>
            <p:cNvPr id="88" name="Группа 87"/>
            <p:cNvGrpSpPr/>
            <p:nvPr/>
          </p:nvGrpSpPr>
          <p:grpSpPr>
            <a:xfrm>
              <a:off x="6156176" y="1995686"/>
              <a:ext cx="2448272" cy="2448272"/>
              <a:chOff x="5868144" y="1491630"/>
              <a:chExt cx="1584176" cy="1728192"/>
            </a:xfrm>
          </p:grpSpPr>
          <p:sp>
            <p:nvSpPr>
              <p:cNvPr id="73" name="Прямоугольник 72"/>
              <p:cNvSpPr/>
              <p:nvPr/>
            </p:nvSpPr>
            <p:spPr>
              <a:xfrm>
                <a:off x="5868144" y="3003798"/>
                <a:ext cx="216024" cy="21602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87" name="Группа 86"/>
              <p:cNvGrpSpPr/>
              <p:nvPr/>
            </p:nvGrpSpPr>
            <p:grpSpPr>
              <a:xfrm>
                <a:off x="5868144" y="1491630"/>
                <a:ext cx="1584176" cy="1728192"/>
                <a:chOff x="5868144" y="1491630"/>
                <a:chExt cx="1512168" cy="1728192"/>
              </a:xfrm>
            </p:grpSpPr>
            <p:sp>
              <p:nvSpPr>
                <p:cNvPr id="34" name="Прямоугольник 33"/>
                <p:cNvSpPr/>
                <p:nvPr/>
              </p:nvSpPr>
              <p:spPr>
                <a:xfrm>
                  <a:off x="5868144" y="1491630"/>
                  <a:ext cx="216024" cy="21602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9" name="Прямоугольник 38"/>
                <p:cNvSpPr/>
                <p:nvPr/>
              </p:nvSpPr>
              <p:spPr>
                <a:xfrm>
                  <a:off x="6300192" y="1491630"/>
                  <a:ext cx="216024" cy="21602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0" name="Прямоугольник 39"/>
                <p:cNvSpPr/>
                <p:nvPr/>
              </p:nvSpPr>
              <p:spPr>
                <a:xfrm>
                  <a:off x="6516216" y="1491630"/>
                  <a:ext cx="216024" cy="21602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1" name="Прямоугольник 40"/>
                <p:cNvSpPr/>
                <p:nvPr/>
              </p:nvSpPr>
              <p:spPr>
                <a:xfrm>
                  <a:off x="5868144" y="1707654"/>
                  <a:ext cx="216024" cy="21602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2" name="Прямоугольник 41"/>
                <p:cNvSpPr/>
                <p:nvPr/>
              </p:nvSpPr>
              <p:spPr>
                <a:xfrm>
                  <a:off x="6084168" y="1707654"/>
                  <a:ext cx="216024" cy="21602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3" name="Прямоугольник 42"/>
                <p:cNvSpPr/>
                <p:nvPr/>
              </p:nvSpPr>
              <p:spPr>
                <a:xfrm>
                  <a:off x="6300192" y="1707654"/>
                  <a:ext cx="216024" cy="21602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4" name="Прямоугольник 43"/>
                <p:cNvSpPr/>
                <p:nvPr/>
              </p:nvSpPr>
              <p:spPr>
                <a:xfrm>
                  <a:off x="6516216" y="1707654"/>
                  <a:ext cx="216024" cy="21602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5" name="Прямоугольник 44"/>
                <p:cNvSpPr/>
                <p:nvPr/>
              </p:nvSpPr>
              <p:spPr>
                <a:xfrm>
                  <a:off x="5868144" y="1923678"/>
                  <a:ext cx="216024" cy="21602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 err="1" smtClean="0"/>
                    <a:t>тт</a:t>
                  </a:r>
                  <a:endParaRPr lang="ru-RU" dirty="0"/>
                </a:p>
              </p:txBody>
            </p:sp>
            <p:sp>
              <p:nvSpPr>
                <p:cNvPr id="46" name="Прямоугольник 45"/>
                <p:cNvSpPr/>
                <p:nvPr/>
              </p:nvSpPr>
              <p:spPr>
                <a:xfrm>
                  <a:off x="6084168" y="1923678"/>
                  <a:ext cx="216024" cy="21602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7" name="Прямоугольник 46"/>
                <p:cNvSpPr/>
                <p:nvPr/>
              </p:nvSpPr>
              <p:spPr>
                <a:xfrm>
                  <a:off x="6300192" y="1923678"/>
                  <a:ext cx="216024" cy="21602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8" name="Прямоугольник 47"/>
                <p:cNvSpPr/>
                <p:nvPr/>
              </p:nvSpPr>
              <p:spPr>
                <a:xfrm>
                  <a:off x="6516216" y="1923678"/>
                  <a:ext cx="216024" cy="21602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9" name="Прямоугольник 48"/>
                <p:cNvSpPr/>
                <p:nvPr/>
              </p:nvSpPr>
              <p:spPr>
                <a:xfrm>
                  <a:off x="6732240" y="1923678"/>
                  <a:ext cx="216024" cy="21602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0" name="Прямоугольник 49"/>
                <p:cNvSpPr/>
                <p:nvPr/>
              </p:nvSpPr>
              <p:spPr>
                <a:xfrm>
                  <a:off x="5868144" y="2139702"/>
                  <a:ext cx="216024" cy="21602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" name="Прямоугольник 50"/>
                <p:cNvSpPr/>
                <p:nvPr/>
              </p:nvSpPr>
              <p:spPr>
                <a:xfrm>
                  <a:off x="6300192" y="2139702"/>
                  <a:ext cx="216024" cy="21602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2" name="Прямоугольник 51"/>
                <p:cNvSpPr/>
                <p:nvPr/>
              </p:nvSpPr>
              <p:spPr>
                <a:xfrm>
                  <a:off x="6084168" y="2139702"/>
                  <a:ext cx="216024" cy="21602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3" name="Прямоугольник 52"/>
                <p:cNvSpPr/>
                <p:nvPr/>
              </p:nvSpPr>
              <p:spPr>
                <a:xfrm>
                  <a:off x="6516216" y="2139702"/>
                  <a:ext cx="216024" cy="21602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4" name="Прямоугольник 53"/>
                <p:cNvSpPr/>
                <p:nvPr/>
              </p:nvSpPr>
              <p:spPr>
                <a:xfrm>
                  <a:off x="6732240" y="2139702"/>
                  <a:ext cx="216024" cy="21602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5" name="Прямоугольник 54"/>
                <p:cNvSpPr/>
                <p:nvPr/>
              </p:nvSpPr>
              <p:spPr>
                <a:xfrm>
                  <a:off x="5868144" y="2355726"/>
                  <a:ext cx="216024" cy="21602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6" name="Прямоугольник 55"/>
                <p:cNvSpPr/>
                <p:nvPr/>
              </p:nvSpPr>
              <p:spPr>
                <a:xfrm>
                  <a:off x="6084168" y="2355726"/>
                  <a:ext cx="216024" cy="21602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7" name="Прямоугольник 56"/>
                <p:cNvSpPr/>
                <p:nvPr/>
              </p:nvSpPr>
              <p:spPr>
                <a:xfrm>
                  <a:off x="6300192" y="2355726"/>
                  <a:ext cx="216024" cy="21602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8" name="Прямоугольник 57"/>
                <p:cNvSpPr/>
                <p:nvPr/>
              </p:nvSpPr>
              <p:spPr>
                <a:xfrm>
                  <a:off x="6516216" y="2355726"/>
                  <a:ext cx="216024" cy="21602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9" name="Прямоугольник 58"/>
                <p:cNvSpPr/>
                <p:nvPr/>
              </p:nvSpPr>
              <p:spPr>
                <a:xfrm>
                  <a:off x="6732240" y="2355726"/>
                  <a:ext cx="216024" cy="21602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0" name="Прямоугольник 59"/>
                <p:cNvSpPr/>
                <p:nvPr/>
              </p:nvSpPr>
              <p:spPr>
                <a:xfrm>
                  <a:off x="6948264" y="2355726"/>
                  <a:ext cx="216024" cy="21602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1" name="Прямоугольник 60"/>
                <p:cNvSpPr/>
                <p:nvPr/>
              </p:nvSpPr>
              <p:spPr>
                <a:xfrm>
                  <a:off x="5868144" y="2571750"/>
                  <a:ext cx="216024" cy="21602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2" name="Прямоугольник 61"/>
                <p:cNvSpPr/>
                <p:nvPr/>
              </p:nvSpPr>
              <p:spPr>
                <a:xfrm>
                  <a:off x="6084168" y="2571750"/>
                  <a:ext cx="216024" cy="21602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3" name="Прямоугольник 62"/>
                <p:cNvSpPr/>
                <p:nvPr/>
              </p:nvSpPr>
              <p:spPr>
                <a:xfrm>
                  <a:off x="6300192" y="2571750"/>
                  <a:ext cx="216024" cy="21602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4" name="Прямоугольник 63"/>
                <p:cNvSpPr/>
                <p:nvPr/>
              </p:nvSpPr>
              <p:spPr>
                <a:xfrm>
                  <a:off x="6516216" y="2571750"/>
                  <a:ext cx="216024" cy="21602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5" name="Прямоугольник 64"/>
                <p:cNvSpPr/>
                <p:nvPr/>
              </p:nvSpPr>
              <p:spPr>
                <a:xfrm>
                  <a:off x="6732240" y="2571750"/>
                  <a:ext cx="216024" cy="21602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6" name="Прямоугольник 65"/>
                <p:cNvSpPr/>
                <p:nvPr/>
              </p:nvSpPr>
              <p:spPr>
                <a:xfrm>
                  <a:off x="6948264" y="2571750"/>
                  <a:ext cx="216024" cy="21602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7" name="Прямоугольник 66"/>
                <p:cNvSpPr/>
                <p:nvPr/>
              </p:nvSpPr>
              <p:spPr>
                <a:xfrm>
                  <a:off x="5868144" y="2787774"/>
                  <a:ext cx="216024" cy="21602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8" name="Прямоугольник 67"/>
                <p:cNvSpPr/>
                <p:nvPr/>
              </p:nvSpPr>
              <p:spPr>
                <a:xfrm>
                  <a:off x="6084168" y="2787774"/>
                  <a:ext cx="216024" cy="21602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9" name="Прямоугольник 68"/>
                <p:cNvSpPr/>
                <p:nvPr/>
              </p:nvSpPr>
              <p:spPr>
                <a:xfrm>
                  <a:off x="6300192" y="2787774"/>
                  <a:ext cx="216024" cy="21602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0" name="Прямоугольник 69"/>
                <p:cNvSpPr/>
                <p:nvPr/>
              </p:nvSpPr>
              <p:spPr>
                <a:xfrm>
                  <a:off x="6516216" y="2787774"/>
                  <a:ext cx="216024" cy="21602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1" name="Прямоугольник 70"/>
                <p:cNvSpPr/>
                <p:nvPr/>
              </p:nvSpPr>
              <p:spPr>
                <a:xfrm>
                  <a:off x="6732240" y="2787774"/>
                  <a:ext cx="216024" cy="21602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2" name="Прямоугольник 71"/>
                <p:cNvSpPr/>
                <p:nvPr/>
              </p:nvSpPr>
              <p:spPr>
                <a:xfrm>
                  <a:off x="6948264" y="2787774"/>
                  <a:ext cx="216024" cy="21602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4" name="Прямоугольник 73"/>
                <p:cNvSpPr/>
                <p:nvPr/>
              </p:nvSpPr>
              <p:spPr>
                <a:xfrm>
                  <a:off x="6084168" y="3003798"/>
                  <a:ext cx="216024" cy="21602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5" name="Прямоугольник 74"/>
                <p:cNvSpPr/>
                <p:nvPr/>
              </p:nvSpPr>
              <p:spPr>
                <a:xfrm>
                  <a:off x="6300192" y="3003798"/>
                  <a:ext cx="216024" cy="21602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6" name="Прямоугольник 75"/>
                <p:cNvSpPr/>
                <p:nvPr/>
              </p:nvSpPr>
              <p:spPr>
                <a:xfrm>
                  <a:off x="6516216" y="3003798"/>
                  <a:ext cx="216024" cy="21602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7" name="Прямоугольник 76"/>
                <p:cNvSpPr/>
                <p:nvPr/>
              </p:nvSpPr>
              <p:spPr>
                <a:xfrm>
                  <a:off x="6732240" y="3003798"/>
                  <a:ext cx="216024" cy="21602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8" name="Прямоугольник 77"/>
                <p:cNvSpPr/>
                <p:nvPr/>
              </p:nvSpPr>
              <p:spPr>
                <a:xfrm>
                  <a:off x="6948264" y="3003798"/>
                  <a:ext cx="216024" cy="21602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5" name="Прямоугольник 84"/>
                <p:cNvSpPr/>
                <p:nvPr/>
              </p:nvSpPr>
              <p:spPr>
                <a:xfrm>
                  <a:off x="7164288" y="3003798"/>
                  <a:ext cx="216024" cy="21602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6" name="Прямоугольник 85"/>
                <p:cNvSpPr/>
                <p:nvPr/>
              </p:nvSpPr>
              <p:spPr>
                <a:xfrm>
                  <a:off x="7164288" y="2787774"/>
                  <a:ext cx="216024" cy="21602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92" name="TextBox 91"/>
            <p:cNvSpPr txBox="1"/>
            <p:nvPr/>
          </p:nvSpPr>
          <p:spPr>
            <a:xfrm>
              <a:off x="6588224" y="1995686"/>
              <a:ext cx="94448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р   е     </a:t>
              </a:r>
              <a:r>
                <a:rPr lang="ru-RU" dirty="0" err="1" smtClean="0"/>
                <a:t>х</a:t>
              </a:r>
              <a:endParaRPr lang="ru-RU" dirty="0" smtClean="0"/>
            </a:p>
            <a:p>
              <a:r>
                <a:rPr lang="ru-RU" dirty="0" smtClean="0"/>
                <a:t>б    е   </a:t>
              </a:r>
              <a:r>
                <a:rPr lang="ru-RU" dirty="0" err="1" smtClean="0"/>
                <a:t>д</a:t>
              </a:r>
              <a:endParaRPr lang="ru-RU" dirty="0" smtClean="0"/>
            </a:p>
            <a:p>
              <a:endParaRPr lang="ru-RU" dirty="0" smtClean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156176" y="2571750"/>
              <a:ext cx="259228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т           </a:t>
              </a:r>
              <a:r>
                <a:rPr lang="ru-RU" dirty="0" err="1" smtClean="0"/>
                <a:t>п</a:t>
              </a:r>
              <a:r>
                <a:rPr lang="ru-RU" dirty="0" smtClean="0"/>
                <a:t>     о    </a:t>
              </a:r>
              <a:r>
                <a:rPr lang="ru-RU" dirty="0" err="1" smtClean="0"/>
                <a:t>р</a:t>
              </a:r>
              <a:endParaRPr lang="ru-RU" dirty="0" smtClean="0"/>
            </a:p>
            <a:p>
              <a:r>
                <a:rPr lang="ru-RU" dirty="0" err="1" smtClean="0"/>
                <a:t>ш</a:t>
              </a:r>
              <a:r>
                <a:rPr lang="ru-RU" dirty="0" smtClean="0"/>
                <a:t>          </a:t>
              </a:r>
              <a:r>
                <a:rPr lang="ru-RU" dirty="0" err="1" smtClean="0"/>
                <a:t>ф</a:t>
              </a:r>
              <a:r>
                <a:rPr lang="ru-RU" dirty="0" smtClean="0"/>
                <a:t>    ё     </a:t>
              </a:r>
              <a:r>
                <a:rPr lang="ru-RU" dirty="0" err="1" smtClean="0"/>
                <a:t>р</a:t>
              </a:r>
              <a:endParaRPr lang="ru-RU" dirty="0" smtClean="0"/>
            </a:p>
            <a:p>
              <a:r>
                <a:rPr lang="ru-RU" dirty="0" smtClean="0"/>
                <a:t>       г            </a:t>
              </a:r>
              <a:r>
                <a:rPr lang="ru-RU" dirty="0" err="1" smtClean="0"/>
                <a:t>р</a:t>
              </a:r>
              <a:r>
                <a:rPr lang="ru-RU" dirty="0" smtClean="0"/>
                <a:t>    о    </a:t>
              </a:r>
              <a:r>
                <a:rPr lang="ru-RU" dirty="0" err="1" smtClean="0"/>
                <a:t>д</a:t>
              </a:r>
              <a:endParaRPr lang="ru-RU" dirty="0" smtClean="0"/>
            </a:p>
            <a:p>
              <a:endParaRPr lang="ru-RU" sz="800" dirty="0" smtClean="0"/>
            </a:p>
            <a:p>
              <a:r>
                <a:rPr lang="ru-RU" dirty="0" err="1" smtClean="0"/>
                <a:t>п</a:t>
              </a:r>
              <a:r>
                <a:rPr lang="ru-RU" dirty="0" smtClean="0"/>
                <a:t>     л           т     о    к</a:t>
              </a:r>
            </a:p>
            <a:p>
              <a:endParaRPr lang="ru-RU" sz="800" dirty="0" smtClean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156176" y="3795886"/>
              <a:ext cx="24543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м           </a:t>
              </a:r>
              <a:r>
                <a:rPr lang="ru-RU" dirty="0" err="1" smtClean="0"/>
                <a:t>д</a:t>
              </a:r>
              <a:r>
                <a:rPr lang="ru-RU" dirty="0" smtClean="0"/>
                <a:t>    в      е    </a:t>
              </a:r>
              <a:r>
                <a:rPr lang="ru-RU" dirty="0" err="1" smtClean="0"/>
                <a:t>д</a:t>
              </a:r>
              <a:r>
                <a:rPr lang="ru-RU" dirty="0" smtClean="0"/>
                <a:t>    </a:t>
              </a:r>
              <a:r>
                <a:rPr lang="ru-RU" dirty="0" err="1" smtClean="0"/>
                <a:t>ь</a:t>
              </a:r>
              <a:endParaRPr lang="ru-RU" dirty="0" smtClean="0"/>
            </a:p>
            <a:p>
              <a:r>
                <a:rPr lang="ru-RU" dirty="0" smtClean="0"/>
                <a:t>в            </a:t>
              </a:r>
              <a:r>
                <a:rPr lang="ru-RU" dirty="0" err="1" smtClean="0"/>
                <a:t>р</a:t>
              </a:r>
              <a:r>
                <a:rPr lang="ru-RU" dirty="0" smtClean="0"/>
                <a:t>           б    е     </a:t>
              </a:r>
              <a:r>
                <a:rPr lang="ru-RU" dirty="0" err="1" smtClean="0"/>
                <a:t>й</a:t>
              </a:r>
              <a:endParaRPr lang="ru-RU" dirty="0"/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323528" y="987574"/>
            <a:ext cx="391472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Плод в скорлупе</a:t>
            </a:r>
          </a:p>
          <a:p>
            <a:pPr marL="342900" indent="-342900">
              <a:buAutoNum type="arabicPeriod"/>
            </a:pPr>
            <a:r>
              <a:rPr lang="ru-RU" dirty="0" smtClean="0"/>
              <a:t>Дневной приём пищи</a:t>
            </a:r>
          </a:p>
          <a:p>
            <a:pPr marL="342900" indent="-342900">
              <a:buAutoNum type="arabicPeriod"/>
            </a:pPr>
            <a:r>
              <a:rPr lang="ru-RU" dirty="0" smtClean="0"/>
              <a:t>Инструмент , которым рубят</a:t>
            </a:r>
          </a:p>
          <a:p>
            <a:pPr marL="342900" indent="-342900">
              <a:buAutoNum type="arabicPeriod"/>
            </a:pPr>
            <a:r>
              <a:rPr lang="ru-RU" dirty="0" smtClean="0"/>
              <a:t>Водитель</a:t>
            </a:r>
          </a:p>
          <a:p>
            <a:pPr marL="342900" indent="-342900">
              <a:buAutoNum type="arabicPeriod"/>
            </a:pPr>
            <a:r>
              <a:rPr lang="ru-RU" dirty="0" smtClean="0"/>
              <a:t>Место, где растут овощи</a:t>
            </a:r>
          </a:p>
          <a:p>
            <a:pPr marL="342900" indent="-342900">
              <a:buAutoNum type="arabicPeriod"/>
            </a:pPr>
            <a:r>
              <a:rPr lang="ru-RU" dirty="0" smtClean="0"/>
              <a:t>Женский головной убор</a:t>
            </a:r>
          </a:p>
          <a:p>
            <a:pPr marL="342900" indent="-342900">
              <a:buAutoNum type="arabicPeriod"/>
            </a:pPr>
            <a:r>
              <a:rPr lang="ru-RU" dirty="0" smtClean="0"/>
              <a:t>Животное, которое спит в берлоге</a:t>
            </a:r>
          </a:p>
          <a:p>
            <a:pPr marL="342900" indent="-342900">
              <a:buAutoNum type="arabicPeriod"/>
            </a:pPr>
            <a:r>
              <a:rPr lang="ru-RU" dirty="0" smtClean="0"/>
              <a:t>Мелкая зимующая птичка</a:t>
            </a:r>
            <a:endParaRPr lang="ru-RU" dirty="0"/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36976">
            <a:off x="7004739" y="1377710"/>
            <a:ext cx="1929432" cy="343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Деловой фон для презентации - 97 фото - Все про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123728" y="915566"/>
            <a:ext cx="7157344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333333"/>
                </a:solidFill>
                <a:ea typeface="Times New Roman"/>
                <a:cs typeface="Times New Roman"/>
              </a:rPr>
              <a:t>Ассоциация</a:t>
            </a:r>
            <a:r>
              <a:rPr lang="ru-RU" sz="2400" dirty="0" smtClean="0">
                <a:solidFill>
                  <a:srgbClr val="333333"/>
                </a:solidFill>
                <a:ea typeface="Times New Roman"/>
                <a:cs typeface="Times New Roman"/>
              </a:rPr>
              <a:t> - </a:t>
            </a:r>
            <a:r>
              <a:rPr lang="ru-RU" sz="2400" dirty="0" smtClean="0"/>
              <a:t>нахождение ярких ассоциаций </a:t>
            </a:r>
          </a:p>
          <a:p>
            <a:r>
              <a:rPr lang="ru-RU" sz="2400" dirty="0" smtClean="0"/>
              <a:t>                          (картинки, фразы, сказки и др.),</a:t>
            </a:r>
          </a:p>
          <a:p>
            <a:r>
              <a:rPr lang="ru-RU" sz="2400" dirty="0" smtClean="0"/>
              <a:t>                          которые соединяются с запоминаемой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информацией</a:t>
            </a:r>
            <a:endParaRPr lang="ru-RU" sz="2400" dirty="0" smtClean="0">
              <a:ea typeface="Calibri"/>
              <a:cs typeface="Times New Roman"/>
            </a:endParaRPr>
          </a:p>
          <a:p>
            <a:endParaRPr lang="ru-RU" sz="2800" dirty="0"/>
          </a:p>
        </p:txBody>
      </p:sp>
      <p:pic>
        <p:nvPicPr>
          <p:cNvPr id="3" name="Picture 2" descr="заяц рисунок на белом фоне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95686"/>
            <a:ext cx="2857500" cy="2286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4227934"/>
            <a:ext cx="18722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за</a:t>
            </a:r>
            <a:r>
              <a:rPr lang="ru-RU" sz="4400" b="1" dirty="0" smtClean="0">
                <a:solidFill>
                  <a:srgbClr val="FF0000"/>
                </a:solidFill>
              </a:rPr>
              <a:t>я</a:t>
            </a:r>
            <a:r>
              <a:rPr lang="ru-RU" sz="4400" b="1" dirty="0" smtClean="0"/>
              <a:t>ц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2465844"/>
            <a:ext cx="55446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“Заяц”</a:t>
            </a:r>
            <a:r>
              <a:rPr lang="ru-RU" sz="2400" dirty="0" smtClean="0"/>
              <a:t>.  Жил на свете заяц. Был он очень хвастливым и часто повторял: “Я! Я! Я!” Но как только раздавался в лесу малейший шорох, то заяц начинал шептать: “Я… Я…” и прятался под куст. Найдите в слове “заяц” его хвастливое восклицание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123478"/>
            <a:ext cx="9289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При знакомстве со словами из словаря для прочного  запоминания  пользуемся ассоциациями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Деловой фон для презентации - 97 фото - Все про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86000" y="181000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7" y="165364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4" name="Picture 11" descr="картинка желтый ежик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046450" cy="2031691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395536" y="2355725"/>
            <a:ext cx="8136904" cy="1254335"/>
            <a:chOff x="323528" y="3789040"/>
            <a:chExt cx="8136904" cy="1672447"/>
          </a:xfrm>
        </p:grpSpPr>
        <p:pic>
          <p:nvPicPr>
            <p:cNvPr id="6" name="Picture 3" descr="Длинноиглый ёж — Википедия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4499992" y="3789040"/>
              <a:ext cx="1872208" cy="1440160"/>
            </a:xfrm>
            <a:prstGeom prst="rect">
              <a:avLst/>
            </a:prstGeom>
            <a:noFill/>
          </p:spPr>
        </p:pic>
        <p:grpSp>
          <p:nvGrpSpPr>
            <p:cNvPr id="7" name="Группа 20"/>
            <p:cNvGrpSpPr/>
            <p:nvPr/>
          </p:nvGrpSpPr>
          <p:grpSpPr>
            <a:xfrm>
              <a:off x="323528" y="3789040"/>
              <a:ext cx="8136904" cy="1672447"/>
              <a:chOff x="251520" y="2564904"/>
              <a:chExt cx="8136904" cy="1672447"/>
            </a:xfrm>
          </p:grpSpPr>
          <p:pic>
            <p:nvPicPr>
              <p:cNvPr id="8" name="Picture 5" descr="следы ежа: 2 тыс изображений найдено в Яндекс Картинках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5400000">
                <a:off x="3020677" y="2892091"/>
                <a:ext cx="1158428" cy="792088"/>
              </a:xfrm>
              <a:prstGeom prst="rect">
                <a:avLst/>
              </a:prstGeom>
              <a:noFill/>
            </p:spPr>
          </p:pic>
          <p:pic>
            <p:nvPicPr>
              <p:cNvPr id="9" name="Picture 9" descr="Плащ-дождевик детский «Жёлтый однотонный» — Конверты для новорожденных  МиМиМи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t="23351" b="24109"/>
              <a:stretch>
                <a:fillRect/>
              </a:stretch>
            </p:blipFill>
            <p:spPr bwMode="auto">
              <a:xfrm>
                <a:off x="6660232" y="2708920"/>
                <a:ext cx="1656184" cy="1161703"/>
              </a:xfrm>
              <a:prstGeom prst="rect">
                <a:avLst/>
              </a:prstGeom>
              <a:noFill/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323528" y="2564904"/>
                <a:ext cx="2016224" cy="14401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51520" y="2636912"/>
                <a:ext cx="2194127" cy="1600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7200" dirty="0" smtClean="0">
                    <a:solidFill>
                      <a:srgbClr val="FF0000"/>
                    </a:solidFill>
                  </a:rPr>
                  <a:t>ё</a:t>
                </a:r>
                <a:r>
                  <a:rPr lang="ru-RU" sz="7200" dirty="0" smtClean="0"/>
                  <a:t>жик</a:t>
                </a:r>
                <a:endParaRPr lang="ru-RU" sz="7200" dirty="0"/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6372200" y="2924945"/>
                <a:ext cx="300082" cy="861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600" b="1" dirty="0" smtClean="0">
                    <a:solidFill>
                      <a:srgbClr val="FF0000"/>
                    </a:solidFill>
                  </a:rPr>
                  <a:t>ё</a:t>
                </a:r>
                <a:endParaRPr lang="ru-RU" sz="3600" b="1" dirty="0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2627784" y="2996953"/>
                <a:ext cx="432048" cy="861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600" b="1" dirty="0" smtClean="0">
                    <a:solidFill>
                      <a:srgbClr val="FF0000"/>
                    </a:solidFill>
                  </a:rPr>
                  <a:t>ё</a:t>
                </a:r>
                <a:endParaRPr lang="ru-RU" sz="3600" b="1" dirty="0"/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4572000" y="3068961"/>
                <a:ext cx="391454" cy="7797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FF0000"/>
                    </a:solidFill>
                  </a:rPr>
                  <a:t>ё</a:t>
                </a:r>
                <a:endParaRPr lang="ru-RU" sz="3200" b="1" dirty="0"/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6372200" y="2564904"/>
                <a:ext cx="2016224" cy="14401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4355976" y="2564904"/>
                <a:ext cx="2016224" cy="14401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2339752" y="2564904"/>
                <a:ext cx="2016224" cy="14401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8" name="Прямоугольник 17"/>
          <p:cNvSpPr/>
          <p:nvPr/>
        </p:nvSpPr>
        <p:spPr>
          <a:xfrm>
            <a:off x="395536" y="3597865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ё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 ч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ё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рный 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ё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жик в ж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ё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лтом плаще.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249492"/>
            <a:ext cx="4320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Ассоциативная 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   </a:t>
            </a:r>
            <a:r>
              <a:rPr lang="ru-RU" sz="3200" dirty="0" err="1" smtClean="0"/>
              <a:t>мнемодорожка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Деловой фон для презентации - 97 фото - Все про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9512" y="0"/>
            <a:ext cx="89644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</a:t>
            </a:r>
            <a:r>
              <a:rPr lang="ru-RU" sz="2800" dirty="0" smtClean="0"/>
              <a:t>В учебнике 3 класса для запоминания находятся  </a:t>
            </a:r>
            <a:r>
              <a:rPr lang="ru-RU" sz="2800" b="1" dirty="0" smtClean="0"/>
              <a:t>88 </a:t>
            </a:r>
            <a:r>
              <a:rPr lang="ru-RU" sz="2800" dirty="0" smtClean="0"/>
              <a:t> слов  из предыдущих лет обучения,  </a:t>
            </a:r>
            <a:r>
              <a:rPr lang="ru-RU" sz="2800" b="1" dirty="0" smtClean="0"/>
              <a:t>64</a:t>
            </a:r>
            <a:r>
              <a:rPr lang="ru-RU" sz="2800" dirty="0" smtClean="0"/>
              <a:t>  слова и </a:t>
            </a:r>
            <a:r>
              <a:rPr lang="ru-RU" sz="2800" b="1" dirty="0" smtClean="0"/>
              <a:t>6</a:t>
            </a:r>
            <a:r>
              <a:rPr lang="ru-RU" sz="2800" dirty="0" smtClean="0"/>
              <a:t> названий  праздников,  с которыми мы знакомимся для запоминания в 3 классе.  </a:t>
            </a:r>
          </a:p>
          <a:p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843808" y="1779662"/>
            <a:ext cx="63001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</a:t>
            </a:r>
            <a:r>
              <a:rPr lang="ru-RU" sz="2800" dirty="0" smtClean="0"/>
              <a:t>Мы работаем в системе для запоминания слов из словаря. Каждый понедельник у нас проводится словарный диктант в количестве 15 слов. Мы к нему готовимся  в выходные дни.</a:t>
            </a:r>
            <a:endParaRPr lang="ru-RU" sz="2800" dirty="0"/>
          </a:p>
        </p:txBody>
      </p:sp>
      <p:pic>
        <p:nvPicPr>
          <p:cNvPr id="14338" name="Picture 2" descr="Школьные картинки для оформления - 75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63638"/>
            <a:ext cx="2771800" cy="335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Деловой фон для презентации - 97 фото - Все про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0"/>
            <a:ext cx="88924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Оцениваются наши работы так: 0 шибок – 5,   </a:t>
            </a:r>
          </a:p>
          <a:p>
            <a:r>
              <a:rPr lang="ru-RU" sz="2800" dirty="0" smtClean="0"/>
              <a:t>                                                            1 ошибка – 4, </a:t>
            </a:r>
          </a:p>
          <a:p>
            <a:r>
              <a:rPr lang="ru-RU" sz="2800" dirty="0" smtClean="0"/>
              <a:t>                                                            2 ошибки – 3,  </a:t>
            </a:r>
          </a:p>
          <a:p>
            <a:r>
              <a:rPr lang="ru-RU" sz="2800" dirty="0" smtClean="0"/>
              <a:t>                                                            3 и более ошибок - 2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1707654"/>
            <a:ext cx="65882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среднем наши показатели таковы: 10 – 14 человек пишут на 5, не менее 10 человек получают 4,  3 – 4 человека имеют 3,  1 - 2 человека не справляются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795886"/>
            <a:ext cx="9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Те ребята, которые получают за словарный диктант </a:t>
            </a:r>
          </a:p>
          <a:p>
            <a:r>
              <a:rPr lang="ru-RU" sz="2800" dirty="0" smtClean="0"/>
              <a:t>2 или 3,  во вторник имеют право исправить свои ошибки</a:t>
            </a:r>
            <a:endParaRPr lang="ru-RU" sz="2800" dirty="0"/>
          </a:p>
        </p:txBody>
      </p:sp>
      <p:pic>
        <p:nvPicPr>
          <p:cNvPr id="8196" name="Picture 4" descr="Думающий ученик на прозрачном фоне (42 фот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55526"/>
            <a:ext cx="2123728" cy="3303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Деловой фон для презентации - 97 фото - Все про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915816" y="-164554"/>
            <a:ext cx="2370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Вывод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699542"/>
            <a:ext cx="923400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  Орфографический словарь очень важен для соблюдения</a:t>
            </a:r>
          </a:p>
          <a:p>
            <a:r>
              <a:rPr lang="ru-RU" sz="2800" dirty="0"/>
              <a:t>п</a:t>
            </a:r>
            <a:r>
              <a:rPr lang="ru-RU" sz="2800" dirty="0" smtClean="0"/>
              <a:t>равописания слов, из данного словаря можно узнать </a:t>
            </a:r>
          </a:p>
          <a:p>
            <a:r>
              <a:rPr lang="ru-RU" sz="2800" dirty="0"/>
              <a:t>п</a:t>
            </a:r>
            <a:r>
              <a:rPr lang="ru-RU" sz="2800" dirty="0" smtClean="0"/>
              <a:t>равила произношения, так как здесь во всех словах </a:t>
            </a:r>
          </a:p>
          <a:p>
            <a:r>
              <a:rPr lang="ru-RU" sz="2800" dirty="0" smtClean="0"/>
              <a:t>указано ударение. Орфографический словарь полезен </a:t>
            </a:r>
          </a:p>
          <a:p>
            <a:r>
              <a:rPr lang="ru-RU" sz="2800" dirty="0" smtClean="0"/>
              <a:t>для любого человека, который хочет писать грамотно</a:t>
            </a:r>
            <a:endParaRPr lang="ru-RU" sz="2800" dirty="0"/>
          </a:p>
        </p:txBody>
      </p:sp>
      <p:pic>
        <p:nvPicPr>
          <p:cNvPr id="9218" name="Picture 2" descr="школьники PNG и картинки пнг | рисунок Векторы и PSD | Бесплатная загрузка  на Pngtree"/>
          <p:cNvPicPr>
            <a:picLocks noChangeAspect="1" noChangeArrowheads="1"/>
          </p:cNvPicPr>
          <p:nvPr/>
        </p:nvPicPr>
        <p:blipFill>
          <a:blip r:embed="rId3" cstate="print"/>
          <a:srcRect t="10500" b="14500"/>
          <a:stretch>
            <a:fillRect/>
          </a:stretch>
        </p:blipFill>
        <p:spPr bwMode="auto">
          <a:xfrm>
            <a:off x="2411760" y="2841780"/>
            <a:ext cx="3068960" cy="2301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Деловой фон для презентации - 97 фото - Все про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16" y="0"/>
            <a:ext cx="9145016" cy="5144072"/>
          </a:xfrm>
          <a:prstGeom prst="rect">
            <a:avLst/>
          </a:prstGeom>
          <a:noFill/>
        </p:spPr>
      </p:pic>
      <p:pic>
        <p:nvPicPr>
          <p:cNvPr id="1026" name="Picture 2" descr="G:\Школьные открытки\0_675d7_25ad83c1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0"/>
            <a:ext cx="1187624" cy="128641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123478"/>
            <a:ext cx="79560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Цель</a:t>
            </a:r>
            <a:r>
              <a:rPr lang="ru-RU" sz="2800" dirty="0" smtClean="0"/>
              <a:t>: дать толкование понятию орфографический </a:t>
            </a:r>
          </a:p>
          <a:p>
            <a:r>
              <a:rPr lang="ru-RU" sz="2800" dirty="0"/>
              <a:t>с</a:t>
            </a:r>
            <a:r>
              <a:rPr lang="ru-RU" sz="2800" dirty="0" smtClean="0"/>
              <a:t>ловарь и показать, когда мы к нему обращаемся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987574"/>
            <a:ext cx="839896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Задачи</a:t>
            </a:r>
            <a:r>
              <a:rPr lang="ru-RU" sz="2800" dirty="0" smtClean="0"/>
              <a:t>:1. Найти определения для слов орфография</a:t>
            </a:r>
          </a:p>
          <a:p>
            <a:r>
              <a:rPr lang="ru-RU" sz="2800" dirty="0" smtClean="0"/>
              <a:t> и орфографический словарь.</a:t>
            </a:r>
          </a:p>
          <a:p>
            <a:r>
              <a:rPr lang="ru-RU" sz="2800" dirty="0" smtClean="0"/>
              <a:t>2. Узнать, когда появились русские орфографические </a:t>
            </a:r>
          </a:p>
          <a:p>
            <a:r>
              <a:rPr lang="ru-RU" sz="2800" dirty="0" smtClean="0"/>
              <a:t>    словари</a:t>
            </a:r>
            <a:r>
              <a:rPr lang="ru-RU" sz="2800" dirty="0"/>
              <a:t>.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3. Познакомиться со структурой и содержанием </a:t>
            </a:r>
          </a:p>
          <a:p>
            <a:r>
              <a:rPr lang="ru-RU" sz="2800" dirty="0" smtClean="0"/>
              <a:t>    орфографического словаря.</a:t>
            </a:r>
          </a:p>
          <a:p>
            <a:r>
              <a:rPr lang="ru-RU" sz="2800" dirty="0" smtClean="0"/>
              <a:t>4. Выяснить назначение орфографического словаря.</a:t>
            </a:r>
          </a:p>
          <a:p>
            <a:r>
              <a:rPr lang="ru-RU" sz="2800" dirty="0" smtClean="0"/>
              <a:t>5. Показать способы быстрого запоминания</a:t>
            </a:r>
          </a:p>
          <a:p>
            <a:r>
              <a:rPr lang="ru-RU" sz="2800" dirty="0" smtClean="0"/>
              <a:t>    правописания слов из словаря.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Деловой фон для презентации - 97 фото - Все про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1059582"/>
            <a:ext cx="78237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sz="2400" dirty="0" smtClean="0"/>
              <a:t>МКОУ ««</a:t>
            </a:r>
            <a:r>
              <a:rPr lang="ru-RU" sz="2400" dirty="0" err="1" smtClean="0"/>
              <a:t>Лодейнопольская</a:t>
            </a:r>
            <a:r>
              <a:rPr lang="ru-RU" sz="2400" dirty="0" smtClean="0"/>
              <a:t> СОШ  № 3 имени Героев Свири</a:t>
            </a:r>
          </a:p>
          <a:p>
            <a:r>
              <a:rPr lang="ru-RU" sz="2400" dirty="0" smtClean="0"/>
              <a:t>            3 – В класс  2024 – 2025 учебный год</a:t>
            </a:r>
          </a:p>
          <a:p>
            <a:r>
              <a:rPr lang="ru-RU" sz="2400" dirty="0" smtClean="0"/>
              <a:t>          Классный руководитель: Тимофеева Т. Н.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Деловой фон для презентации - 97 фото - Все про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1472" cy="517582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9512" y="195486"/>
            <a:ext cx="84916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Орфография</a:t>
            </a:r>
            <a:r>
              <a:rPr lang="ru-RU" sz="2800" dirty="0" smtClean="0"/>
              <a:t> ( от греч. «</a:t>
            </a:r>
            <a:r>
              <a:rPr lang="ru-RU" sz="2800" dirty="0" err="1" smtClean="0"/>
              <a:t>орфос</a:t>
            </a:r>
            <a:r>
              <a:rPr lang="ru-RU" sz="2800" dirty="0" smtClean="0"/>
              <a:t>» – правильный и </a:t>
            </a:r>
          </a:p>
          <a:p>
            <a:r>
              <a:rPr lang="ru-RU" sz="2800" dirty="0" smtClean="0"/>
              <a:t>«</a:t>
            </a:r>
            <a:r>
              <a:rPr lang="ru-RU" sz="2800" dirty="0" err="1"/>
              <a:t>г</a:t>
            </a:r>
            <a:r>
              <a:rPr lang="ru-RU" sz="2800" dirty="0" err="1" smtClean="0"/>
              <a:t>рафос</a:t>
            </a:r>
            <a:r>
              <a:rPr lang="ru-RU" sz="2800" dirty="0" smtClean="0"/>
              <a:t>» - писать) – это правописание, общепринятая</a:t>
            </a:r>
          </a:p>
          <a:p>
            <a:r>
              <a:rPr lang="ru-RU" sz="2800" dirty="0" smtClean="0"/>
              <a:t> и единообразная система правил  написания слов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563638"/>
            <a:ext cx="838954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Орфографический словарь </a:t>
            </a:r>
            <a:r>
              <a:rPr lang="ru-RU" sz="2800" dirty="0" smtClean="0"/>
              <a:t>– </a:t>
            </a:r>
            <a:r>
              <a:rPr lang="ru-RU" sz="2800" dirty="0" err="1" smtClean="0"/>
              <a:t>словарь</a:t>
            </a:r>
            <a:r>
              <a:rPr lang="ru-RU" sz="2800" dirty="0" smtClean="0"/>
              <a:t>, содержащий </a:t>
            </a:r>
          </a:p>
          <a:p>
            <a:r>
              <a:rPr lang="ru-RU" sz="2800" dirty="0" smtClean="0"/>
              <a:t>перечень слов в их нормативном написании. </a:t>
            </a:r>
          </a:p>
          <a:p>
            <a:r>
              <a:rPr lang="ru-RU" sz="2800" dirty="0" smtClean="0"/>
              <a:t>Отличается от толкового словаря тем, что дает только</a:t>
            </a:r>
          </a:p>
          <a:p>
            <a:r>
              <a:rPr lang="ru-RU" sz="2800" dirty="0"/>
              <a:t>п</a:t>
            </a:r>
            <a:r>
              <a:rPr lang="ru-RU" sz="2800" dirty="0" smtClean="0"/>
              <a:t>онятие о правописании слова, без лексического </a:t>
            </a:r>
          </a:p>
          <a:p>
            <a:r>
              <a:rPr lang="ru-RU" sz="2800" dirty="0"/>
              <a:t>т</a:t>
            </a:r>
            <a:r>
              <a:rPr lang="ru-RU" sz="2800" dirty="0" smtClean="0"/>
              <a:t>олкования. Является показателем современной</a:t>
            </a:r>
          </a:p>
          <a:p>
            <a:r>
              <a:rPr lang="ru-RU" sz="2800" dirty="0" smtClean="0"/>
              <a:t> орфографии.</a:t>
            </a:r>
            <a:endParaRPr lang="ru-RU" sz="2800" dirty="0"/>
          </a:p>
        </p:txBody>
      </p:sp>
      <p:pic>
        <p:nvPicPr>
          <p:cNvPr id="2050" name="Picture 2" descr="G:\Школьные открытки\29b8b4fb76a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1143" y="3651870"/>
            <a:ext cx="1208220" cy="1491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Деловой фон для презентации - 97 фото - Все про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5926" y="51470"/>
            <a:ext cx="888807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Выделяются следующие разновидности</a:t>
            </a:r>
          </a:p>
          <a:p>
            <a:r>
              <a:rPr lang="ru-RU" sz="2800" dirty="0" smtClean="0"/>
              <a:t> орфографических словарей: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   </a:t>
            </a:r>
            <a:r>
              <a:rPr lang="ru-RU" sz="2800" b="1" dirty="0" smtClean="0"/>
              <a:t>школьные</a:t>
            </a:r>
            <a:r>
              <a:rPr lang="ru-RU" sz="2800" dirty="0" smtClean="0"/>
              <a:t> – изложение орфографических правил 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в объёме школьной программы: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/>
              <a:t> </a:t>
            </a:r>
            <a:r>
              <a:rPr lang="ru-RU" sz="2800" dirty="0" smtClean="0"/>
              <a:t>   </a:t>
            </a:r>
            <a:r>
              <a:rPr lang="ru-RU" sz="2800" b="1" dirty="0" smtClean="0"/>
              <a:t>словари-справочники для работников печати </a:t>
            </a:r>
            <a:r>
              <a:rPr lang="ru-RU" sz="2800" dirty="0" smtClean="0"/>
              <a:t>– 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включают трудные случаи написания, подробное 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изложение орфографических правил;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2800" b="1" dirty="0" smtClean="0"/>
              <a:t>общие</a:t>
            </a:r>
            <a:r>
              <a:rPr lang="ru-RU" sz="2800" dirty="0" smtClean="0"/>
              <a:t> – рассчитаны на всех пишущих;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2800" b="1" dirty="0"/>
              <a:t>о</a:t>
            </a:r>
            <a:r>
              <a:rPr lang="ru-RU" sz="2800" b="1" dirty="0" smtClean="0"/>
              <a:t>траслевые </a:t>
            </a:r>
            <a:r>
              <a:rPr lang="ru-RU" sz="2800" dirty="0" smtClean="0"/>
              <a:t>– содержат специальную терминологию.</a:t>
            </a:r>
          </a:p>
        </p:txBody>
      </p:sp>
      <p:pic>
        <p:nvPicPr>
          <p:cNvPr id="3" name="Picture 2" descr="Выделяют следующие разновидности орфографических словарей: школьные  —изложение орфографических правил в объёме школьной программы; словари-справочники   для работников печати  — включают трудные случаи написания, а также подробное изложение орфографических правил; общие  — рассчитаны на всех пишущих; отраслевые  — посвящены специальной терминологии. "/>
          <p:cNvPicPr>
            <a:picLocks noChangeAspect="1" noChangeArrowheads="1"/>
          </p:cNvPicPr>
          <p:nvPr/>
        </p:nvPicPr>
        <p:blipFill>
          <a:blip r:embed="rId3" cstate="print"/>
          <a:srcRect l="20663" t="49800" r="32088" b="6100"/>
          <a:stretch>
            <a:fillRect/>
          </a:stretch>
        </p:blipFill>
        <p:spPr bwMode="auto">
          <a:xfrm>
            <a:off x="2985796" y="3867894"/>
            <a:ext cx="2429725" cy="1275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Деловой фон для презентации - 97 фото - Все про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2" name="Picture 4" descr="Грот Я.К. Русское правописание. 1887 год"/>
          <p:cNvPicPr>
            <a:picLocks noChangeAspect="1" noChangeArrowheads="1"/>
          </p:cNvPicPr>
          <p:nvPr/>
        </p:nvPicPr>
        <p:blipFill>
          <a:blip r:embed="rId3" cstate="print"/>
          <a:srcRect t="11765" r="9804" b="8823"/>
          <a:stretch>
            <a:fillRect/>
          </a:stretch>
        </p:blipFill>
        <p:spPr bwMode="auto">
          <a:xfrm>
            <a:off x="7524328" y="3291830"/>
            <a:ext cx="1457442" cy="1800200"/>
          </a:xfrm>
          <a:prstGeom prst="rect">
            <a:avLst/>
          </a:prstGeom>
          <a:noFill/>
        </p:spPr>
      </p:pic>
      <p:pic>
        <p:nvPicPr>
          <p:cNvPr id="3" name="Picture 2" descr="портрет кисти Йохана Кёлера (1899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3413" y="0"/>
            <a:ext cx="2390587" cy="3003798"/>
          </a:xfrm>
          <a:prstGeom prst="rect">
            <a:avLst/>
          </a:prstGeom>
          <a:noFill/>
        </p:spPr>
      </p:pic>
      <p:pic>
        <p:nvPicPr>
          <p:cNvPr id="3074" name="Picture 2" descr="Грот Я.К. Русское правописание. 1887 год"/>
          <p:cNvPicPr>
            <a:picLocks noChangeAspect="1" noChangeArrowheads="1"/>
          </p:cNvPicPr>
          <p:nvPr/>
        </p:nvPicPr>
        <p:blipFill>
          <a:blip r:embed="rId5" cstate="print"/>
          <a:srcRect l="12121" t="4545" r="9091" b="9091"/>
          <a:stretch>
            <a:fillRect/>
          </a:stretch>
        </p:blipFill>
        <p:spPr bwMode="auto">
          <a:xfrm>
            <a:off x="5940152" y="3291830"/>
            <a:ext cx="1379522" cy="18516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76256" y="2931790"/>
            <a:ext cx="2155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Яков Карлович Грот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7545" y="357504"/>
            <a:ext cx="585538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Первый орфографический словарь </a:t>
            </a:r>
          </a:p>
          <a:p>
            <a:r>
              <a:rPr lang="ru-RU" sz="2800" dirty="0" smtClean="0"/>
              <a:t>Русского языка появился в 1885 году.</a:t>
            </a:r>
          </a:p>
          <a:p>
            <a:r>
              <a:rPr lang="ru-RU" sz="2800" dirty="0" smtClean="0"/>
              <a:t>Его автором был русский филолог, </a:t>
            </a:r>
          </a:p>
          <a:p>
            <a:r>
              <a:rPr lang="ru-RU" sz="2800" dirty="0"/>
              <a:t>п</a:t>
            </a:r>
            <a:r>
              <a:rPr lang="ru-RU" sz="2800" dirty="0" smtClean="0"/>
              <a:t>рофессор Императорского </a:t>
            </a:r>
          </a:p>
          <a:p>
            <a:r>
              <a:rPr lang="ru-RU" sz="2800" dirty="0" smtClean="0"/>
              <a:t>Александровского университета</a:t>
            </a:r>
          </a:p>
          <a:p>
            <a:r>
              <a:rPr lang="ru-RU" sz="2800" b="1" dirty="0" smtClean="0"/>
              <a:t>Яков Карлович Грот</a:t>
            </a:r>
            <a:r>
              <a:rPr lang="ru-RU" sz="2800" dirty="0" smtClean="0"/>
              <a:t>. Назвал он свой</a:t>
            </a:r>
          </a:p>
          <a:p>
            <a:r>
              <a:rPr lang="ru-RU" sz="2800" dirty="0" smtClean="0"/>
              <a:t> словарь </a:t>
            </a:r>
            <a:r>
              <a:rPr lang="ru-RU" sz="2800" b="1" dirty="0" smtClean="0"/>
              <a:t>«Русское правописание»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Деловой фон для презентации - 97 фото - Все про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pic>
        <p:nvPicPr>
          <p:cNvPr id="2050" name="Picture 2" descr="Орфографический словарь Ушакова | Блог Сергея Короля"/>
          <p:cNvPicPr>
            <a:picLocks noChangeAspect="1" noChangeArrowheads="1"/>
          </p:cNvPicPr>
          <p:nvPr/>
        </p:nvPicPr>
        <p:blipFill>
          <a:blip r:embed="rId3" cstate="print"/>
          <a:srcRect l="9469" t="7669" r="9657" b="6361"/>
          <a:stretch>
            <a:fillRect/>
          </a:stretch>
        </p:blipFill>
        <p:spPr bwMode="auto">
          <a:xfrm>
            <a:off x="7236296" y="2571750"/>
            <a:ext cx="1781655" cy="2211710"/>
          </a:xfrm>
          <a:prstGeom prst="rect">
            <a:avLst/>
          </a:prstGeom>
          <a:noFill/>
        </p:spPr>
      </p:pic>
      <p:pic>
        <p:nvPicPr>
          <p:cNvPr id="2052" name="Picture 4" descr="Ушаков Дмитрий Николаевич: 1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0163" y="0"/>
            <a:ext cx="1913837" cy="243027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0"/>
            <a:ext cx="708104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Дмитрий Николаевич Ушаков</a:t>
            </a:r>
            <a:r>
              <a:rPr lang="ru-RU" sz="2800" dirty="0" smtClean="0"/>
              <a:t>, </a:t>
            </a:r>
            <a:r>
              <a:rPr lang="ru-RU" sz="2400" dirty="0" smtClean="0"/>
              <a:t>русский </a:t>
            </a:r>
          </a:p>
          <a:p>
            <a:r>
              <a:rPr lang="ru-RU" sz="2400" dirty="0" smtClean="0"/>
              <a:t>и советский лингвист, магистр </a:t>
            </a:r>
            <a:r>
              <a:rPr lang="ru-RU" sz="2400" dirty="0" err="1" smtClean="0"/>
              <a:t>словестности</a:t>
            </a:r>
            <a:r>
              <a:rPr lang="ru-RU" sz="2400" dirty="0" smtClean="0"/>
              <a:t> и член-</a:t>
            </a:r>
          </a:p>
          <a:p>
            <a:r>
              <a:rPr lang="ru-RU" sz="2400" dirty="0" smtClean="0"/>
              <a:t>Корреспондент </a:t>
            </a:r>
            <a:r>
              <a:rPr lang="ru-RU" sz="2400" dirty="0" err="1" smtClean="0"/>
              <a:t>Академи</a:t>
            </a:r>
            <a:r>
              <a:rPr lang="ru-RU" sz="2400" dirty="0" smtClean="0"/>
              <a:t> Наук СССР составил свой </a:t>
            </a:r>
          </a:p>
          <a:p>
            <a:r>
              <a:rPr lang="ru-RU" sz="2800" b="1" dirty="0" smtClean="0"/>
              <a:t>«Орфографический словарь русского </a:t>
            </a:r>
          </a:p>
          <a:p>
            <a:r>
              <a:rPr lang="ru-RU" sz="2800" b="1" dirty="0"/>
              <a:t>я</a:t>
            </a:r>
            <a:r>
              <a:rPr lang="ru-RU" sz="2800" b="1" dirty="0" smtClean="0"/>
              <a:t>зыка» </a:t>
            </a:r>
            <a:r>
              <a:rPr lang="ru-RU" sz="2800" dirty="0" smtClean="0"/>
              <a:t>в 1934 году. </a:t>
            </a:r>
            <a:r>
              <a:rPr lang="ru-RU" sz="2600" dirty="0"/>
              <a:t>Содержит</a:t>
            </a:r>
            <a:r>
              <a:rPr lang="ru-RU" sz="2600" b="1" dirty="0"/>
              <a:t> 85 289</a:t>
            </a:r>
            <a:r>
              <a:rPr lang="ru-RU" sz="2600" dirty="0"/>
              <a:t> </a:t>
            </a:r>
            <a:r>
              <a:rPr lang="ru-RU" sz="2600" dirty="0" smtClean="0"/>
              <a:t>слов</a:t>
            </a:r>
          </a:p>
          <a:p>
            <a:r>
              <a:rPr lang="ru-RU" sz="2600" dirty="0" smtClean="0"/>
              <a:t>В </a:t>
            </a:r>
            <a:r>
              <a:rPr lang="ru-RU" sz="2600" dirty="0"/>
              <a:t>1947—1948 и 1994 годах </a:t>
            </a:r>
            <a:r>
              <a:rPr lang="ru-RU" sz="2600" dirty="0" smtClean="0"/>
              <a:t>вышли (повторные </a:t>
            </a:r>
          </a:p>
          <a:p>
            <a:r>
              <a:rPr lang="ru-RU" sz="2600" dirty="0" smtClean="0"/>
              <a:t>без изменений)  издания, в </a:t>
            </a:r>
            <a:r>
              <a:rPr lang="ru-RU" sz="2600" dirty="0"/>
              <a:t>2000-е годы </a:t>
            </a:r>
            <a:r>
              <a:rPr lang="ru-RU" sz="2600" dirty="0" smtClean="0"/>
              <a:t>словарь</a:t>
            </a:r>
          </a:p>
          <a:p>
            <a:r>
              <a:rPr lang="ru-RU" sz="2600" dirty="0" smtClean="0"/>
              <a:t> неоднократно переиздавался. В </a:t>
            </a:r>
            <a:r>
              <a:rPr lang="ru-RU" sz="2600" dirty="0"/>
              <a:t>2000-е годы </a:t>
            </a:r>
            <a:endParaRPr lang="ru-RU" sz="2600" dirty="0" smtClean="0"/>
          </a:p>
          <a:p>
            <a:r>
              <a:rPr lang="ru-RU" sz="2600" dirty="0" smtClean="0"/>
              <a:t>неоднократно </a:t>
            </a:r>
            <a:r>
              <a:rPr lang="ru-RU" sz="2600" dirty="0"/>
              <a:t>издавались </a:t>
            </a:r>
            <a:r>
              <a:rPr lang="ru-RU" sz="2600" dirty="0" smtClean="0"/>
              <a:t>сокращённые</a:t>
            </a:r>
          </a:p>
          <a:p>
            <a:r>
              <a:rPr lang="ru-RU" sz="2600" dirty="0" smtClean="0"/>
              <a:t>переработанные однотомные </a:t>
            </a:r>
            <a:r>
              <a:rPr lang="ru-RU" sz="2600" dirty="0"/>
              <a:t>словари на </a:t>
            </a:r>
            <a:endParaRPr lang="ru-RU" sz="2600" dirty="0" smtClean="0"/>
          </a:p>
          <a:p>
            <a:r>
              <a:rPr lang="ru-RU" sz="2600" dirty="0" smtClean="0"/>
              <a:t>основе </a:t>
            </a:r>
            <a:r>
              <a:rPr lang="ru-RU" sz="2600" dirty="0"/>
              <a:t>словаря </a:t>
            </a:r>
            <a:r>
              <a:rPr lang="ru-RU" sz="2600" dirty="0" smtClean="0"/>
              <a:t>Д. Н. Ушакова</a:t>
            </a:r>
            <a:r>
              <a:rPr lang="ru-RU" sz="26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Деловой фон для презентации - 97 фото - Все про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1028" name="Picture 4" descr="Грот Я.К. Русское правописание. 1887 го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1940" y="-6069210"/>
            <a:ext cx="1836204" cy="1836204"/>
          </a:xfrm>
          <a:prstGeom prst="rect">
            <a:avLst/>
          </a:prstGeom>
          <a:noFill/>
        </p:spPr>
      </p:pic>
      <p:sp>
        <p:nvSpPr>
          <p:cNvPr id="1030" name="AutoShape 6" descr="Орфографический словарь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Орфографический словарь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Орфографический словарь купить на сайте группы компаний «Просвещение»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Орфографический словарь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Д. Н. Ушаков, С. Е. Крючков: Орфографический словарь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Д. Н. Ушаков, С. Е. Крючков: Орфографический словарь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2" name="Picture 18" descr="Орфографический словарь | Ушаков Дмитрий Николаевич, Крючков Серг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95305" y="0"/>
            <a:ext cx="1648695" cy="2304256"/>
          </a:xfrm>
          <a:prstGeom prst="rect">
            <a:avLst/>
          </a:prstGeom>
          <a:noFill/>
        </p:spPr>
      </p:pic>
      <p:sp>
        <p:nvSpPr>
          <p:cNvPr id="1044" name="AutoShape 20" descr="https://imo10.labirint.ru/books/182305/cover.jpg/242-0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6" name="AutoShape 22" descr="Книга: Орфографический словарь - Ушаков, Крючков. Купить книгу, читать  рецензии | Лабиринт"/>
          <p:cNvSpPr>
            <a:spLocks noChangeAspect="1" noChangeArrowheads="1"/>
          </p:cNvSpPr>
          <p:nvPr/>
        </p:nvSpPr>
        <p:spPr bwMode="auto">
          <a:xfrm>
            <a:off x="251520" y="19548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8" name="Picture 24" descr="Ушаков Д.Н.,Крючков С.Е. Орфографический словарь (67-е изд.,стереотип),  (Просвещение, 2025), 7Бц, c.320"/>
          <p:cNvPicPr>
            <a:picLocks noChangeAspect="1" noChangeArrowheads="1"/>
          </p:cNvPicPr>
          <p:nvPr/>
        </p:nvPicPr>
        <p:blipFill>
          <a:blip r:embed="rId5" cstate="print"/>
          <a:srcRect l="18144" r="18353"/>
          <a:stretch>
            <a:fillRect/>
          </a:stretch>
        </p:blipFill>
        <p:spPr bwMode="auto">
          <a:xfrm>
            <a:off x="7559824" y="2355726"/>
            <a:ext cx="1584176" cy="223224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07504" y="123478"/>
            <a:ext cx="8983870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dirty="0" smtClean="0"/>
              <a:t>Самым распространённым орфографическим</a:t>
            </a:r>
          </a:p>
          <a:p>
            <a:r>
              <a:rPr lang="ru-RU" sz="2600" dirty="0" smtClean="0"/>
              <a:t> словарём для школьников является словарь</a:t>
            </a:r>
          </a:p>
          <a:p>
            <a:r>
              <a:rPr lang="ru-RU" sz="2800" b="1" dirty="0" smtClean="0"/>
              <a:t>Д. Н. Ушакова и С. Е. </a:t>
            </a:r>
            <a:r>
              <a:rPr lang="ru-RU" sz="2800" b="1" dirty="0" err="1" smtClean="0"/>
              <a:t>Крючкова</a:t>
            </a:r>
            <a:r>
              <a:rPr lang="ru-RU" sz="2800" b="1" dirty="0" smtClean="0"/>
              <a:t>.</a:t>
            </a:r>
          </a:p>
          <a:p>
            <a:r>
              <a:rPr lang="ru-RU" sz="2600" dirty="0" smtClean="0"/>
              <a:t>Это словарь-справочник по правильному </a:t>
            </a:r>
          </a:p>
          <a:p>
            <a:r>
              <a:rPr lang="ru-RU" sz="2600" dirty="0" smtClean="0"/>
              <a:t>написанию слов русского языка. Он переиздаётся </a:t>
            </a:r>
          </a:p>
          <a:p>
            <a:r>
              <a:rPr lang="ru-RU" sz="2600" dirty="0" smtClean="0"/>
              <a:t>с 1990 года. Словарь включает </a:t>
            </a:r>
            <a:r>
              <a:rPr lang="ru-RU" sz="2600" b="1" dirty="0" smtClean="0"/>
              <a:t>15000 слов</a:t>
            </a:r>
            <a:r>
              <a:rPr lang="ru-RU" sz="2600" dirty="0" smtClean="0"/>
              <a:t>. Слова </a:t>
            </a:r>
          </a:p>
          <a:p>
            <a:r>
              <a:rPr lang="ru-RU" sz="2600" dirty="0" smtClean="0"/>
              <a:t>в словаре расположены в алфавитном порядке, </a:t>
            </a:r>
          </a:p>
          <a:p>
            <a:r>
              <a:rPr lang="ru-RU" sz="2600" dirty="0" smtClean="0"/>
              <a:t>имеют грамматические указания (даётся начальная </a:t>
            </a:r>
          </a:p>
          <a:p>
            <a:r>
              <a:rPr lang="ru-RU" sz="2600" dirty="0" smtClean="0"/>
              <a:t>форма, стоит знак ударения, в некоторых случаях </a:t>
            </a:r>
          </a:p>
          <a:p>
            <a:r>
              <a:rPr lang="ru-RU" sz="2600" dirty="0" smtClean="0"/>
              <a:t>указаны  формы слов во мн. ч. или Родительном  </a:t>
            </a:r>
          </a:p>
          <a:p>
            <a:r>
              <a:rPr lang="ru-RU" sz="2600" dirty="0" smtClean="0"/>
              <a:t>падеже, указан род несклоняемых имён </a:t>
            </a:r>
          </a:p>
          <a:p>
            <a:r>
              <a:rPr lang="ru-RU" sz="2600" dirty="0" smtClean="0"/>
              <a:t>существительных и существительных, оканчивающихся  на –Ь)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10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10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Деловой фон для презентации - 97 фото - Все про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1472" cy="5175828"/>
          </a:xfrm>
          <a:prstGeom prst="rect">
            <a:avLst/>
          </a:prstGeom>
          <a:noFill/>
        </p:spPr>
      </p:pic>
      <p:pic>
        <p:nvPicPr>
          <p:cNvPr id="22532" name="Picture 4" descr="ГДЗ учебник по русскому языку 1 класс Канакина, Горецкий Школа России  решебник онлайн отве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1832" y="0"/>
            <a:ext cx="1512168" cy="1872208"/>
          </a:xfrm>
          <a:prstGeom prst="rect">
            <a:avLst/>
          </a:prstGeom>
          <a:noFill/>
        </p:spPr>
      </p:pic>
      <p:sp>
        <p:nvSpPr>
          <p:cNvPr id="22536" name="AutoShape 8" descr="Книга: Русский язык. 4 класс. Учебник. В 2-х частях. Часть 2. ФГОС -  Канакина, Горецкий. Купить книгу, читать рецензии | Лабиринт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8" name="Picture 10" descr="Русский язык. 4 класс. Часть 2», В. Г. Горецкий – скачать pdf на Литре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219822"/>
            <a:ext cx="1584176" cy="1872208"/>
          </a:xfrm>
          <a:prstGeom prst="rect">
            <a:avLst/>
          </a:prstGeom>
          <a:noFill/>
        </p:spPr>
      </p:pic>
      <p:pic>
        <p:nvPicPr>
          <p:cNvPr id="22530" name="Picture 2" descr="ГДЗ учебник по русскому языку 2 класс Канакина, Горецкий Школа России  решебник онлайн ответ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843558"/>
            <a:ext cx="1525609" cy="1872208"/>
          </a:xfrm>
          <a:prstGeom prst="rect">
            <a:avLst/>
          </a:prstGeom>
          <a:noFill/>
        </p:spPr>
      </p:pic>
      <p:pic>
        <p:nvPicPr>
          <p:cNvPr id="22534" name="Picture 6" descr="Книга: Русский язык. 3 класс. Учебник. 2 часть, Валентина Канакин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1707654"/>
            <a:ext cx="1532085" cy="18722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9512" y="195486"/>
            <a:ext cx="578889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 каждом учебнике русского языка</a:t>
            </a:r>
          </a:p>
          <a:p>
            <a:r>
              <a:rPr lang="ru-RU" sz="2800" dirty="0"/>
              <a:t>н</a:t>
            </a:r>
            <a:r>
              <a:rPr lang="ru-RU" sz="2800" dirty="0" smtClean="0"/>
              <a:t>ачальной школы имеются </a:t>
            </a:r>
          </a:p>
          <a:p>
            <a:r>
              <a:rPr lang="ru-RU" sz="2800" dirty="0" smtClean="0"/>
              <a:t>орфографические словари. В них </a:t>
            </a:r>
          </a:p>
          <a:p>
            <a:r>
              <a:rPr lang="ru-RU" sz="2800" dirty="0" smtClean="0"/>
              <a:t>находятся слова с непроверяемыми </a:t>
            </a:r>
          </a:p>
          <a:p>
            <a:r>
              <a:rPr lang="ru-RU" sz="2800" dirty="0"/>
              <a:t>о</a:t>
            </a:r>
            <a:r>
              <a:rPr lang="ru-RU" sz="2800" dirty="0" smtClean="0"/>
              <a:t>рфограммами, написание которых</a:t>
            </a:r>
          </a:p>
          <a:p>
            <a:r>
              <a:rPr lang="ru-RU" sz="2800" dirty="0" smtClean="0"/>
              <a:t>учащиеся каждого класса должны</a:t>
            </a:r>
          </a:p>
          <a:p>
            <a:r>
              <a:rPr lang="ru-RU" sz="2800" dirty="0"/>
              <a:t>з</a:t>
            </a:r>
            <a:r>
              <a:rPr lang="ru-RU" sz="2800" dirty="0" smtClean="0"/>
              <a:t>апомнить. Мы подробно изучили </a:t>
            </a:r>
          </a:p>
          <a:p>
            <a:r>
              <a:rPr lang="ru-RU" sz="2800" dirty="0" smtClean="0"/>
              <a:t>словарь  3 класса и сделали </a:t>
            </a:r>
          </a:p>
          <a:p>
            <a:r>
              <a:rPr lang="ru-RU" sz="2800" dirty="0" smtClean="0"/>
              <a:t>следующие выводы.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Деловой фон для презентации - 97 фото - Все про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3480" cy="521633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9512" y="0"/>
            <a:ext cx="60149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/>
              <a:t>Все слова расположены в словаре </a:t>
            </a:r>
          </a:p>
          <a:p>
            <a:pPr marL="514350" indent="-514350"/>
            <a:r>
              <a:rPr lang="ru-RU" sz="2800" dirty="0" smtClean="0"/>
              <a:t>     в алфавитном порядке.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843558"/>
            <a:ext cx="87849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2. В словаре нашей ступени встречаются слова </a:t>
            </a:r>
          </a:p>
          <a:p>
            <a:r>
              <a:rPr lang="ru-RU" sz="2800" dirty="0" smtClean="0"/>
              <a:t>разных частей речи:</a:t>
            </a:r>
          </a:p>
          <a:p>
            <a:r>
              <a:rPr lang="ru-RU" sz="2800" b="1" dirty="0"/>
              <a:t>и</a:t>
            </a:r>
            <a:r>
              <a:rPr lang="ru-RU" sz="2800" b="1" dirty="0" smtClean="0"/>
              <a:t>мена существительные</a:t>
            </a:r>
            <a:r>
              <a:rPr lang="ru-RU" sz="2800" dirty="0" smtClean="0"/>
              <a:t>: берёза, альбом, восток и др.</a:t>
            </a:r>
          </a:p>
          <a:p>
            <a:r>
              <a:rPr lang="ru-RU" sz="2800" b="1" dirty="0" smtClean="0"/>
              <a:t>имена прилагательные</a:t>
            </a:r>
            <a:r>
              <a:rPr lang="ru-RU" sz="2800" dirty="0" smtClean="0"/>
              <a:t>: интересный, </a:t>
            </a:r>
            <a:r>
              <a:rPr lang="ru-RU" sz="2800" dirty="0" err="1" smtClean="0"/>
              <a:t>русскийй</a:t>
            </a:r>
            <a:r>
              <a:rPr lang="ru-RU" sz="2800" dirty="0" smtClean="0"/>
              <a:t>, 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                                     чёрный и др.</a:t>
            </a:r>
          </a:p>
          <a:p>
            <a:r>
              <a:rPr lang="ru-RU" sz="2800" b="1" dirty="0"/>
              <a:t>ч</a:t>
            </a:r>
            <a:r>
              <a:rPr lang="ru-RU" sz="2800" b="1" dirty="0" smtClean="0"/>
              <a:t>ислительные</a:t>
            </a:r>
            <a:r>
              <a:rPr lang="ru-RU" sz="2800" dirty="0" smtClean="0"/>
              <a:t>:  восемь, четыре</a:t>
            </a:r>
          </a:p>
          <a:p>
            <a:r>
              <a:rPr lang="ru-RU" sz="2800" b="1" dirty="0"/>
              <a:t>н</a:t>
            </a:r>
            <a:r>
              <a:rPr lang="ru-RU" sz="2800" b="1" dirty="0" smtClean="0"/>
              <a:t>аречия</a:t>
            </a:r>
            <a:r>
              <a:rPr lang="ru-RU" sz="2800" dirty="0" smtClean="0"/>
              <a:t>: аккуратно, быстро, однажды и </a:t>
            </a:r>
            <a:r>
              <a:rPr lang="ru-RU" sz="2800" dirty="0" err="1" smtClean="0"/>
              <a:t>др</a:t>
            </a:r>
            <a:endParaRPr lang="ru-RU" sz="2800" dirty="0" smtClean="0"/>
          </a:p>
          <a:p>
            <a:r>
              <a:rPr lang="ru-RU" sz="2800" b="1" dirty="0" smtClean="0"/>
              <a:t>Имена собственные </a:t>
            </a:r>
            <a:r>
              <a:rPr lang="ru-RU" sz="2800" dirty="0" smtClean="0"/>
              <a:t>(названия праздников и </a:t>
            </a:r>
          </a:p>
          <a:p>
            <a:r>
              <a:rPr lang="ru-RU" sz="2800" dirty="0"/>
              <a:t>и</a:t>
            </a:r>
            <a:r>
              <a:rPr lang="ru-RU" sz="2800" dirty="0" smtClean="0"/>
              <a:t>сторических  мест: Красная площадь, Московский 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                             Кремль, День Победы и </a:t>
            </a:r>
            <a:r>
              <a:rPr lang="ru-RU" sz="2800" dirty="0" err="1" smtClean="0"/>
              <a:t>др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3074" name="Picture 2" descr="G:\Школьные открытки\school03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0"/>
            <a:ext cx="1833522" cy="1804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996</Words>
  <Application>Microsoft Office PowerPoint</Application>
  <PresentationFormat>Экран (16:9)</PresentationFormat>
  <Paragraphs>159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56</cp:revision>
  <dcterms:created xsi:type="dcterms:W3CDTF">2025-04-13T05:56:29Z</dcterms:created>
  <dcterms:modified xsi:type="dcterms:W3CDTF">2025-04-22T16:16:52Z</dcterms:modified>
</cp:coreProperties>
</file>