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5" r:id="rId1"/>
  </p:sldMasterIdLst>
  <p:notesMasterIdLst>
    <p:notesMasterId r:id="rId27"/>
  </p:notesMasterIdLst>
  <p:sldIdLst>
    <p:sldId id="256" r:id="rId2"/>
    <p:sldId id="277" r:id="rId3"/>
    <p:sldId id="279" r:id="rId4"/>
    <p:sldId id="280" r:id="rId5"/>
    <p:sldId id="278" r:id="rId6"/>
    <p:sldId id="276" r:id="rId7"/>
    <p:sldId id="257" r:id="rId8"/>
    <p:sldId id="258" r:id="rId9"/>
    <p:sldId id="272" r:id="rId10"/>
    <p:sldId id="274"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5" r:id="rId24"/>
    <p:sldId id="281" r:id="rId25"/>
    <p:sldId id="282"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1177CC-49C0-4E6C-841E-BC1896DA3A60}" type="datetimeFigureOut">
              <a:rPr lang="ru-RU" smtClean="0"/>
              <a:t>08.04.2022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0102F9-71D0-4998-BB55-0E84C1685FEE}" type="slidenum">
              <a:rPr lang="ru-RU" smtClean="0"/>
              <a:t>‹#›</a:t>
            </a:fld>
            <a:endParaRPr lang="ru-RU"/>
          </a:p>
        </p:txBody>
      </p:sp>
    </p:spTree>
    <p:extLst>
      <p:ext uri="{BB962C8B-B14F-4D97-AF65-F5344CB8AC3E}">
        <p14:creationId xmlns:p14="http://schemas.microsoft.com/office/powerpoint/2010/main" val="926890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A0102F9-71D0-4998-BB55-0E84C1685FEE}" type="slidenum">
              <a:rPr lang="ru-RU" smtClean="0"/>
              <a:t>5</a:t>
            </a:fld>
            <a:endParaRPr lang="ru-RU"/>
          </a:p>
        </p:txBody>
      </p:sp>
    </p:spTree>
    <p:extLst>
      <p:ext uri="{BB962C8B-B14F-4D97-AF65-F5344CB8AC3E}">
        <p14:creationId xmlns:p14="http://schemas.microsoft.com/office/powerpoint/2010/main" val="3779005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6DF40417-1499-45AB-9564-62FC4641CF5D}" type="datetimeFigureOut">
              <a:rPr lang="ru-RU" smtClean="0"/>
              <a:t>08.04.2022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7482BCE-60FA-4EC4-B5B3-90C261BC3BC8}" type="slidenum">
              <a:rPr lang="ru-RU" smtClean="0"/>
              <a:t>‹#›</a:t>
            </a:fld>
            <a:endParaRPr lang="ru-RU"/>
          </a:p>
        </p:txBody>
      </p:sp>
    </p:spTree>
    <p:extLst>
      <p:ext uri="{BB962C8B-B14F-4D97-AF65-F5344CB8AC3E}">
        <p14:creationId xmlns:p14="http://schemas.microsoft.com/office/powerpoint/2010/main" val="3986536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DF40417-1499-45AB-9564-62FC4641CF5D}" type="datetimeFigureOut">
              <a:rPr lang="ru-RU" smtClean="0"/>
              <a:t>08.04.2022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7482BCE-60FA-4EC4-B5B3-90C261BC3BC8}" type="slidenum">
              <a:rPr lang="ru-RU" smtClean="0"/>
              <a:t>‹#›</a:t>
            </a:fld>
            <a:endParaRPr lang="ru-RU"/>
          </a:p>
        </p:txBody>
      </p:sp>
    </p:spTree>
    <p:extLst>
      <p:ext uri="{BB962C8B-B14F-4D97-AF65-F5344CB8AC3E}">
        <p14:creationId xmlns:p14="http://schemas.microsoft.com/office/powerpoint/2010/main" val="1765661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DF40417-1499-45AB-9564-62FC4641CF5D}" type="datetimeFigureOut">
              <a:rPr lang="ru-RU" smtClean="0"/>
              <a:t>08.04.2022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7482BCE-60FA-4EC4-B5B3-90C261BC3BC8}"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850552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DF40417-1499-45AB-9564-62FC4641CF5D}" type="datetimeFigureOut">
              <a:rPr lang="ru-RU" smtClean="0"/>
              <a:t>08.04.2022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7482BCE-60FA-4EC4-B5B3-90C261BC3BC8}" type="slidenum">
              <a:rPr lang="ru-RU" smtClean="0"/>
              <a:t>‹#›</a:t>
            </a:fld>
            <a:endParaRPr lang="ru-RU"/>
          </a:p>
        </p:txBody>
      </p:sp>
    </p:spTree>
    <p:extLst>
      <p:ext uri="{BB962C8B-B14F-4D97-AF65-F5344CB8AC3E}">
        <p14:creationId xmlns:p14="http://schemas.microsoft.com/office/powerpoint/2010/main" val="30583292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DF40417-1499-45AB-9564-62FC4641CF5D}" type="datetimeFigureOut">
              <a:rPr lang="ru-RU" smtClean="0"/>
              <a:t>08.04.2022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7482BCE-60FA-4EC4-B5B3-90C261BC3BC8}"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72789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DF40417-1499-45AB-9564-62FC4641CF5D}" type="datetimeFigureOut">
              <a:rPr lang="ru-RU" smtClean="0"/>
              <a:t>08.04.2022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7482BCE-60FA-4EC4-B5B3-90C261BC3BC8}" type="slidenum">
              <a:rPr lang="ru-RU" smtClean="0"/>
              <a:t>‹#›</a:t>
            </a:fld>
            <a:endParaRPr lang="ru-RU"/>
          </a:p>
        </p:txBody>
      </p:sp>
    </p:spTree>
    <p:extLst>
      <p:ext uri="{BB962C8B-B14F-4D97-AF65-F5344CB8AC3E}">
        <p14:creationId xmlns:p14="http://schemas.microsoft.com/office/powerpoint/2010/main" val="22268032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DF40417-1499-45AB-9564-62FC4641CF5D}" type="datetimeFigureOut">
              <a:rPr lang="ru-RU" smtClean="0"/>
              <a:t>08.04.2022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7482BCE-60FA-4EC4-B5B3-90C261BC3BC8}" type="slidenum">
              <a:rPr lang="ru-RU" smtClean="0"/>
              <a:t>‹#›</a:t>
            </a:fld>
            <a:endParaRPr lang="ru-RU"/>
          </a:p>
        </p:txBody>
      </p:sp>
    </p:spTree>
    <p:extLst>
      <p:ext uri="{BB962C8B-B14F-4D97-AF65-F5344CB8AC3E}">
        <p14:creationId xmlns:p14="http://schemas.microsoft.com/office/powerpoint/2010/main" val="2805736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DF40417-1499-45AB-9564-62FC4641CF5D}" type="datetimeFigureOut">
              <a:rPr lang="ru-RU" smtClean="0"/>
              <a:t>08.04.2022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7482BCE-60FA-4EC4-B5B3-90C261BC3BC8}" type="slidenum">
              <a:rPr lang="ru-RU" smtClean="0"/>
              <a:t>‹#›</a:t>
            </a:fld>
            <a:endParaRPr lang="ru-RU"/>
          </a:p>
        </p:txBody>
      </p:sp>
    </p:spTree>
    <p:extLst>
      <p:ext uri="{BB962C8B-B14F-4D97-AF65-F5344CB8AC3E}">
        <p14:creationId xmlns:p14="http://schemas.microsoft.com/office/powerpoint/2010/main" val="3878506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DF40417-1499-45AB-9564-62FC4641CF5D}" type="datetimeFigureOut">
              <a:rPr lang="ru-RU" smtClean="0"/>
              <a:t>08.04.2022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7482BCE-60FA-4EC4-B5B3-90C261BC3BC8}" type="slidenum">
              <a:rPr lang="ru-RU" smtClean="0"/>
              <a:t>‹#›</a:t>
            </a:fld>
            <a:endParaRPr lang="ru-RU"/>
          </a:p>
        </p:txBody>
      </p:sp>
    </p:spTree>
    <p:extLst>
      <p:ext uri="{BB962C8B-B14F-4D97-AF65-F5344CB8AC3E}">
        <p14:creationId xmlns:p14="http://schemas.microsoft.com/office/powerpoint/2010/main" val="3828375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DF40417-1499-45AB-9564-62FC4641CF5D}" type="datetimeFigureOut">
              <a:rPr lang="ru-RU" smtClean="0"/>
              <a:t>08.04.2022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7482BCE-60FA-4EC4-B5B3-90C261BC3BC8}" type="slidenum">
              <a:rPr lang="ru-RU" smtClean="0"/>
              <a:t>‹#›</a:t>
            </a:fld>
            <a:endParaRPr lang="ru-RU"/>
          </a:p>
        </p:txBody>
      </p:sp>
    </p:spTree>
    <p:extLst>
      <p:ext uri="{BB962C8B-B14F-4D97-AF65-F5344CB8AC3E}">
        <p14:creationId xmlns:p14="http://schemas.microsoft.com/office/powerpoint/2010/main" val="3407558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6DF40417-1499-45AB-9564-62FC4641CF5D}" type="datetimeFigureOut">
              <a:rPr lang="ru-RU" smtClean="0"/>
              <a:t>08.04.2022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7482BCE-60FA-4EC4-B5B3-90C261BC3BC8}" type="slidenum">
              <a:rPr lang="ru-RU" smtClean="0"/>
              <a:t>‹#›</a:t>
            </a:fld>
            <a:endParaRPr lang="ru-RU"/>
          </a:p>
        </p:txBody>
      </p:sp>
    </p:spTree>
    <p:extLst>
      <p:ext uri="{BB962C8B-B14F-4D97-AF65-F5344CB8AC3E}">
        <p14:creationId xmlns:p14="http://schemas.microsoft.com/office/powerpoint/2010/main" val="727799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6DF40417-1499-45AB-9564-62FC4641CF5D}" type="datetimeFigureOut">
              <a:rPr lang="ru-RU" smtClean="0"/>
              <a:t>08.04.2022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7482BCE-60FA-4EC4-B5B3-90C261BC3BC8}" type="slidenum">
              <a:rPr lang="ru-RU" smtClean="0"/>
              <a:t>‹#›</a:t>
            </a:fld>
            <a:endParaRPr lang="ru-RU"/>
          </a:p>
        </p:txBody>
      </p:sp>
    </p:spTree>
    <p:extLst>
      <p:ext uri="{BB962C8B-B14F-4D97-AF65-F5344CB8AC3E}">
        <p14:creationId xmlns:p14="http://schemas.microsoft.com/office/powerpoint/2010/main" val="3366448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6DF40417-1499-45AB-9564-62FC4641CF5D}" type="datetimeFigureOut">
              <a:rPr lang="ru-RU" smtClean="0"/>
              <a:t>08.04.2022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7482BCE-60FA-4EC4-B5B3-90C261BC3BC8}" type="slidenum">
              <a:rPr lang="ru-RU" smtClean="0"/>
              <a:t>‹#›</a:t>
            </a:fld>
            <a:endParaRPr lang="ru-RU"/>
          </a:p>
        </p:txBody>
      </p:sp>
    </p:spTree>
    <p:extLst>
      <p:ext uri="{BB962C8B-B14F-4D97-AF65-F5344CB8AC3E}">
        <p14:creationId xmlns:p14="http://schemas.microsoft.com/office/powerpoint/2010/main" val="3054717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F40417-1499-45AB-9564-62FC4641CF5D}" type="datetimeFigureOut">
              <a:rPr lang="ru-RU" smtClean="0"/>
              <a:t>08.04.2022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7482BCE-60FA-4EC4-B5B3-90C261BC3BC8}" type="slidenum">
              <a:rPr lang="ru-RU" smtClean="0"/>
              <a:t>‹#›</a:t>
            </a:fld>
            <a:endParaRPr lang="ru-RU"/>
          </a:p>
        </p:txBody>
      </p:sp>
    </p:spTree>
    <p:extLst>
      <p:ext uri="{BB962C8B-B14F-4D97-AF65-F5344CB8AC3E}">
        <p14:creationId xmlns:p14="http://schemas.microsoft.com/office/powerpoint/2010/main" val="4064025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6DF40417-1499-45AB-9564-62FC4641CF5D}" type="datetimeFigureOut">
              <a:rPr lang="ru-RU" smtClean="0"/>
              <a:t>08.04.2022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7482BCE-60FA-4EC4-B5B3-90C261BC3BC8}" type="slidenum">
              <a:rPr lang="ru-RU" smtClean="0"/>
              <a:t>‹#›</a:t>
            </a:fld>
            <a:endParaRPr lang="ru-RU"/>
          </a:p>
        </p:txBody>
      </p:sp>
    </p:spTree>
    <p:extLst>
      <p:ext uri="{BB962C8B-B14F-4D97-AF65-F5344CB8AC3E}">
        <p14:creationId xmlns:p14="http://schemas.microsoft.com/office/powerpoint/2010/main" val="383485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6DF40417-1499-45AB-9564-62FC4641CF5D}" type="datetimeFigureOut">
              <a:rPr lang="ru-RU" smtClean="0"/>
              <a:t>08.04.2022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7482BCE-60FA-4EC4-B5B3-90C261BC3BC8}" type="slidenum">
              <a:rPr lang="ru-RU" smtClean="0"/>
              <a:t>‹#›</a:t>
            </a:fld>
            <a:endParaRPr lang="ru-RU"/>
          </a:p>
        </p:txBody>
      </p:sp>
    </p:spTree>
    <p:extLst>
      <p:ext uri="{BB962C8B-B14F-4D97-AF65-F5344CB8AC3E}">
        <p14:creationId xmlns:p14="http://schemas.microsoft.com/office/powerpoint/2010/main" val="2286438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DF40417-1499-45AB-9564-62FC4641CF5D}" type="datetimeFigureOut">
              <a:rPr lang="ru-RU" smtClean="0"/>
              <a:t>08.04.2022</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7482BCE-60FA-4EC4-B5B3-90C261BC3BC8}" type="slidenum">
              <a:rPr lang="ru-RU" smtClean="0"/>
              <a:t>‹#›</a:t>
            </a:fld>
            <a:endParaRPr lang="ru-RU"/>
          </a:p>
        </p:txBody>
      </p:sp>
    </p:spTree>
    <p:extLst>
      <p:ext uri="{BB962C8B-B14F-4D97-AF65-F5344CB8AC3E}">
        <p14:creationId xmlns:p14="http://schemas.microsoft.com/office/powerpoint/2010/main" val="110411428"/>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 id="2147483819" r:id="rId14"/>
    <p:sldLayoutId id="2147483820" r:id="rId15"/>
    <p:sldLayoutId id="214748382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ru.wikipedia.org/wiki/1983_%D0%B3%D0%BE%D0%B4" TargetMode="External"/><Relationship Id="rId2" Type="http://schemas.openxmlformats.org/officeDocument/2006/relationships/hyperlink" Target="https://ru.wikipedia.org/wiki/1982_%D0%B3%D0%BE%D0%B4" TargetMode="External"/><Relationship Id="rId1" Type="http://schemas.openxmlformats.org/officeDocument/2006/relationships/slideLayout" Target="../slideLayouts/slideLayout7.xml"/><Relationship Id="rId4" Type="http://schemas.openxmlformats.org/officeDocument/2006/relationships/hyperlink" Target="https://ru.wikipedia.org/wiki/%D0%9C%D0%B8%D0%BD%D0%B8%D1%81%D1%82%D0%B5%D1%80%D1%81%D1%82%D0%B2%D0%BE_%D0%BF%D1%80%D0%B8%D1%80%D0%BE%D0%B4%D0%BD%D1%8B%D1%85_%D1%80%D0%B5%D1%81%D1%83%D1%80%D1%81%D0%BE%D0%B2_%D0%B8_%D1%8D%D0%BA%D0%BE%D0%BB%D0%BE%D0%B3%D0%B8%D0%B8_%D0%A0%D0%BE%D1%81%D1%81%D0%B8%D0%B9%D1%81%D0%BA%D0%BE%D0%B9_%D0%A4%D0%B5%D0%B4%D0%B5%D1%80%D0%B0%D1%86%D0%B8%D0%B8"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B1E893A-A976-4A5A-BDC1-4024FBF43CA6}"/>
              </a:ext>
            </a:extLst>
          </p:cNvPr>
          <p:cNvSpPr>
            <a:spLocks noGrp="1"/>
          </p:cNvSpPr>
          <p:nvPr>
            <p:ph type="title"/>
          </p:nvPr>
        </p:nvSpPr>
        <p:spPr>
          <a:xfrm>
            <a:off x="838200" y="768350"/>
            <a:ext cx="10515600" cy="3762707"/>
          </a:xfrm>
          <a:noFill/>
        </p:spPr>
        <p:txBody>
          <a:bodyPr/>
          <a:lstStyle/>
          <a:p>
            <a:pPr algn="r"/>
            <a:r>
              <a:rPr lang="ru-RU" dirty="0" smtClean="0">
                <a:solidFill>
                  <a:schemeClr val="tx1"/>
                </a:solidFill>
              </a:rPr>
              <a:t>Красная </a:t>
            </a:r>
            <a:r>
              <a:rPr lang="ru-RU" dirty="0">
                <a:solidFill>
                  <a:schemeClr val="tx1"/>
                </a:solidFill>
              </a:rPr>
              <a:t>книга </a:t>
            </a:r>
            <a:br>
              <a:rPr lang="ru-RU" dirty="0">
                <a:solidFill>
                  <a:schemeClr val="tx1"/>
                </a:solidFill>
              </a:rPr>
            </a:br>
            <a:r>
              <a:rPr lang="ru-RU" dirty="0">
                <a:solidFill>
                  <a:schemeClr val="tx1"/>
                </a:solidFill>
              </a:rPr>
              <a:t>Республики Татарстан</a:t>
            </a:r>
            <a:br>
              <a:rPr lang="ru-RU" dirty="0">
                <a:solidFill>
                  <a:schemeClr val="tx1"/>
                </a:solidFill>
              </a:rPr>
            </a:br>
            <a:endParaRPr lang="ru-RU" dirty="0">
              <a:solidFill>
                <a:schemeClr val="tx1"/>
              </a:solidFill>
            </a:endParaRPr>
          </a:p>
        </p:txBody>
      </p:sp>
      <p:pic>
        <p:nvPicPr>
          <p:cNvPr id="7" name="Рисунок 6">
            <a:extLst>
              <a:ext uri="{FF2B5EF4-FFF2-40B4-BE49-F238E27FC236}">
                <a16:creationId xmlns:a16="http://schemas.microsoft.com/office/drawing/2014/main" xmlns="" id="{B476D723-8B1C-4023-8F67-E6A832BE0C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4546" y="571500"/>
            <a:ext cx="3733800" cy="5715000"/>
          </a:xfrm>
          <a:prstGeom prst="rect">
            <a:avLst/>
          </a:prstGeom>
        </p:spPr>
      </p:pic>
      <p:sp>
        <p:nvSpPr>
          <p:cNvPr id="4" name="Прямоугольник 3"/>
          <p:cNvSpPr/>
          <p:nvPr/>
        </p:nvSpPr>
        <p:spPr>
          <a:xfrm>
            <a:off x="3048000" y="2890391"/>
            <a:ext cx="6096000" cy="338554"/>
          </a:xfrm>
          <a:prstGeom prst="rect">
            <a:avLst/>
          </a:prstGeom>
        </p:spPr>
        <p:txBody>
          <a:bodyPr>
            <a:spAutoFit/>
          </a:bodyPr>
          <a:lstStyle/>
          <a:p>
            <a:pPr lvl="0" algn="r" defTabSz="914400" fontAlgn="base">
              <a:spcBef>
                <a:spcPct val="0"/>
              </a:spcBef>
              <a:spcAft>
                <a:spcPct val="0"/>
              </a:spcAft>
            </a:pPr>
            <a:r>
              <a:rPr lang="ru-RU" altLang="ru-RU" sz="1600" dirty="0" smtClean="0">
                <a:solidFill>
                  <a:prstClr val="white"/>
                </a:solidFill>
                <a:latin typeface="Times New Roman" panose="02020603050405020304" pitchFamily="18" charset="0"/>
                <a:ea typeface="Calibri" panose="020F0502020204030204" pitchFamily="34" charset="0"/>
                <a:cs typeface="Calibri" panose="020F0502020204030204" pitchFamily="34" charset="0"/>
              </a:rPr>
              <a:t>а</a:t>
            </a:r>
            <a:endParaRPr lang="ru-RU" altLang="ru-RU" sz="1600" dirty="0">
              <a:solidFill>
                <a:prstClr val="white"/>
              </a:solidFill>
              <a:latin typeface="Times New Roman" panose="02020603050405020304" pitchFamily="18" charset="0"/>
              <a:cs typeface="Times New Roman" panose="02020603050405020304" pitchFamily="18" charset="0"/>
            </a:endParaRPr>
          </a:p>
        </p:txBody>
      </p:sp>
      <p:sp>
        <p:nvSpPr>
          <p:cNvPr id="6" name="Текст 5"/>
          <p:cNvSpPr>
            <a:spLocks noGrp="1"/>
          </p:cNvSpPr>
          <p:nvPr>
            <p:ph type="body" idx="1"/>
          </p:nvPr>
        </p:nvSpPr>
        <p:spPr>
          <a:xfrm>
            <a:off x="8475260" y="5131558"/>
            <a:ext cx="3507474" cy="1234079"/>
          </a:xfrm>
        </p:spPr>
        <p:txBody>
          <a:bodyPr/>
          <a:lstStyle/>
          <a:p>
            <a:pPr lvl="0" algn="r" defTabSz="914400" fontAlgn="base">
              <a:spcBef>
                <a:spcPct val="0"/>
              </a:spcBef>
              <a:spcAft>
                <a:spcPct val="0"/>
              </a:spcAft>
              <a:buClrTx/>
              <a:buSzTx/>
            </a:pPr>
            <a:r>
              <a:rPr lang="ru-RU" altLang="ru-RU" sz="1800" dirty="0">
                <a:solidFill>
                  <a:schemeClr val="tx1"/>
                </a:solidFill>
                <a:latin typeface="Times New Roman" panose="02020603050405020304" pitchFamily="18" charset="0"/>
                <a:cs typeface="Times New Roman" panose="02020603050405020304" pitchFamily="18" charset="0"/>
              </a:rPr>
              <a:t>Автор работы: </a:t>
            </a:r>
            <a:r>
              <a:rPr lang="ru-RU" altLang="ru-RU" sz="1800" dirty="0" smtClean="0">
                <a:solidFill>
                  <a:schemeClr val="tx1"/>
                </a:solidFill>
                <a:latin typeface="Times New Roman" panose="02020603050405020304" pitchFamily="18" charset="0"/>
                <a:cs typeface="Times New Roman" panose="02020603050405020304" pitchFamily="18" charset="0"/>
              </a:rPr>
              <a:t>Васильев Иван</a:t>
            </a:r>
            <a:endParaRPr lang="ru-RU" altLang="ru-RU" sz="1800" dirty="0">
              <a:solidFill>
                <a:schemeClr val="tx1"/>
              </a:solidFill>
              <a:latin typeface="Times New Roman" panose="02020603050405020304" pitchFamily="18" charset="0"/>
              <a:cs typeface="Times New Roman" panose="02020603050405020304" pitchFamily="18" charset="0"/>
            </a:endParaRPr>
          </a:p>
          <a:p>
            <a:pPr lvl="0" algn="r" defTabSz="914400" fontAlgn="base">
              <a:spcBef>
                <a:spcPct val="0"/>
              </a:spcBef>
              <a:spcAft>
                <a:spcPct val="0"/>
              </a:spcAft>
              <a:buClrTx/>
              <a:buSzTx/>
            </a:pPr>
            <a:r>
              <a:rPr lang="ru-RU" altLang="ru-RU"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Класс: </a:t>
            </a:r>
            <a:r>
              <a:rPr lang="ru-RU" altLang="ru-RU" sz="18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4</a:t>
            </a:r>
            <a:endParaRPr lang="ru-RU" altLang="ru-RU" sz="1800" dirty="0">
              <a:solidFill>
                <a:schemeClr val="tx1"/>
              </a:solidFill>
              <a:latin typeface="Times New Roman" panose="02020603050405020304" pitchFamily="18" charset="0"/>
              <a:cs typeface="Times New Roman" panose="02020603050405020304" pitchFamily="18" charset="0"/>
            </a:endParaRPr>
          </a:p>
          <a:p>
            <a:pPr lvl="0" algn="r" defTabSz="914400" fontAlgn="base">
              <a:spcBef>
                <a:spcPct val="0"/>
              </a:spcBef>
              <a:spcAft>
                <a:spcPct val="0"/>
              </a:spcAft>
              <a:buClrTx/>
              <a:buSzTx/>
            </a:pPr>
            <a:r>
              <a:rPr lang="ru-RU" altLang="ru-RU" sz="1800" dirty="0">
                <a:solidFill>
                  <a:schemeClr val="tx1"/>
                </a:solidFill>
                <a:latin typeface="Times New Roman" panose="02020603050405020304" pitchFamily="18" charset="0"/>
                <a:ea typeface="Calibri" panose="020F0502020204030204" pitchFamily="34" charset="0"/>
                <a:cs typeface="Calibri" panose="020F0502020204030204" pitchFamily="34" charset="0"/>
              </a:rPr>
              <a:t>Руководитель проекта: </a:t>
            </a:r>
          </a:p>
          <a:p>
            <a:pPr lvl="0" algn="r" defTabSz="914400" fontAlgn="base">
              <a:spcBef>
                <a:spcPct val="0"/>
              </a:spcBef>
              <a:spcAft>
                <a:spcPct val="0"/>
              </a:spcAft>
              <a:buClrTx/>
              <a:buSzTx/>
            </a:pPr>
            <a:r>
              <a:rPr lang="ru-RU" altLang="ru-RU" sz="1800" dirty="0">
                <a:solidFill>
                  <a:schemeClr val="tx1"/>
                </a:solidFill>
                <a:latin typeface="Times New Roman" panose="02020603050405020304" pitchFamily="18" charset="0"/>
                <a:ea typeface="Calibri" panose="020F0502020204030204" pitchFamily="34" charset="0"/>
                <a:cs typeface="Calibri" panose="020F0502020204030204" pitchFamily="34" charset="0"/>
              </a:rPr>
              <a:t>Иванова Лариса Юрьевна</a:t>
            </a:r>
            <a:endParaRPr lang="ru-RU" altLang="ru-RU" sz="1800" dirty="0">
              <a:solidFill>
                <a:schemeClr val="tx1"/>
              </a:solidFill>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5009532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49313383-A8B8-402B-A5D9-308A696978DE}"/>
              </a:ext>
            </a:extLst>
          </p:cNvPr>
          <p:cNvSpPr/>
          <p:nvPr/>
        </p:nvSpPr>
        <p:spPr>
          <a:xfrm>
            <a:off x="543951" y="636624"/>
            <a:ext cx="6096000" cy="5940088"/>
          </a:xfrm>
          <a:prstGeom prst="rect">
            <a:avLst/>
          </a:prstGeom>
        </p:spPr>
        <p:txBody>
          <a:bodyPr>
            <a:spAutoFit/>
          </a:bodyPr>
          <a:lstStyle/>
          <a:p>
            <a:pPr algn="just"/>
            <a:r>
              <a:rPr lang="ru-RU" sz="2000" b="1" dirty="0">
                <a:latin typeface="Times New Roman" panose="02020603050405020304" pitchFamily="18" charset="0"/>
                <a:cs typeface="Times New Roman" panose="02020603050405020304" pitchFamily="18" charset="0"/>
              </a:rPr>
              <a:t>Класс Рептилии – 3 вида</a:t>
            </a:r>
            <a:r>
              <a:rPr lang="ru-RU" sz="2000" dirty="0">
                <a:latin typeface="Times New Roman" panose="02020603050405020304" pitchFamily="18" charset="0"/>
                <a:cs typeface="Times New Roman" panose="02020603050405020304" pitchFamily="18" charset="0"/>
              </a:rPr>
              <a:t>: веретеница ломкая, медянка обыкновенная, гадюка обыкновенная,</a:t>
            </a:r>
          </a:p>
          <a:p>
            <a:pPr algn="just"/>
            <a:r>
              <a:rPr lang="ru-RU" sz="2000" b="1" dirty="0">
                <a:latin typeface="Times New Roman" panose="02020603050405020304" pitchFamily="18" charset="0"/>
                <a:cs typeface="Times New Roman" panose="02020603050405020304" pitchFamily="18" charset="0"/>
              </a:rPr>
              <a:t>Класс Рыбы – 3 вида</a:t>
            </a:r>
            <a:r>
              <a:rPr lang="ru-RU" sz="2000" dirty="0">
                <a:latin typeface="Times New Roman" panose="02020603050405020304" pitchFamily="18" charset="0"/>
                <a:cs typeface="Times New Roman" panose="02020603050405020304" pitchFamily="18" charset="0"/>
              </a:rPr>
              <a:t>: хариус европейский*, форель ручьевая, </a:t>
            </a:r>
            <a:r>
              <a:rPr lang="ru-RU" sz="2000" dirty="0" err="1">
                <a:latin typeface="Times New Roman" panose="02020603050405020304" pitchFamily="18" charset="0"/>
                <a:cs typeface="Times New Roman" panose="02020603050405020304" pitchFamily="18" charset="0"/>
              </a:rPr>
              <a:t>быстрянка</a:t>
            </a:r>
            <a:r>
              <a:rPr lang="ru-RU" sz="2000" dirty="0">
                <a:latin typeface="Times New Roman" panose="02020603050405020304" pitchFamily="18" charset="0"/>
                <a:cs typeface="Times New Roman" panose="02020603050405020304" pitchFamily="18" charset="0"/>
              </a:rPr>
              <a:t> обыкновенная*,</a:t>
            </a:r>
          </a:p>
          <a:p>
            <a:pPr algn="just"/>
            <a:r>
              <a:rPr lang="ru-RU" sz="2000" b="1" dirty="0">
                <a:latin typeface="Times New Roman" panose="02020603050405020304" pitchFamily="18" charset="0"/>
                <a:cs typeface="Times New Roman" panose="02020603050405020304" pitchFamily="18" charset="0"/>
              </a:rPr>
              <a:t>Беспозвоночные – 29 видов</a:t>
            </a:r>
            <a:r>
              <a:rPr lang="ru-RU" sz="2000" dirty="0">
                <a:latin typeface="Times New Roman" panose="02020603050405020304" pitchFamily="18" charset="0"/>
                <a:cs typeface="Times New Roman" panose="02020603050405020304" pitchFamily="18" charset="0"/>
              </a:rPr>
              <a:t>: щитень весенний, </a:t>
            </a:r>
            <a:r>
              <a:rPr lang="ru-RU" sz="2000" dirty="0" err="1">
                <a:latin typeface="Times New Roman" panose="02020603050405020304" pitchFamily="18" charset="0"/>
                <a:cs typeface="Times New Roman" panose="02020603050405020304" pitchFamily="18" charset="0"/>
              </a:rPr>
              <a:t>эрезус</a:t>
            </a:r>
            <a:r>
              <a:rPr lang="ru-RU" sz="2000" dirty="0">
                <a:latin typeface="Times New Roman" panose="02020603050405020304" pitchFamily="18" charset="0"/>
                <a:cs typeface="Times New Roman" panose="02020603050405020304" pitchFamily="18" charset="0"/>
              </a:rPr>
              <a:t> черный, коромысло большое, пилохвост восточный, </a:t>
            </a:r>
            <a:r>
              <a:rPr lang="ru-RU" sz="2000" dirty="0" err="1">
                <a:latin typeface="Times New Roman" panose="02020603050405020304" pitchFamily="18" charset="0"/>
                <a:cs typeface="Times New Roman" panose="02020603050405020304" pitchFamily="18" charset="0"/>
              </a:rPr>
              <a:t>дыбка</a:t>
            </a:r>
            <a:r>
              <a:rPr lang="ru-RU" sz="2000" dirty="0">
                <a:latin typeface="Times New Roman" panose="02020603050405020304" pitchFamily="18" charset="0"/>
                <a:cs typeface="Times New Roman" panose="02020603050405020304" pitchFamily="18" charset="0"/>
              </a:rPr>
              <a:t> степная*, </a:t>
            </a:r>
            <a:r>
              <a:rPr lang="ru-RU" sz="2000" dirty="0" err="1">
                <a:latin typeface="Times New Roman" panose="02020603050405020304" pitchFamily="18" charset="0"/>
                <a:cs typeface="Times New Roman" panose="02020603050405020304" pitchFamily="18" charset="0"/>
              </a:rPr>
              <a:t>севчук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Лаксманна</a:t>
            </a:r>
            <a:r>
              <a:rPr lang="ru-RU" sz="2000" dirty="0">
                <a:latin typeface="Times New Roman" panose="02020603050405020304" pitchFamily="18" charset="0"/>
                <a:cs typeface="Times New Roman" panose="02020603050405020304" pitchFamily="18" charset="0"/>
              </a:rPr>
              <a:t>, скакун германский, </a:t>
            </a:r>
            <a:r>
              <a:rPr lang="ru-RU" sz="2000" dirty="0" err="1">
                <a:latin typeface="Times New Roman" panose="02020603050405020304" pitchFamily="18" charset="0"/>
                <a:cs typeface="Times New Roman" panose="02020603050405020304" pitchFamily="18" charset="0"/>
              </a:rPr>
              <a:t>красотел</a:t>
            </a:r>
            <a:r>
              <a:rPr lang="ru-RU" sz="2000" dirty="0">
                <a:latin typeface="Times New Roman" panose="02020603050405020304" pitchFamily="18" charset="0"/>
                <a:cs typeface="Times New Roman" panose="02020603050405020304" pitchFamily="18" charset="0"/>
              </a:rPr>
              <a:t> пахучий*, </a:t>
            </a:r>
            <a:r>
              <a:rPr lang="ru-RU" sz="2000" dirty="0" err="1">
                <a:latin typeface="Times New Roman" panose="02020603050405020304" pitchFamily="18" charset="0"/>
                <a:cs typeface="Times New Roman" panose="02020603050405020304" pitchFamily="18" charset="0"/>
              </a:rPr>
              <a:t>красотел</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золотистоточечный</a:t>
            </a:r>
            <a:r>
              <a:rPr lang="ru-RU" sz="2000" dirty="0">
                <a:latin typeface="Times New Roman" panose="02020603050405020304" pitchFamily="18" charset="0"/>
                <a:cs typeface="Times New Roman" panose="02020603050405020304" pitchFamily="18" charset="0"/>
              </a:rPr>
              <a:t>, водолюб большой темный, </a:t>
            </a:r>
            <a:r>
              <a:rPr lang="ru-RU" sz="2000" dirty="0" err="1">
                <a:latin typeface="Times New Roman" panose="02020603050405020304" pitchFamily="18" charset="0"/>
                <a:cs typeface="Times New Roman" panose="02020603050405020304" pitchFamily="18" charset="0"/>
              </a:rPr>
              <a:t>стафилин</a:t>
            </a:r>
            <a:r>
              <a:rPr lang="ru-RU" sz="2000" dirty="0">
                <a:latin typeface="Times New Roman" panose="02020603050405020304" pitchFamily="18" charset="0"/>
                <a:cs typeface="Times New Roman" panose="02020603050405020304" pitchFamily="18" charset="0"/>
              </a:rPr>
              <a:t>* мохнатый, </a:t>
            </a:r>
            <a:r>
              <a:rPr lang="ru-RU" sz="2000" dirty="0" err="1">
                <a:latin typeface="Times New Roman" panose="02020603050405020304" pitchFamily="18" charset="0"/>
                <a:cs typeface="Times New Roman" panose="02020603050405020304" pitchFamily="18" charset="0"/>
              </a:rPr>
              <a:t>рогачик</a:t>
            </a:r>
            <a:r>
              <a:rPr lang="ru-RU" sz="2000" dirty="0">
                <a:latin typeface="Times New Roman" panose="02020603050405020304" pitchFamily="18" charset="0"/>
                <a:cs typeface="Times New Roman" panose="02020603050405020304" pitchFamily="18" charset="0"/>
              </a:rPr>
              <a:t> березовый (скромный), навозник весенний, </a:t>
            </a:r>
            <a:r>
              <a:rPr lang="ru-RU" sz="2000" dirty="0" err="1">
                <a:latin typeface="Times New Roman" panose="02020603050405020304" pitchFamily="18" charset="0"/>
                <a:cs typeface="Times New Roman" panose="02020603050405020304" pitchFamily="18" charset="0"/>
              </a:rPr>
              <a:t>навозничек</a:t>
            </a:r>
            <a:r>
              <a:rPr lang="ru-RU" sz="2000" dirty="0">
                <a:latin typeface="Times New Roman" panose="02020603050405020304" pitchFamily="18" charset="0"/>
                <a:cs typeface="Times New Roman" panose="02020603050405020304" pitchFamily="18" charset="0"/>
              </a:rPr>
              <a:t> Исаева, листоед синий, </a:t>
            </a:r>
            <a:r>
              <a:rPr lang="ru-RU" sz="2000" dirty="0" err="1">
                <a:latin typeface="Times New Roman" panose="02020603050405020304" pitchFamily="18" charset="0"/>
                <a:cs typeface="Times New Roman" panose="02020603050405020304" pitchFamily="18" charset="0"/>
              </a:rPr>
              <a:t>хвостоносец</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подалирий</a:t>
            </a:r>
            <a:r>
              <a:rPr lang="ru-RU" sz="2000" dirty="0">
                <a:latin typeface="Times New Roman" panose="02020603050405020304" pitchFamily="18" charset="0"/>
                <a:cs typeface="Times New Roman" panose="02020603050405020304" pitchFamily="18" charset="0"/>
              </a:rPr>
              <a:t>, голубянка </a:t>
            </a:r>
            <a:r>
              <a:rPr lang="ru-RU" sz="2000" dirty="0" err="1">
                <a:latin typeface="Times New Roman" panose="02020603050405020304" pitchFamily="18" charset="0"/>
                <a:cs typeface="Times New Roman" panose="02020603050405020304" pitchFamily="18" charset="0"/>
              </a:rPr>
              <a:t>бавий</a:t>
            </a:r>
            <a:r>
              <a:rPr lang="ru-RU" sz="2000" dirty="0">
                <a:latin typeface="Times New Roman" panose="02020603050405020304" pitchFamily="18" charset="0"/>
                <a:cs typeface="Times New Roman" panose="02020603050405020304" pitchFamily="18" charset="0"/>
              </a:rPr>
              <a:t>, голубянка степная угольная (</a:t>
            </a:r>
            <a:r>
              <a:rPr lang="ru-RU" sz="2000" dirty="0" err="1">
                <a:latin typeface="Times New Roman" panose="02020603050405020304" pitchFamily="18" charset="0"/>
                <a:cs typeface="Times New Roman" panose="02020603050405020304" pitchFamily="18" charset="0"/>
              </a:rPr>
              <a:t>римн</a:t>
            </a:r>
            <a:r>
              <a:rPr lang="ru-RU" sz="2000" dirty="0">
                <a:latin typeface="Times New Roman" panose="02020603050405020304" pitchFamily="18" charset="0"/>
                <a:cs typeface="Times New Roman" panose="02020603050405020304" pitchFamily="18" charset="0"/>
              </a:rPr>
              <a:t>)*, бражник осиновый, павлиний глаз малый ночной, медведица-хозяйка, медведица-госпожа, медведица чистая, орденская лента малиновая, орденская лента голубая, </a:t>
            </a:r>
            <a:r>
              <a:rPr lang="ru-RU" sz="2000" dirty="0" err="1">
                <a:latin typeface="Times New Roman" panose="02020603050405020304" pitchFamily="18" charset="0"/>
                <a:cs typeface="Times New Roman" panose="02020603050405020304" pitchFamily="18" charset="0"/>
              </a:rPr>
              <a:t>эфиальт-обнаруживатель</a:t>
            </a:r>
            <a:r>
              <a:rPr lang="ru-RU" sz="2000" dirty="0">
                <a:latin typeface="Times New Roman" panose="02020603050405020304" pitchFamily="18" charset="0"/>
                <a:cs typeface="Times New Roman" panose="02020603050405020304" pitchFamily="18" charset="0"/>
              </a:rPr>
              <a:t>, сколия четырехточечная, пчела-плотник обыкновенная*, степной муравей-жнец.</a:t>
            </a:r>
          </a:p>
        </p:txBody>
      </p:sp>
      <p:pic>
        <p:nvPicPr>
          <p:cNvPr id="4" name="Рисунок 3">
            <a:extLst>
              <a:ext uri="{FF2B5EF4-FFF2-40B4-BE49-F238E27FC236}">
                <a16:creationId xmlns:a16="http://schemas.microsoft.com/office/drawing/2014/main" xmlns="" id="{05C07711-67D0-4A0A-8646-B4F824F2CA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952" y="1202200"/>
            <a:ext cx="5008097" cy="3947160"/>
          </a:xfrm>
          <a:prstGeom prst="rect">
            <a:avLst/>
          </a:prstGeom>
        </p:spPr>
      </p:pic>
    </p:spTree>
    <p:extLst>
      <p:ext uri="{BB962C8B-B14F-4D97-AF65-F5344CB8AC3E}">
        <p14:creationId xmlns:p14="http://schemas.microsoft.com/office/powerpoint/2010/main" val="4719149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xmlns="" id="{79CB7DA5-FD46-44F2-86D1-F7460499A7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2486" y="252215"/>
            <a:ext cx="4249030" cy="4029688"/>
          </a:xfrm>
          <a:prstGeom prst="rect">
            <a:avLst/>
          </a:prstGeom>
        </p:spPr>
      </p:pic>
      <p:sp>
        <p:nvSpPr>
          <p:cNvPr id="4" name="Прямоугольник 3">
            <a:extLst>
              <a:ext uri="{FF2B5EF4-FFF2-40B4-BE49-F238E27FC236}">
                <a16:creationId xmlns:a16="http://schemas.microsoft.com/office/drawing/2014/main" xmlns="" id="{338A950F-6FBE-4051-8EEE-9472CBFD4CA9}"/>
              </a:ext>
            </a:extLst>
          </p:cNvPr>
          <p:cNvSpPr/>
          <p:nvPr/>
        </p:nvSpPr>
        <p:spPr>
          <a:xfrm>
            <a:off x="360484" y="222994"/>
            <a:ext cx="5977852" cy="6500306"/>
          </a:xfrm>
          <a:prstGeom prst="rect">
            <a:avLst/>
          </a:prstGeom>
        </p:spPr>
        <p:txBody>
          <a:bodyPr wrap="square">
            <a:spAutoFit/>
          </a:bodyPr>
          <a:lstStyle/>
          <a:p>
            <a:pPr algn="just">
              <a:lnSpc>
                <a:spcPct val="150000"/>
              </a:lnSpc>
            </a:pPr>
            <a:r>
              <a:rPr lang="ru-RU" sz="2000" b="1" dirty="0">
                <a:solidFill>
                  <a:srgbClr val="C00000"/>
                </a:solidFill>
                <a:latin typeface="Times New Roman" panose="02020603050405020304" pitchFamily="18" charset="0"/>
                <a:cs typeface="Times New Roman" panose="02020603050405020304" pitchFamily="18" charset="0"/>
              </a:rPr>
              <a:t>Животные Красной книги Лениногорского района</a:t>
            </a:r>
          </a:p>
          <a:p>
            <a:pPr algn="just">
              <a:lnSpc>
                <a:spcPct val="150000"/>
              </a:lnSpc>
            </a:pPr>
            <a:r>
              <a:rPr lang="ru-RU" sz="2000" b="1" dirty="0">
                <a:solidFill>
                  <a:srgbClr val="3B3B3B"/>
                </a:solidFill>
                <a:latin typeface="Times New Roman" panose="02020603050405020304" pitchFamily="18" charset="0"/>
                <a:cs typeface="Times New Roman" panose="02020603050405020304" pitchFamily="18" charset="0"/>
              </a:rPr>
              <a:t>Большой тушканчик, или земляной заяц </a:t>
            </a:r>
            <a:r>
              <a:rPr lang="ru-RU" sz="2000" dirty="0">
                <a:latin typeface="Times New Roman" panose="02020603050405020304" pitchFamily="18" charset="0"/>
                <a:cs typeface="Times New Roman" panose="02020603050405020304" pitchFamily="18" charset="0"/>
              </a:rPr>
              <a:t>Тело зверька достигает 19-26 сантиметров. Длина хвоста – от 25 до 30,5 сантиметров. Вес земляного зайца примерно 300 г. Голова у животного круглая, мордочка слегка вытянутая. Нос пятачком. Ушки немного вытянутые, достигают длины 5-6 сантиметров. Хорошо развиты задние лапы. Живет этот грызун в одиночных, самостоятельно вырытых норах. Большой тушканчик активен в сумеречное и ночное время.</a:t>
            </a:r>
          </a:p>
          <a:p>
            <a:pPr algn="just">
              <a:lnSpc>
                <a:spcPct val="150000"/>
              </a:lnSpc>
            </a:pPr>
            <a:r>
              <a:rPr lang="ru-RU" sz="2000" dirty="0">
                <a:latin typeface="Times New Roman" panose="02020603050405020304" pitchFamily="18" charset="0"/>
                <a:cs typeface="Times New Roman" panose="02020603050405020304" pitchFamily="18" charset="0"/>
              </a:rPr>
              <a:t> В настоящее время фиксируются единичные встречи, численность вида заметно снижается.</a:t>
            </a:r>
            <a:endParaRPr lang="ru-RU" sz="2000" b="1" i="0" dirty="0">
              <a:solidFill>
                <a:srgbClr val="3B3B3B"/>
              </a:solidFill>
              <a:effectLst/>
              <a:latin typeface="Times New Roman" panose="02020603050405020304" pitchFamily="18" charset="0"/>
              <a:cs typeface="Times New Roman" panose="02020603050405020304" pitchFamily="18" charset="0"/>
            </a:endParaRPr>
          </a:p>
        </p:txBody>
      </p:sp>
      <p:pic>
        <p:nvPicPr>
          <p:cNvPr id="6" name="Рисунок 5">
            <a:extLst>
              <a:ext uri="{FF2B5EF4-FFF2-40B4-BE49-F238E27FC236}">
                <a16:creationId xmlns:a16="http://schemas.microsoft.com/office/drawing/2014/main" xmlns="" id="{341DE74F-9973-497C-B92E-EF03C3A071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1760" y="3881819"/>
            <a:ext cx="5588058" cy="2569222"/>
          </a:xfrm>
          <a:prstGeom prst="rect">
            <a:avLst/>
          </a:prstGeom>
        </p:spPr>
      </p:pic>
    </p:spTree>
    <p:extLst>
      <p:ext uri="{BB962C8B-B14F-4D97-AF65-F5344CB8AC3E}">
        <p14:creationId xmlns:p14="http://schemas.microsoft.com/office/powerpoint/2010/main" val="670718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68CC7BAD-5890-4FF2-9229-99CF9B2C9FB4}"/>
              </a:ext>
            </a:extLst>
          </p:cNvPr>
          <p:cNvSpPr/>
          <p:nvPr/>
        </p:nvSpPr>
        <p:spPr>
          <a:xfrm>
            <a:off x="337626" y="276711"/>
            <a:ext cx="6105378" cy="6808082"/>
          </a:xfrm>
          <a:prstGeom prst="rect">
            <a:avLst/>
          </a:prstGeom>
        </p:spPr>
        <p:txBody>
          <a:bodyPr wrap="square">
            <a:spAutoFit/>
          </a:bodyPr>
          <a:lstStyle/>
          <a:p>
            <a:pPr algn="just"/>
            <a:r>
              <a:rPr lang="ru-RU" sz="2000" b="1" dirty="0">
                <a:latin typeface="Times New Roman" panose="02020603050405020304" pitchFamily="18" charset="0"/>
                <a:cs typeface="Times New Roman" panose="02020603050405020304" pitchFamily="18" charset="0"/>
              </a:rPr>
              <a:t>Ушастый ёж</a:t>
            </a:r>
          </a:p>
          <a:p>
            <a:pPr algn="just">
              <a:lnSpc>
                <a:spcPct val="150000"/>
              </a:lnSpc>
            </a:pPr>
            <a:r>
              <a:rPr lang="ru-RU" sz="2000" dirty="0">
                <a:latin typeface="Times New Roman" panose="02020603050405020304" pitchFamily="18" charset="0"/>
                <a:cs typeface="Times New Roman" panose="02020603050405020304" pitchFamily="18" charset="0"/>
              </a:rPr>
              <a:t>Он меньше обычных ежей, имеет иголки только на спине, остальное тело покрыто мягкой шерстью. Этот обаятельный зверек отличается от обыкновенного и белогрудого ежей своими замечательными 5-сантиметровыми ушами. Они нужны для охлаждения организма во время летней жары. Ушастые ежи могут очень долго обходиться без воды и пищи. Питается червями, жуками, личинками, мелкими грызунами, ящерицами, лягушками, яйцами птиц и птенцами. В рацион входят фрукты, ягоды, семена. Ежи охотятся на змей, даже ядовитых, так как невосприимчивы ко многим ядам. В случае опасности они обычно не сворачиваются в шар, а только подгибают голову вниз, шипят и стараются уколоть противника.</a:t>
            </a:r>
          </a:p>
        </p:txBody>
      </p:sp>
      <p:pic>
        <p:nvPicPr>
          <p:cNvPr id="4" name="Рисунок 3">
            <a:extLst>
              <a:ext uri="{FF2B5EF4-FFF2-40B4-BE49-F238E27FC236}">
                <a16:creationId xmlns:a16="http://schemas.microsoft.com/office/drawing/2014/main" xmlns="" id="{14DC5233-D640-4116-9AFD-95D662D90B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1643" y="371668"/>
            <a:ext cx="4548399" cy="3590290"/>
          </a:xfrm>
          <a:prstGeom prst="rect">
            <a:avLst/>
          </a:prstGeom>
        </p:spPr>
      </p:pic>
      <p:pic>
        <p:nvPicPr>
          <p:cNvPr id="6" name="Рисунок 5">
            <a:extLst>
              <a:ext uri="{FF2B5EF4-FFF2-40B4-BE49-F238E27FC236}">
                <a16:creationId xmlns:a16="http://schemas.microsoft.com/office/drawing/2014/main" xmlns="" id="{DF3399C0-7E46-450E-A89D-99E0BAFB77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1933" y="3567355"/>
            <a:ext cx="4122183" cy="3117401"/>
          </a:xfrm>
          <a:prstGeom prst="rect">
            <a:avLst/>
          </a:prstGeom>
        </p:spPr>
      </p:pic>
    </p:spTree>
    <p:extLst>
      <p:ext uri="{BB962C8B-B14F-4D97-AF65-F5344CB8AC3E}">
        <p14:creationId xmlns:p14="http://schemas.microsoft.com/office/powerpoint/2010/main" val="10764449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807339E6-1FB1-41CC-85DA-302DDDB10584}"/>
              </a:ext>
            </a:extLst>
          </p:cNvPr>
          <p:cNvSpPr/>
          <p:nvPr/>
        </p:nvSpPr>
        <p:spPr>
          <a:xfrm>
            <a:off x="487680" y="576775"/>
            <a:ext cx="6236676" cy="5576976"/>
          </a:xfrm>
          <a:prstGeom prst="rect">
            <a:avLst/>
          </a:prstGeom>
        </p:spPr>
        <p:txBody>
          <a:bodyPr wrap="square">
            <a:spAutoFit/>
          </a:bodyPr>
          <a:lstStyle/>
          <a:p>
            <a:pPr algn="just">
              <a:lnSpc>
                <a:spcPct val="150000"/>
              </a:lnSpc>
            </a:pPr>
            <a:r>
              <a:rPr lang="ru-RU" sz="2000" b="1" dirty="0">
                <a:latin typeface="Times New Roman" panose="02020603050405020304" pitchFamily="18" charset="0"/>
                <a:cs typeface="Times New Roman" panose="02020603050405020304" pitchFamily="18" charset="0"/>
              </a:rPr>
              <a:t>Гигантская вечерница </a:t>
            </a:r>
            <a:r>
              <a:rPr lang="ru-RU" sz="2000" dirty="0">
                <a:latin typeface="Times New Roman" panose="02020603050405020304" pitchFamily="18" charset="0"/>
                <a:cs typeface="Times New Roman" panose="02020603050405020304" pitchFamily="18" charset="0"/>
              </a:rPr>
              <a:t> — млекопитающее отряда рукокрылых. Является самой крупной летучей мышью в Европе и России. Длина тела от 84 до 104 мм, размах крыльев — 41—46 см. Раскраска: палево-каштаново-рыжая. Мордочка этой летучей мыши выглядит несколько устрашающе: широкая, с выступающими острыми зубами, глаза крупные. Шерсть на брюшке светлее, чем на спинке. Живут гигантские вечерницы в дуплах деревьев, в колониях других летучих мышей. Выходят на охоту ночью. Если поблизости нет густых лесов, они селятся в парках и садах. Проживают небольшими группками по 8-10 особей.</a:t>
            </a:r>
          </a:p>
        </p:txBody>
      </p:sp>
      <p:pic>
        <p:nvPicPr>
          <p:cNvPr id="4" name="Рисунок 3">
            <a:extLst>
              <a:ext uri="{FF2B5EF4-FFF2-40B4-BE49-F238E27FC236}">
                <a16:creationId xmlns:a16="http://schemas.microsoft.com/office/drawing/2014/main" xmlns="" id="{0879175A-DED5-4C7C-B0EF-6463B29790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62646" y="450166"/>
            <a:ext cx="2841674" cy="3788899"/>
          </a:xfrm>
          <a:prstGeom prst="rect">
            <a:avLst/>
          </a:prstGeom>
        </p:spPr>
      </p:pic>
      <p:pic>
        <p:nvPicPr>
          <p:cNvPr id="6" name="Рисунок 5">
            <a:extLst>
              <a:ext uri="{FF2B5EF4-FFF2-40B4-BE49-F238E27FC236}">
                <a16:creationId xmlns:a16="http://schemas.microsoft.com/office/drawing/2014/main" xmlns="" id="{8C3EAD8A-822D-4166-B33D-FFA0B48118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24356" y="3412142"/>
            <a:ext cx="4580209" cy="2995692"/>
          </a:xfrm>
          <a:prstGeom prst="rect">
            <a:avLst/>
          </a:prstGeom>
        </p:spPr>
      </p:pic>
    </p:spTree>
    <p:extLst>
      <p:ext uri="{BB962C8B-B14F-4D97-AF65-F5344CB8AC3E}">
        <p14:creationId xmlns:p14="http://schemas.microsoft.com/office/powerpoint/2010/main" val="33044038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14FE388D-0113-4D87-8510-ED6B7B13C70E}"/>
              </a:ext>
            </a:extLst>
          </p:cNvPr>
          <p:cNvSpPr/>
          <p:nvPr/>
        </p:nvSpPr>
        <p:spPr>
          <a:xfrm>
            <a:off x="527539" y="694164"/>
            <a:ext cx="6096000" cy="5115311"/>
          </a:xfrm>
          <a:prstGeom prst="rect">
            <a:avLst/>
          </a:prstGeom>
        </p:spPr>
        <p:txBody>
          <a:bodyPr>
            <a:spAutoFit/>
          </a:bodyPr>
          <a:lstStyle/>
          <a:p>
            <a:pPr algn="just">
              <a:lnSpc>
                <a:spcPct val="150000"/>
              </a:lnSpc>
            </a:pPr>
            <a:r>
              <a:rPr lang="ru-RU" sz="2000" b="1" dirty="0">
                <a:latin typeface="Times New Roman" panose="02020603050405020304" pitchFamily="18" charset="0"/>
                <a:cs typeface="Times New Roman" panose="02020603050405020304" pitchFamily="18" charset="0"/>
              </a:rPr>
              <a:t>Двухцветный кожан, или двухцветная летучая мышь. </a:t>
            </a:r>
            <a:r>
              <a:rPr lang="ru-RU" sz="2000" dirty="0">
                <a:latin typeface="Times New Roman" panose="02020603050405020304" pitchFamily="18" charset="0"/>
                <a:cs typeface="Times New Roman" panose="02020603050405020304" pitchFamily="18" charset="0"/>
              </a:rPr>
              <a:t>Длина тела </a:t>
            </a:r>
            <a:r>
              <a:rPr lang="ru-RU" sz="2000" b="1" dirty="0">
                <a:latin typeface="Times New Roman" panose="02020603050405020304" pitchFamily="18" charset="0"/>
                <a:cs typeface="Times New Roman" panose="02020603050405020304" pitchFamily="18" charset="0"/>
              </a:rPr>
              <a:t>двухцветного кожана</a:t>
            </a:r>
            <a:r>
              <a:rPr lang="ru-RU" sz="2000" dirty="0">
                <a:latin typeface="Times New Roman" panose="02020603050405020304" pitchFamily="18" charset="0"/>
                <a:cs typeface="Times New Roman" panose="02020603050405020304" pitchFamily="18" charset="0"/>
              </a:rPr>
              <a:t> может достигать 6,4 см, размах крыльев — от 27 до 33 см.  Его название происходит от окраски его меха, которая сочетает два цвета. Спина этой летучей мыши окрашена от рыжего до тёмно-коричневого, а брюшная сторона белая или серая; уши, крылья и лицо у нее чёрного или темно-коричневого цвета; крылья узкие, уши короткие, широкие и округлые. Питается различными средними и мелкими летающими насекомыми.</a:t>
            </a:r>
            <a:endParaRPr lang="ru-RU" sz="2000" b="1" dirty="0">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xmlns="" id="{72E123EB-6F60-4384-AC56-39B27814B0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3845" y="443315"/>
            <a:ext cx="4529797" cy="3706931"/>
          </a:xfrm>
          <a:prstGeom prst="rect">
            <a:avLst/>
          </a:prstGeom>
        </p:spPr>
      </p:pic>
      <p:pic>
        <p:nvPicPr>
          <p:cNvPr id="6" name="Рисунок 5">
            <a:extLst>
              <a:ext uri="{FF2B5EF4-FFF2-40B4-BE49-F238E27FC236}">
                <a16:creationId xmlns:a16="http://schemas.microsoft.com/office/drawing/2014/main" xmlns="" id="{0A1ED3D4-1493-4BEA-A55D-49E31391B0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9053" y="3875825"/>
            <a:ext cx="4036428" cy="2690952"/>
          </a:xfrm>
          <a:prstGeom prst="rect">
            <a:avLst/>
          </a:prstGeom>
        </p:spPr>
      </p:pic>
    </p:spTree>
    <p:extLst>
      <p:ext uri="{BB962C8B-B14F-4D97-AF65-F5344CB8AC3E}">
        <p14:creationId xmlns:p14="http://schemas.microsoft.com/office/powerpoint/2010/main" val="13804410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44B6ADB3-A743-4105-84DA-AD62BB311036}"/>
              </a:ext>
            </a:extLst>
          </p:cNvPr>
          <p:cNvSpPr/>
          <p:nvPr/>
        </p:nvSpPr>
        <p:spPr>
          <a:xfrm>
            <a:off x="724487" y="268968"/>
            <a:ext cx="5505157" cy="6324808"/>
          </a:xfrm>
          <a:prstGeom prst="rect">
            <a:avLst/>
          </a:prstGeom>
        </p:spPr>
        <p:txBody>
          <a:bodyPr wrap="square">
            <a:spAutoFit/>
          </a:bodyPr>
          <a:lstStyle/>
          <a:p>
            <a:pPr algn="ctr"/>
            <a:r>
              <a:rPr lang="ru-RU" sz="2400" b="1" dirty="0" smtClean="0">
                <a:solidFill>
                  <a:srgbClr val="C00000"/>
                </a:solidFill>
                <a:latin typeface="Arial" panose="020B0604020202020204" pitchFamily="34" charset="0"/>
                <a:cs typeface="Arial" panose="020B0604020202020204" pitchFamily="34" charset="0"/>
              </a:rPr>
              <a:t>Птицы Красной книги </a:t>
            </a:r>
            <a:r>
              <a:rPr lang="ru-RU" sz="2400" b="1" dirty="0" err="1" smtClean="0">
                <a:solidFill>
                  <a:srgbClr val="C00000"/>
                </a:solidFill>
                <a:latin typeface="Arial" panose="020B0604020202020204" pitchFamily="34" charset="0"/>
                <a:cs typeface="Arial" panose="020B0604020202020204" pitchFamily="34" charset="0"/>
              </a:rPr>
              <a:t>Лениногорского</a:t>
            </a:r>
            <a:r>
              <a:rPr lang="ru-RU" sz="2400" b="1" dirty="0" smtClean="0">
                <a:solidFill>
                  <a:srgbClr val="C00000"/>
                </a:solidFill>
                <a:latin typeface="Arial" panose="020B0604020202020204" pitchFamily="34" charset="0"/>
                <a:cs typeface="Arial" panose="020B0604020202020204" pitchFamily="34" charset="0"/>
              </a:rPr>
              <a:t> района</a:t>
            </a:r>
          </a:p>
          <a:p>
            <a:pPr algn="just">
              <a:lnSpc>
                <a:spcPct val="150000"/>
              </a:lnSpc>
            </a:pPr>
            <a:r>
              <a:rPr lang="ru-RU" sz="2000" b="1" dirty="0" smtClean="0">
                <a:latin typeface="Times New Roman" panose="02020603050405020304" pitchFamily="18" charset="0"/>
                <a:cs typeface="Times New Roman" panose="02020603050405020304" pitchFamily="18" charset="0"/>
              </a:rPr>
              <a:t>Белая лазоревка, или князёк </a:t>
            </a:r>
            <a:r>
              <a:rPr lang="ru-RU" sz="2000" dirty="0" smtClean="0">
                <a:latin typeface="Times New Roman" panose="02020603050405020304" pitchFamily="18" charset="0"/>
                <a:cs typeface="Times New Roman" panose="02020603050405020304" pitchFamily="18" charset="0"/>
              </a:rPr>
              <a:t> - близкая родственница обыкновенной лазоревки. Это небольшая и очень подвижная синица с характерным голубовато-белым оперением. Длина её тела 12-15 см, вес 10-16 г. У белой лазоревки белая голова с тёмной полоской. Крылья и хвост у нее тоже голубые; нижняя часть белая с тёмным пятном на груди и верхней части брюшка. Птица скрытная, увидеть ее большая редкость. Предпочитает селиться в условиях высокой влажности вблизи рек и озер. </a:t>
            </a:r>
          </a:p>
          <a:p>
            <a:pPr>
              <a:lnSpc>
                <a:spcPct val="150000"/>
              </a:lnSpc>
            </a:pPr>
            <a:endParaRPr lang="ru-RU" dirty="0"/>
          </a:p>
        </p:txBody>
      </p:sp>
      <p:pic>
        <p:nvPicPr>
          <p:cNvPr id="4" name="Рисунок 3">
            <a:extLst>
              <a:ext uri="{FF2B5EF4-FFF2-40B4-BE49-F238E27FC236}">
                <a16:creationId xmlns:a16="http://schemas.microsoft.com/office/drawing/2014/main" xmlns="" id="{9AF70E51-4699-4312-84C7-2225CC063D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6643" y="268969"/>
            <a:ext cx="4424392" cy="3318294"/>
          </a:xfrm>
          <a:prstGeom prst="rect">
            <a:avLst/>
          </a:prstGeom>
        </p:spPr>
      </p:pic>
      <p:pic>
        <p:nvPicPr>
          <p:cNvPr id="6" name="Рисунок 5">
            <a:extLst>
              <a:ext uri="{FF2B5EF4-FFF2-40B4-BE49-F238E27FC236}">
                <a16:creationId xmlns:a16="http://schemas.microsoft.com/office/drawing/2014/main" xmlns="" id="{3DEFC0D2-4E1A-46BF-8C6E-9D9927C3D6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78839" y="2944284"/>
            <a:ext cx="2883408" cy="3340608"/>
          </a:xfrm>
          <a:prstGeom prst="rect">
            <a:avLst/>
          </a:prstGeom>
        </p:spPr>
      </p:pic>
    </p:spTree>
    <p:extLst>
      <p:ext uri="{BB962C8B-B14F-4D97-AF65-F5344CB8AC3E}">
        <p14:creationId xmlns:p14="http://schemas.microsoft.com/office/powerpoint/2010/main" val="22239929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E5D7D3BB-C44B-445F-B549-8A42DF81D567}"/>
              </a:ext>
            </a:extLst>
          </p:cNvPr>
          <p:cNvSpPr/>
          <p:nvPr/>
        </p:nvSpPr>
        <p:spPr>
          <a:xfrm>
            <a:off x="665871" y="292244"/>
            <a:ext cx="5852160" cy="5444054"/>
          </a:xfrm>
          <a:prstGeom prst="rect">
            <a:avLst/>
          </a:prstGeom>
        </p:spPr>
        <p:txBody>
          <a:bodyPr wrap="square">
            <a:spAutoFit/>
          </a:bodyPr>
          <a:lstStyle/>
          <a:p>
            <a:pPr algn="just">
              <a:lnSpc>
                <a:spcPct val="150000"/>
              </a:lnSpc>
            </a:pPr>
            <a:r>
              <a:rPr lang="ru-RU" b="1" dirty="0">
                <a:latin typeface="Times New Roman" panose="02020603050405020304" pitchFamily="18" charset="0"/>
                <a:cs typeface="Times New Roman" panose="02020603050405020304" pitchFamily="18" charset="0"/>
              </a:rPr>
              <a:t>Обыкновенный серый сорокопут </a:t>
            </a:r>
            <a:r>
              <a:rPr lang="ru-RU" dirty="0">
                <a:latin typeface="Times New Roman" panose="02020603050405020304" pitchFamily="18" charset="0"/>
                <a:cs typeface="Times New Roman" panose="02020603050405020304" pitchFamily="18" charset="0"/>
              </a:rPr>
              <a:t> — достаточно крупная певчая птица из семейства </a:t>
            </a:r>
            <a:r>
              <a:rPr lang="ru-RU" dirty="0" err="1">
                <a:latin typeface="Times New Roman" panose="02020603050405020304" pitchFamily="18" charset="0"/>
                <a:cs typeface="Times New Roman" panose="02020603050405020304" pitchFamily="18" charset="0"/>
              </a:rPr>
              <a:t>сорокопутовых</a:t>
            </a:r>
            <a:r>
              <a:rPr lang="ru-RU" dirty="0">
                <a:latin typeface="Times New Roman" panose="02020603050405020304" pitchFamily="18" charset="0"/>
                <a:cs typeface="Times New Roman" panose="02020603050405020304" pitchFamily="18" charset="0"/>
              </a:rPr>
              <a:t>. Длина 23—38 см, размах крыльев 35—39 см, вес около 60—80 г. Верх чаще всего пепельно-серый, однако у отдельных подвидов он может быть как более светлым, так и тёмным. Через глаз от основания клюва до кроющих уха проходит широкая чёрная полоса, образуя подобие «маски». Плечевые белые или белёсые, крылья чёрные со светлым полем. Серый сорокопут настоящий хищник, его рацион состоит из мелких позвоночных: полевок, землероек, птичек. Не брезгует он и молодыми крысами. Иногда добычей сорокопута становятся птицы, превышающие его собственный вес.</a:t>
            </a:r>
          </a:p>
        </p:txBody>
      </p:sp>
      <p:pic>
        <p:nvPicPr>
          <p:cNvPr id="4" name="Рисунок 3">
            <a:extLst>
              <a:ext uri="{FF2B5EF4-FFF2-40B4-BE49-F238E27FC236}">
                <a16:creationId xmlns:a16="http://schemas.microsoft.com/office/drawing/2014/main" xmlns="" id="{3939A926-EBA8-4D15-9ADB-7384F29254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6633" y="292244"/>
            <a:ext cx="3866622" cy="4242188"/>
          </a:xfrm>
          <a:prstGeom prst="rect">
            <a:avLst/>
          </a:prstGeom>
        </p:spPr>
      </p:pic>
      <p:pic>
        <p:nvPicPr>
          <p:cNvPr id="6" name="Рисунок 5">
            <a:extLst>
              <a:ext uri="{FF2B5EF4-FFF2-40B4-BE49-F238E27FC236}">
                <a16:creationId xmlns:a16="http://schemas.microsoft.com/office/drawing/2014/main" xmlns="" id="{4D255B16-1F09-4418-9751-DE53DC14A9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5462" y="3773229"/>
            <a:ext cx="3956538" cy="3165230"/>
          </a:xfrm>
          <a:prstGeom prst="rect">
            <a:avLst/>
          </a:prstGeom>
        </p:spPr>
      </p:pic>
    </p:spTree>
    <p:extLst>
      <p:ext uri="{BB962C8B-B14F-4D97-AF65-F5344CB8AC3E}">
        <p14:creationId xmlns:p14="http://schemas.microsoft.com/office/powerpoint/2010/main" val="11232484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CCEB7C40-036D-4890-9A2A-372F473AF82A}"/>
              </a:ext>
            </a:extLst>
          </p:cNvPr>
          <p:cNvSpPr/>
          <p:nvPr/>
        </p:nvSpPr>
        <p:spPr>
          <a:xfrm>
            <a:off x="563000" y="417901"/>
            <a:ext cx="5533000" cy="6500306"/>
          </a:xfrm>
          <a:prstGeom prst="rect">
            <a:avLst/>
          </a:prstGeom>
        </p:spPr>
        <p:txBody>
          <a:bodyPr wrap="square">
            <a:spAutoFit/>
          </a:bodyPr>
          <a:lstStyle/>
          <a:p>
            <a:pPr algn="just">
              <a:lnSpc>
                <a:spcPct val="150000"/>
              </a:lnSpc>
            </a:pPr>
            <a:r>
              <a:rPr lang="ru-RU" sz="2000" b="1" dirty="0">
                <a:latin typeface="Times New Roman" panose="02020603050405020304" pitchFamily="18" charset="0"/>
                <a:cs typeface="Times New Roman" panose="02020603050405020304" pitchFamily="18" charset="0"/>
              </a:rPr>
              <a:t>Седой дятел </a:t>
            </a:r>
            <a:r>
              <a:rPr lang="ru-RU" sz="2000" dirty="0">
                <a:latin typeface="Times New Roman" panose="02020603050405020304" pitchFamily="18" charset="0"/>
                <a:cs typeface="Times New Roman" panose="02020603050405020304" pitchFamily="18" charset="0"/>
              </a:rPr>
              <a:t>несколько меньше зелёного дятла. Длина его тела достигает 25—28 см, размах крыльев составляет около 40 см, вес колеблется от 90 до 70 г. Для седого дятла характерна зеленовато-сероватая окраска тела, особенно спины. Голова у взрослого самца серая, на лбу красное пятно. От основания клюва к глазу идёт чёрная полоса, а по бокам головы расположены чёрные «усы». Часто с деревьев он спускается на землю, чтобы отыскать муравья или личинку для еды. В отличие от других видов долбит дупла, как самец серого дятла, так и самка. Иногда занимает старое дупло, брошенное другими птицами.</a:t>
            </a:r>
          </a:p>
        </p:txBody>
      </p:sp>
      <p:pic>
        <p:nvPicPr>
          <p:cNvPr id="4" name="Рисунок 3">
            <a:extLst>
              <a:ext uri="{FF2B5EF4-FFF2-40B4-BE49-F238E27FC236}">
                <a16:creationId xmlns:a16="http://schemas.microsoft.com/office/drawing/2014/main" xmlns="" id="{8D671B49-9AA2-4881-B8FA-31927F505E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0"/>
            <a:ext cx="5533000" cy="4149750"/>
          </a:xfrm>
          <a:prstGeom prst="rect">
            <a:avLst/>
          </a:prstGeom>
        </p:spPr>
      </p:pic>
      <p:pic>
        <p:nvPicPr>
          <p:cNvPr id="6" name="Рисунок 5">
            <a:extLst>
              <a:ext uri="{FF2B5EF4-FFF2-40B4-BE49-F238E27FC236}">
                <a16:creationId xmlns:a16="http://schemas.microsoft.com/office/drawing/2014/main" xmlns="" id="{608C9147-A885-48E7-B6D9-6991AEF44D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7391" y="3715213"/>
            <a:ext cx="4159643" cy="2999103"/>
          </a:xfrm>
          <a:prstGeom prst="rect">
            <a:avLst/>
          </a:prstGeom>
        </p:spPr>
      </p:pic>
    </p:spTree>
    <p:extLst>
      <p:ext uri="{BB962C8B-B14F-4D97-AF65-F5344CB8AC3E}">
        <p14:creationId xmlns:p14="http://schemas.microsoft.com/office/powerpoint/2010/main" val="42007906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C9D5C051-26FA-4130-9679-33C462A7D552}"/>
              </a:ext>
            </a:extLst>
          </p:cNvPr>
          <p:cNvSpPr/>
          <p:nvPr/>
        </p:nvSpPr>
        <p:spPr>
          <a:xfrm>
            <a:off x="670560" y="334108"/>
            <a:ext cx="6096000" cy="5115311"/>
          </a:xfrm>
          <a:prstGeom prst="rect">
            <a:avLst/>
          </a:prstGeom>
        </p:spPr>
        <p:txBody>
          <a:bodyPr>
            <a:spAutoFit/>
          </a:bodyPr>
          <a:lstStyle/>
          <a:p>
            <a:pPr algn="just">
              <a:lnSpc>
                <a:spcPct val="150000"/>
              </a:lnSpc>
            </a:pPr>
            <a:r>
              <a:rPr lang="ru-RU" sz="2000" b="1" dirty="0">
                <a:latin typeface="Times New Roman" panose="02020603050405020304" pitchFamily="18" charset="0"/>
                <a:cs typeface="Times New Roman" panose="02020603050405020304" pitchFamily="18" charset="0"/>
              </a:rPr>
              <a:t>Обыкновенный зимородок </a:t>
            </a:r>
            <a:r>
              <a:rPr lang="ru-RU" sz="2000" dirty="0">
                <a:latin typeface="Times New Roman" panose="02020603050405020304" pitchFamily="18" charset="0"/>
                <a:cs typeface="Times New Roman" panose="02020603050405020304" pitchFamily="18" charset="0"/>
              </a:rPr>
              <a:t> – небольшая (длина крыла 7-8 см, вес 25-45 г), но очень красивая птица. Оперение у обыкновенного зимородка сверху блестящее, голубовато-зеленое, снизу ржаво-рыжее. Голова у этой птицы большая, клюв длинный и прямой, крылья и хвост короткие. Летает зимородок прекрасно, а вот перемещается по земле с трудом - лапки у него очень короткие. Питается </a:t>
            </a:r>
            <a:r>
              <a:rPr lang="ru-RU" sz="2000" b="1" dirty="0">
                <a:latin typeface="Times New Roman" panose="02020603050405020304" pitchFamily="18" charset="0"/>
                <a:cs typeface="Times New Roman" panose="02020603050405020304" pitchFamily="18" charset="0"/>
              </a:rPr>
              <a:t>обыкновенный зимородок</a:t>
            </a:r>
            <a:r>
              <a:rPr lang="ru-RU" sz="2000" dirty="0">
                <a:latin typeface="Times New Roman" panose="02020603050405020304" pitchFamily="18" charset="0"/>
                <a:cs typeface="Times New Roman" panose="02020603050405020304" pitchFamily="18" charset="0"/>
              </a:rPr>
              <a:t> мелкой рыбой. За рыбой охотится с воздуха, часто караулит добычу, сидя на ветке над водой.</a:t>
            </a:r>
          </a:p>
        </p:txBody>
      </p:sp>
      <p:pic>
        <p:nvPicPr>
          <p:cNvPr id="4" name="Рисунок 3">
            <a:extLst>
              <a:ext uri="{FF2B5EF4-FFF2-40B4-BE49-F238E27FC236}">
                <a16:creationId xmlns:a16="http://schemas.microsoft.com/office/drawing/2014/main" xmlns="" id="{9F027CEB-01C6-4632-829E-B125A347E7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78479" y="334108"/>
            <a:ext cx="2690602" cy="3530991"/>
          </a:xfrm>
          <a:prstGeom prst="rect">
            <a:avLst/>
          </a:prstGeom>
        </p:spPr>
      </p:pic>
      <p:pic>
        <p:nvPicPr>
          <p:cNvPr id="6" name="Рисунок 5">
            <a:extLst>
              <a:ext uri="{FF2B5EF4-FFF2-40B4-BE49-F238E27FC236}">
                <a16:creationId xmlns:a16="http://schemas.microsoft.com/office/drawing/2014/main" xmlns="" id="{45E15566-E4E6-417C-A53E-B769157BB1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5660" y="3429000"/>
            <a:ext cx="4209053" cy="2630658"/>
          </a:xfrm>
          <a:prstGeom prst="rect">
            <a:avLst/>
          </a:prstGeom>
        </p:spPr>
      </p:pic>
    </p:spTree>
    <p:extLst>
      <p:ext uri="{BB962C8B-B14F-4D97-AF65-F5344CB8AC3E}">
        <p14:creationId xmlns:p14="http://schemas.microsoft.com/office/powerpoint/2010/main" val="40914635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17316543-08BF-4D14-8106-CD421FC54030}"/>
              </a:ext>
            </a:extLst>
          </p:cNvPr>
          <p:cNvSpPr/>
          <p:nvPr/>
        </p:nvSpPr>
        <p:spPr>
          <a:xfrm>
            <a:off x="454854" y="0"/>
            <a:ext cx="5641146" cy="6961970"/>
          </a:xfrm>
          <a:prstGeom prst="rect">
            <a:avLst/>
          </a:prstGeom>
        </p:spPr>
        <p:txBody>
          <a:bodyPr wrap="square">
            <a:spAutoFit/>
          </a:bodyPr>
          <a:lstStyle/>
          <a:p>
            <a:pPr algn="ctr">
              <a:lnSpc>
                <a:spcPct val="150000"/>
              </a:lnSpc>
            </a:pPr>
            <a:r>
              <a:rPr lang="ru-RU" sz="2000" b="1" dirty="0">
                <a:solidFill>
                  <a:srgbClr val="C00000"/>
                </a:solidFill>
                <a:latin typeface="Times New Roman" panose="02020603050405020304" pitchFamily="18" charset="0"/>
                <a:cs typeface="Times New Roman" panose="02020603050405020304" pitchFamily="18" charset="0"/>
              </a:rPr>
              <a:t>Рептилии Красной книги Лениногорского района </a:t>
            </a:r>
          </a:p>
          <a:p>
            <a:pPr algn="just">
              <a:lnSpc>
                <a:spcPct val="150000"/>
              </a:lnSpc>
            </a:pPr>
            <a:r>
              <a:rPr lang="ru-RU" sz="2000" b="1" dirty="0">
                <a:latin typeface="Times New Roman" panose="02020603050405020304" pitchFamily="18" charset="0"/>
                <a:cs typeface="Times New Roman" panose="02020603050405020304" pitchFamily="18" charset="0"/>
              </a:rPr>
              <a:t>Ломкая веретеница, или медяница</a:t>
            </a:r>
          </a:p>
          <a:p>
            <a:pPr algn="just">
              <a:lnSpc>
                <a:spcPct val="150000"/>
              </a:lnSpc>
            </a:pPr>
            <a:r>
              <a:rPr lang="ru-RU" sz="2000" dirty="0">
                <a:latin typeface="Times New Roman" panose="02020603050405020304" pitchFamily="18" charset="0"/>
                <a:cs typeface="Times New Roman" panose="02020603050405020304" pitchFamily="18" charset="0"/>
              </a:rPr>
              <a:t>У этой похожей на змею ящерицы нет ног. Длина ее достигает 50 сантиметров, из них около 20 см приходится на хвост. Тело самцов окрашено в коричневый, серый или бронзовый цвет; окраска самок бледнее. На брюхе у самцов присутствуют тёмные пятна и полосы, а у самок пятен нет. Весной веретеница активна днём, с наступлением лета переходит на ночной образ жизни. Питается </a:t>
            </a:r>
            <a:r>
              <a:rPr lang="ru-RU" sz="2000" b="1" dirty="0">
                <a:latin typeface="Times New Roman" panose="02020603050405020304" pitchFamily="18" charset="0"/>
                <a:cs typeface="Times New Roman" panose="02020603050405020304" pitchFamily="18" charset="0"/>
              </a:rPr>
              <a:t>веретеница</a:t>
            </a:r>
            <a:r>
              <a:rPr lang="ru-RU" sz="2000" dirty="0">
                <a:latin typeface="Times New Roman" panose="02020603050405020304" pitchFamily="18" charset="0"/>
                <a:cs typeface="Times New Roman" panose="02020603050405020304" pitchFamily="18" charset="0"/>
              </a:rPr>
              <a:t> преимущественно дождевыми червями, голыми слизнями, многоножками, мокрицами, а также насекомыми и их личинками.</a:t>
            </a:r>
            <a:endParaRPr lang="ru-RU" sz="2000" b="1" dirty="0">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xmlns="" id="{7E8161E7-2709-4706-9104-1AF221EE3B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5026" y="256625"/>
            <a:ext cx="5382120" cy="4036590"/>
          </a:xfrm>
          <a:prstGeom prst="rect">
            <a:avLst/>
          </a:prstGeom>
        </p:spPr>
      </p:pic>
      <p:pic>
        <p:nvPicPr>
          <p:cNvPr id="6" name="Рисунок 5">
            <a:extLst>
              <a:ext uri="{FF2B5EF4-FFF2-40B4-BE49-F238E27FC236}">
                <a16:creationId xmlns:a16="http://schemas.microsoft.com/office/drawing/2014/main" xmlns="" id="{309B1389-4EF7-4D03-B402-0C2C651F36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5026" y="3813857"/>
            <a:ext cx="4440818" cy="2736654"/>
          </a:xfrm>
          <a:prstGeom prst="rect">
            <a:avLst/>
          </a:prstGeom>
        </p:spPr>
      </p:pic>
    </p:spTree>
    <p:extLst>
      <p:ext uri="{BB962C8B-B14F-4D97-AF65-F5344CB8AC3E}">
        <p14:creationId xmlns:p14="http://schemas.microsoft.com/office/powerpoint/2010/main" val="28695943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5911" y="573207"/>
            <a:ext cx="7888406" cy="2060812"/>
          </a:xfrm>
        </p:spPr>
        <p:txBody>
          <a:bodyPr>
            <a:normAutofit/>
          </a:bodyPr>
          <a:lstStyle/>
          <a:p>
            <a:pPr lvl="0">
              <a:spcBef>
                <a:spcPct val="20000"/>
              </a:spcBef>
              <a:spcAft>
                <a:spcPts val="600"/>
              </a:spcAft>
            </a:pPr>
            <a:r>
              <a:rPr lang="ru-RU" sz="2000" dirty="0">
                <a:solidFill>
                  <a:schemeClr val="tx1"/>
                </a:solidFill>
                <a:latin typeface="Times New Roman" panose="02020603050405020304" pitchFamily="18" charset="0"/>
                <a:ea typeface="+mn-ea"/>
                <a:cs typeface="Times New Roman" panose="02020603050405020304" pitchFamily="18" charset="0"/>
              </a:rPr>
              <a:t>«Приходя в гости к природе, не делай ничего, что счел бы неприличным делать в гостях».</a:t>
            </a:r>
            <a:br>
              <a:rPr lang="ru-RU" sz="2000" dirty="0">
                <a:solidFill>
                  <a:schemeClr val="tx1"/>
                </a:solidFill>
                <a:latin typeface="Times New Roman" panose="02020603050405020304" pitchFamily="18" charset="0"/>
                <a:ea typeface="+mn-ea"/>
                <a:cs typeface="Times New Roman" panose="02020603050405020304" pitchFamily="18" charset="0"/>
              </a:rPr>
            </a:br>
            <a:r>
              <a:rPr lang="ru-RU" sz="2000" dirty="0">
                <a:solidFill>
                  <a:schemeClr val="tx1"/>
                </a:solidFill>
                <a:latin typeface="Times New Roman" panose="02020603050405020304" pitchFamily="18" charset="0"/>
                <a:ea typeface="+mn-ea"/>
                <a:cs typeface="Times New Roman" panose="02020603050405020304" pitchFamily="18" charset="0"/>
              </a:rPr>
              <a:t>                                          </a:t>
            </a:r>
            <a:r>
              <a:rPr lang="ru-RU" sz="2000" dirty="0" smtClean="0">
                <a:solidFill>
                  <a:schemeClr val="tx1"/>
                </a:solidFill>
                <a:latin typeface="Times New Roman" panose="02020603050405020304" pitchFamily="18" charset="0"/>
                <a:ea typeface="+mn-ea"/>
                <a:cs typeface="Times New Roman" panose="02020603050405020304" pitchFamily="18" charset="0"/>
              </a:rPr>
              <a:t>Арманд </a:t>
            </a:r>
            <a:r>
              <a:rPr lang="ru-RU" sz="2000" dirty="0">
                <a:solidFill>
                  <a:schemeClr val="tx1"/>
                </a:solidFill>
                <a:latin typeface="Times New Roman" panose="02020603050405020304" pitchFamily="18" charset="0"/>
                <a:ea typeface="+mn-ea"/>
                <a:cs typeface="Times New Roman" panose="02020603050405020304" pitchFamily="18" charset="0"/>
              </a:rPr>
              <a:t>Давид Львович (российский географ)</a:t>
            </a:r>
            <a:br>
              <a:rPr lang="ru-RU" sz="2000" dirty="0">
                <a:solidFill>
                  <a:schemeClr val="tx1"/>
                </a:solidFill>
                <a:latin typeface="Times New Roman" panose="02020603050405020304" pitchFamily="18" charset="0"/>
                <a:ea typeface="+mn-ea"/>
                <a:cs typeface="Times New Roman" panose="02020603050405020304" pitchFamily="18" charset="0"/>
              </a:rPr>
            </a:br>
            <a:endParaRPr lang="ru-RU" sz="2000" dirty="0">
              <a:solidFill>
                <a:schemeClr val="tx1"/>
              </a:solidFill>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7607" y="3538610"/>
            <a:ext cx="3889699" cy="25746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p:cNvPicPr>
            <a:picLocks noChangeAspect="1"/>
          </p:cNvPicPr>
          <p:nvPr/>
        </p:nvPicPr>
        <p:blipFill>
          <a:blip r:embed="rId3"/>
          <a:stretch>
            <a:fillRect/>
          </a:stretch>
        </p:blipFill>
        <p:spPr>
          <a:xfrm>
            <a:off x="9203627" y="0"/>
            <a:ext cx="2300949" cy="6858000"/>
          </a:xfrm>
          <a:prstGeom prst="rect">
            <a:avLst/>
          </a:prstGeom>
        </p:spPr>
      </p:pic>
    </p:spTree>
    <p:extLst>
      <p:ext uri="{BB962C8B-B14F-4D97-AF65-F5344CB8AC3E}">
        <p14:creationId xmlns:p14="http://schemas.microsoft.com/office/powerpoint/2010/main" val="21192602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8BED5E10-3E2D-4C55-AC49-262C37AA3002}"/>
              </a:ext>
            </a:extLst>
          </p:cNvPr>
          <p:cNvSpPr/>
          <p:nvPr/>
        </p:nvSpPr>
        <p:spPr>
          <a:xfrm>
            <a:off x="590843" y="179755"/>
            <a:ext cx="5908430" cy="6500306"/>
          </a:xfrm>
          <a:prstGeom prst="rect">
            <a:avLst/>
          </a:prstGeom>
        </p:spPr>
        <p:txBody>
          <a:bodyPr wrap="square">
            <a:spAutoFit/>
          </a:bodyPr>
          <a:lstStyle/>
          <a:p>
            <a:pPr algn="ctr">
              <a:lnSpc>
                <a:spcPct val="150000"/>
              </a:lnSpc>
            </a:pPr>
            <a:r>
              <a:rPr lang="ru-RU" sz="2000" b="1" dirty="0">
                <a:solidFill>
                  <a:srgbClr val="C00000"/>
                </a:solidFill>
                <a:latin typeface="Times New Roman" panose="02020603050405020304" pitchFamily="18" charset="0"/>
                <a:cs typeface="Times New Roman" panose="02020603050405020304" pitchFamily="18" charset="0"/>
              </a:rPr>
              <a:t>Насекомые Красной книги Лениногорского района</a:t>
            </a:r>
          </a:p>
          <a:p>
            <a:pPr algn="just">
              <a:lnSpc>
                <a:spcPct val="150000"/>
              </a:lnSpc>
            </a:pPr>
            <a:r>
              <a:rPr lang="ru-RU" sz="2000" b="1" dirty="0" err="1">
                <a:latin typeface="Times New Roman" panose="02020603050405020304" pitchFamily="18" charset="0"/>
                <a:cs typeface="Times New Roman" panose="02020603050405020304" pitchFamily="18" charset="0"/>
              </a:rPr>
              <a:t>Красотел</a:t>
            </a:r>
            <a:r>
              <a:rPr lang="ru-RU" sz="2000" b="1" dirty="0">
                <a:latin typeface="Times New Roman" panose="02020603050405020304" pitchFamily="18" charset="0"/>
                <a:cs typeface="Times New Roman" panose="02020603050405020304" pitchFamily="18" charset="0"/>
              </a:rPr>
              <a:t> пахучий </a:t>
            </a:r>
            <a:r>
              <a:rPr lang="ru-RU" sz="2000" dirty="0">
                <a:latin typeface="Times New Roman" panose="02020603050405020304" pitchFamily="18" charset="0"/>
                <a:cs typeface="Times New Roman" panose="02020603050405020304" pitchFamily="18" charset="0"/>
              </a:rPr>
              <a:t> - крупная жужелица, отличается яркими золотисто-сине-зелёными надкрыльями и </a:t>
            </a:r>
            <a:r>
              <a:rPr lang="ru-RU" sz="2000" dirty="0" err="1">
                <a:latin typeface="Times New Roman" panose="02020603050405020304" pitchFamily="18" charset="0"/>
                <a:cs typeface="Times New Roman" panose="02020603050405020304" pitchFamily="18" charset="0"/>
              </a:rPr>
              <a:t>и</a:t>
            </a:r>
            <a:r>
              <a:rPr lang="ru-RU" sz="2000" dirty="0">
                <a:latin typeface="Times New Roman" panose="02020603050405020304" pitchFamily="18" charset="0"/>
                <a:cs typeface="Times New Roman" panose="02020603050405020304" pitchFamily="18" charset="0"/>
              </a:rPr>
              <a:t> резким запахом, который жук издаёт в случае опасности. Голова и переднеспинка тёмно-синие или сине-зелёные. Длина тела 21—35 мм. Очень активный хищник, охотится днём, питается гусеницами волнянок и шелкопрядов. За летний период один жук уничтожает 200—300 гусениц непарного шелкопряда, а личинка — около 60 гусениц и 15—20 куколок. В отличие от большинства видов данного рода, </a:t>
            </a:r>
            <a:r>
              <a:rPr lang="ru-RU" sz="2000" dirty="0" err="1">
                <a:latin typeface="Times New Roman" panose="02020603050405020304" pitchFamily="18" charset="0"/>
                <a:cs typeface="Times New Roman" panose="02020603050405020304" pitchFamily="18" charset="0"/>
              </a:rPr>
              <a:t>красотел</a:t>
            </a:r>
            <a:r>
              <a:rPr lang="ru-RU" sz="2000" dirty="0">
                <a:latin typeface="Times New Roman" panose="02020603050405020304" pitchFamily="18" charset="0"/>
                <a:cs typeface="Times New Roman" panose="02020603050405020304" pitchFamily="18" charset="0"/>
              </a:rPr>
              <a:t> обитает не на поверхности земли, а на деревьях. </a:t>
            </a:r>
          </a:p>
        </p:txBody>
      </p:sp>
      <p:pic>
        <p:nvPicPr>
          <p:cNvPr id="4" name="Рисунок 3">
            <a:extLst>
              <a:ext uri="{FF2B5EF4-FFF2-40B4-BE49-F238E27FC236}">
                <a16:creationId xmlns:a16="http://schemas.microsoft.com/office/drawing/2014/main" xmlns="" id="{BC79CAB7-87AF-4750-A10F-A83BC54B2D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7238" y="179755"/>
            <a:ext cx="4937757" cy="3249245"/>
          </a:xfrm>
          <a:prstGeom prst="rect">
            <a:avLst/>
          </a:prstGeom>
        </p:spPr>
      </p:pic>
      <p:pic>
        <p:nvPicPr>
          <p:cNvPr id="6" name="Рисунок 5">
            <a:extLst>
              <a:ext uri="{FF2B5EF4-FFF2-40B4-BE49-F238E27FC236}">
                <a16:creationId xmlns:a16="http://schemas.microsoft.com/office/drawing/2014/main" xmlns="" id="{344E308B-CD90-4F6F-B281-BBACFA9E2A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4459" y="3208387"/>
            <a:ext cx="4623313" cy="3434143"/>
          </a:xfrm>
          <a:prstGeom prst="rect">
            <a:avLst/>
          </a:prstGeom>
        </p:spPr>
      </p:pic>
    </p:spTree>
    <p:extLst>
      <p:ext uri="{BB962C8B-B14F-4D97-AF65-F5344CB8AC3E}">
        <p14:creationId xmlns:p14="http://schemas.microsoft.com/office/powerpoint/2010/main" val="9774423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87981160-57CE-4948-A25E-6DE7856266BA}"/>
              </a:ext>
            </a:extLst>
          </p:cNvPr>
          <p:cNvSpPr/>
          <p:nvPr/>
        </p:nvSpPr>
        <p:spPr>
          <a:xfrm>
            <a:off x="337626" y="36317"/>
            <a:ext cx="5799906" cy="5859553"/>
          </a:xfrm>
          <a:prstGeom prst="rect">
            <a:avLst/>
          </a:prstGeom>
        </p:spPr>
        <p:txBody>
          <a:bodyPr wrap="square">
            <a:spAutoFit/>
          </a:bodyPr>
          <a:lstStyle/>
          <a:p>
            <a:pPr algn="just">
              <a:lnSpc>
                <a:spcPct val="150000"/>
              </a:lnSpc>
            </a:pPr>
            <a:r>
              <a:rPr lang="ru-RU" b="1" dirty="0">
                <a:latin typeface="Times New Roman" panose="02020603050405020304" pitchFamily="18" charset="0"/>
                <a:cs typeface="Times New Roman" panose="02020603050405020304" pitchFamily="18" charset="0"/>
              </a:rPr>
              <a:t>Степная </a:t>
            </a:r>
            <a:r>
              <a:rPr lang="ru-RU" b="1" dirty="0" err="1">
                <a:latin typeface="Times New Roman" panose="02020603050405020304" pitchFamily="18" charset="0"/>
                <a:cs typeface="Times New Roman" panose="02020603050405020304" pitchFamily="18" charset="0"/>
              </a:rPr>
              <a:t>дыбка</a:t>
            </a:r>
            <a:r>
              <a:rPr lang="ru-RU" b="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 кузнечик подсемейства </a:t>
            </a:r>
            <a:r>
              <a:rPr lang="ru-RU" dirty="0" err="1">
                <a:latin typeface="Times New Roman" panose="02020603050405020304" pitchFamily="18" charset="0"/>
                <a:cs typeface="Times New Roman" panose="02020603050405020304" pitchFamily="18" charset="0"/>
              </a:rPr>
              <a:t>дыбок</a:t>
            </a:r>
            <a:r>
              <a:rPr lang="ru-RU" dirty="0">
                <a:latin typeface="Times New Roman" panose="02020603050405020304" pitchFamily="18" charset="0"/>
                <a:cs typeface="Times New Roman" panose="02020603050405020304" pitchFamily="18" charset="0"/>
              </a:rPr>
              <a:t>. Самый крупный кузнечик России. Длина тела самки без яйцеклада 70—80 мм, длина яйцеклада 30—40 мм. Крылья имеют вид очень коротких рудиментов или вообще отсутствуют. Тело сильно вытянутое, голова с резко скошенным книзу и к заду лбом. Передние и средние бёдра несут на нижней поверхности многочисленные сильные шипы. Задние ноги удлинённые, но не прыгательные (хотя </a:t>
            </a:r>
            <a:r>
              <a:rPr lang="ru-RU" dirty="0" err="1">
                <a:latin typeface="Times New Roman" panose="02020603050405020304" pitchFamily="18" charset="0"/>
                <a:cs typeface="Times New Roman" panose="02020603050405020304" pitchFamily="18" charset="0"/>
              </a:rPr>
              <a:t>дыбка</a:t>
            </a:r>
            <a:r>
              <a:rPr lang="ru-RU" dirty="0">
                <a:latin typeface="Times New Roman" panose="02020603050405020304" pitchFamily="18" charset="0"/>
                <a:cs typeface="Times New Roman" panose="02020603050405020304" pitchFamily="18" charset="0"/>
              </a:rPr>
              <a:t> может прыгать с высоты). Тело зелёное или зеленовато-жёлтое, по бокам с жёлтой продольной каймой. В обычных условиях среды жертвами степной </a:t>
            </a:r>
            <a:r>
              <a:rPr lang="ru-RU" dirty="0" err="1">
                <a:latin typeface="Times New Roman" panose="02020603050405020304" pitchFamily="18" charset="0"/>
                <a:cs typeface="Times New Roman" panose="02020603050405020304" pitchFamily="18" charset="0"/>
              </a:rPr>
              <a:t>дыбки</a:t>
            </a:r>
            <a:r>
              <a:rPr lang="ru-RU" dirty="0">
                <a:latin typeface="Times New Roman" panose="02020603050405020304" pitchFamily="18" charset="0"/>
                <a:cs typeface="Times New Roman" panose="02020603050405020304" pitchFamily="18" charset="0"/>
              </a:rPr>
              <a:t> являются следующие виды насекомых:</a:t>
            </a:r>
          </a:p>
          <a:p>
            <a:pPr algn="just">
              <a:lnSpc>
                <a:spcPct val="150000"/>
              </a:lnSpc>
            </a:pPr>
            <a:r>
              <a:rPr lang="ru-RU" dirty="0">
                <a:latin typeface="Times New Roman" panose="02020603050405020304" pitchFamily="18" charset="0"/>
                <a:cs typeface="Times New Roman" panose="02020603050405020304" pitchFamily="18" charset="0"/>
              </a:rPr>
              <a:t>саранчи, богомолы, мухи, жуки, мелкие кузнечики.</a:t>
            </a:r>
          </a:p>
        </p:txBody>
      </p:sp>
      <p:pic>
        <p:nvPicPr>
          <p:cNvPr id="4" name="Рисунок 3">
            <a:extLst>
              <a:ext uri="{FF2B5EF4-FFF2-40B4-BE49-F238E27FC236}">
                <a16:creationId xmlns:a16="http://schemas.microsoft.com/office/drawing/2014/main" xmlns="" id="{FD9311C0-FFDF-4D72-8F9C-4D2672F7A2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06572" y="263769"/>
            <a:ext cx="5023392" cy="3348111"/>
          </a:xfrm>
          <a:prstGeom prst="rect">
            <a:avLst/>
          </a:prstGeom>
        </p:spPr>
      </p:pic>
      <p:pic>
        <p:nvPicPr>
          <p:cNvPr id="6" name="Рисунок 5">
            <a:extLst>
              <a:ext uri="{FF2B5EF4-FFF2-40B4-BE49-F238E27FC236}">
                <a16:creationId xmlns:a16="http://schemas.microsoft.com/office/drawing/2014/main" xmlns="" id="{427F956E-5D54-4305-89FE-5066D32681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1139" y="3353905"/>
            <a:ext cx="3924886" cy="2502115"/>
          </a:xfrm>
          <a:prstGeom prst="rect">
            <a:avLst/>
          </a:prstGeom>
        </p:spPr>
      </p:pic>
    </p:spTree>
    <p:extLst>
      <p:ext uri="{BB962C8B-B14F-4D97-AF65-F5344CB8AC3E}">
        <p14:creationId xmlns:p14="http://schemas.microsoft.com/office/powerpoint/2010/main" val="426920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1D27B9C1-A49F-486F-A770-571CD8F77121}"/>
              </a:ext>
            </a:extLst>
          </p:cNvPr>
          <p:cNvSpPr/>
          <p:nvPr/>
        </p:nvSpPr>
        <p:spPr>
          <a:xfrm>
            <a:off x="581465" y="284750"/>
            <a:ext cx="5666392" cy="4653646"/>
          </a:xfrm>
          <a:prstGeom prst="rect">
            <a:avLst/>
          </a:prstGeom>
        </p:spPr>
        <p:txBody>
          <a:bodyPr wrap="square">
            <a:spAutoFit/>
          </a:bodyPr>
          <a:lstStyle/>
          <a:p>
            <a:pPr algn="just">
              <a:lnSpc>
                <a:spcPct val="150000"/>
              </a:lnSpc>
            </a:pPr>
            <a:r>
              <a:rPr lang="ru-RU" sz="2000" b="1" dirty="0">
                <a:latin typeface="Times New Roman" panose="02020603050405020304" pitchFamily="18" charset="0"/>
                <a:cs typeface="Times New Roman" panose="02020603050405020304" pitchFamily="18" charset="0"/>
              </a:rPr>
              <a:t>Голубянка </a:t>
            </a:r>
            <a:r>
              <a:rPr lang="ru-RU" sz="2000" b="1" dirty="0" err="1">
                <a:latin typeface="Times New Roman" panose="02020603050405020304" pitchFamily="18" charset="0"/>
                <a:cs typeface="Times New Roman" panose="02020603050405020304" pitchFamily="18" charset="0"/>
              </a:rPr>
              <a:t>римн</a:t>
            </a:r>
            <a:r>
              <a:rPr lang="ru-RU" sz="2000" b="1"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 небольшая бабочка, размах крыльев которой не превышает 3 см, размер передних крыльев составляет 1,2 см. Тело насекомого густо опушено светло-серыми волосками. Глаза небольшие, с белой каймой по кругу, кончики булавовидных усиков рыжие. Крылья имеют бахромчатые края, верхняя сторона однотонная черно-коричневая, нижняя чуть светлее, с многочисленными белыми пятнами, образующими своеобразный рисунок.</a:t>
            </a:r>
          </a:p>
        </p:txBody>
      </p:sp>
      <p:pic>
        <p:nvPicPr>
          <p:cNvPr id="4" name="Рисунок 3">
            <a:extLst>
              <a:ext uri="{FF2B5EF4-FFF2-40B4-BE49-F238E27FC236}">
                <a16:creationId xmlns:a16="http://schemas.microsoft.com/office/drawing/2014/main" xmlns="" id="{10730510-7A9A-4B36-9600-F9967410D5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4261" y="284750"/>
            <a:ext cx="5012772" cy="3812210"/>
          </a:xfrm>
          <a:prstGeom prst="rect">
            <a:avLst/>
          </a:prstGeom>
        </p:spPr>
      </p:pic>
      <p:pic>
        <p:nvPicPr>
          <p:cNvPr id="6" name="Рисунок 5">
            <a:extLst>
              <a:ext uri="{FF2B5EF4-FFF2-40B4-BE49-F238E27FC236}">
                <a16:creationId xmlns:a16="http://schemas.microsoft.com/office/drawing/2014/main" xmlns="" id="{C07EEA71-437D-49D2-831F-E2531332CC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0664" y="3577558"/>
            <a:ext cx="4659965" cy="2995692"/>
          </a:xfrm>
          <a:prstGeom prst="rect">
            <a:avLst/>
          </a:prstGeom>
        </p:spPr>
      </p:pic>
    </p:spTree>
    <p:extLst>
      <p:ext uri="{BB962C8B-B14F-4D97-AF65-F5344CB8AC3E}">
        <p14:creationId xmlns:p14="http://schemas.microsoft.com/office/powerpoint/2010/main" val="42766339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6F33BC8B-EC06-46F2-88A5-2E64034D43B7}"/>
              </a:ext>
            </a:extLst>
          </p:cNvPr>
          <p:cNvSpPr/>
          <p:nvPr/>
        </p:nvSpPr>
        <p:spPr>
          <a:xfrm>
            <a:off x="614289" y="623680"/>
            <a:ext cx="6096000" cy="2862322"/>
          </a:xfrm>
          <a:prstGeom prst="rect">
            <a:avLst/>
          </a:prstGeom>
        </p:spPr>
        <p:txBody>
          <a:bodyPr>
            <a:spAutoFit/>
          </a:bodyPr>
          <a:lstStyle/>
          <a:p>
            <a:pPr algn="ctr">
              <a:lnSpc>
                <a:spcPct val="150000"/>
              </a:lnSpc>
            </a:pPr>
            <a:r>
              <a:rPr lang="ru-RU" sz="2000" dirty="0">
                <a:solidFill>
                  <a:srgbClr val="272727"/>
                </a:solidFill>
                <a:latin typeface="Times New Roman" panose="02020603050405020304" pitchFamily="18" charset="0"/>
                <a:cs typeface="Times New Roman" panose="02020603050405020304" pitchFamily="18" charset="0"/>
              </a:rPr>
              <a:t>Заключение</a:t>
            </a:r>
          </a:p>
          <a:p>
            <a:pPr algn="just">
              <a:lnSpc>
                <a:spcPct val="150000"/>
              </a:lnSpc>
              <a:spcAft>
                <a:spcPts val="800"/>
              </a:spcAft>
            </a:pPr>
            <a:r>
              <a:rPr lang="ru-RU" sz="2000" dirty="0" smtClean="0">
                <a:latin typeface="Times New Roman" panose="02020603050405020304" pitchFamily="18" charset="0"/>
                <a:ea typeface="Calibri" panose="020F0502020204030204" pitchFamily="34" charset="0"/>
                <a:cs typeface="Times New Roman" panose="02020603050405020304" pitchFamily="18" charset="0"/>
              </a:rPr>
              <a:t>      Красная </a:t>
            </a:r>
            <a:r>
              <a:rPr lang="ru-RU" sz="2000" dirty="0">
                <a:latin typeface="Times New Roman" panose="02020603050405020304" pitchFamily="18" charset="0"/>
                <a:ea typeface="Calibri" panose="020F0502020204030204" pitchFamily="34" charset="0"/>
                <a:cs typeface="Times New Roman" panose="02020603050405020304" pitchFamily="18" charset="0"/>
              </a:rPr>
              <a:t>книга призывает изучать природу. Надо не только знать животных и растения, которые входят в Красную книгу и охранять их, но и бережно относиться ко всем растениям и животным, защищать их.</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Рисунок 5">
            <a:extLst>
              <a:ext uri="{FF2B5EF4-FFF2-40B4-BE49-F238E27FC236}">
                <a16:creationId xmlns:a16="http://schemas.microsoft.com/office/drawing/2014/main" xmlns="" id="{F154BFCB-C6E9-4CB7-AC75-7B5B143EF3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10289" y="872197"/>
            <a:ext cx="4707152" cy="4586068"/>
          </a:xfrm>
          <a:prstGeom prst="rect">
            <a:avLst/>
          </a:prstGeom>
        </p:spPr>
      </p:pic>
    </p:spTree>
    <p:extLst>
      <p:ext uri="{BB962C8B-B14F-4D97-AF65-F5344CB8AC3E}">
        <p14:creationId xmlns:p14="http://schemas.microsoft.com/office/powerpoint/2010/main" val="32753484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2388" y="368490"/>
            <a:ext cx="8887159" cy="4893647"/>
          </a:xfrm>
          <a:prstGeom prst="rect">
            <a:avLst/>
          </a:prstGeom>
          <a:noFill/>
        </p:spPr>
        <p:txBody>
          <a:bodyPr wrap="square" rtlCol="0">
            <a:spAutoFit/>
          </a:bodyPr>
          <a:lstStyle/>
          <a:p>
            <a:pPr algn="ctr">
              <a:lnSpc>
                <a:spcPct val="150000"/>
              </a:lnSpc>
            </a:pPr>
            <a:r>
              <a:rPr lang="ru-RU" sz="2400" dirty="0" smtClean="0">
                <a:latin typeface="Times New Roman" panose="02020603050405020304" pitchFamily="18" charset="0"/>
                <a:cs typeface="Times New Roman" panose="02020603050405020304" pitchFamily="18" charset="0"/>
              </a:rPr>
              <a:t>Список использованной литературы</a:t>
            </a:r>
          </a:p>
          <a:p>
            <a:pPr algn="just">
              <a:lnSpc>
                <a:spcPct val="150000"/>
              </a:lnSpc>
            </a:pPr>
            <a:endParaRPr lang="ru-RU" sz="2400" dirty="0">
              <a:latin typeface="Times New Roman" panose="02020603050405020304" pitchFamily="18" charset="0"/>
              <a:cs typeface="Times New Roman" panose="02020603050405020304" pitchFamily="18" charset="0"/>
            </a:endParaRPr>
          </a:p>
          <a:p>
            <a:pPr algn="just">
              <a:lnSpc>
                <a:spcPct val="150000"/>
              </a:lnSpc>
            </a:pPr>
            <a:endParaRPr lang="ru-RU" sz="2400" dirty="0">
              <a:latin typeface="Times New Roman" panose="02020603050405020304" pitchFamily="18" charset="0"/>
              <a:cs typeface="Times New Roman" panose="02020603050405020304" pitchFamily="18" charset="0"/>
            </a:endParaRPr>
          </a:p>
          <a:p>
            <a:pPr marL="457200" indent="-457200" algn="just">
              <a:lnSpc>
                <a:spcPct val="150000"/>
              </a:lnSpc>
              <a:buAutoNum type="arabicPeriod"/>
            </a:pPr>
            <a:r>
              <a:rPr lang="ru-RU" sz="2400" dirty="0" smtClean="0">
                <a:latin typeface="Times New Roman" panose="02020603050405020304" pitchFamily="18" charset="0"/>
                <a:cs typeface="Times New Roman" panose="02020603050405020304" pitchFamily="18" charset="0"/>
              </a:rPr>
              <a:t>Красная </a:t>
            </a:r>
            <a:r>
              <a:rPr lang="ru-RU" sz="2400" dirty="0">
                <a:latin typeface="Times New Roman" panose="02020603050405020304" pitchFamily="18" charset="0"/>
                <a:cs typeface="Times New Roman" panose="02020603050405020304" pitchFamily="18" charset="0"/>
              </a:rPr>
              <a:t>книга Республики Татарстан : животные, растения, грибы = Татарстан </a:t>
            </a:r>
            <a:r>
              <a:rPr lang="ru-RU" sz="2400" dirty="0" err="1">
                <a:latin typeface="Times New Roman" panose="02020603050405020304" pitchFamily="18" charset="0"/>
                <a:cs typeface="Times New Roman" panose="02020603050405020304" pitchFamily="18" charset="0"/>
              </a:rPr>
              <a:t>Республикасы</a:t>
            </a:r>
            <a:r>
              <a:rPr lang="ru-RU" sz="2400" dirty="0">
                <a:latin typeface="Times New Roman" panose="02020603050405020304" pitchFamily="18" charset="0"/>
                <a:cs typeface="Times New Roman" panose="02020603050405020304" pitchFamily="18" charset="0"/>
              </a:rPr>
              <a:t> Кызыл </a:t>
            </a:r>
            <a:r>
              <a:rPr lang="ru-RU" sz="2400" dirty="0" err="1">
                <a:latin typeface="Times New Roman" panose="02020603050405020304" pitchFamily="18" charset="0"/>
                <a:cs typeface="Times New Roman" panose="02020603050405020304" pitchFamily="18" charset="0"/>
              </a:rPr>
              <a:t>китабы</a:t>
            </a:r>
            <a:r>
              <a:rPr lang="ru-RU" sz="2400" dirty="0">
                <a:latin typeface="Times New Roman" panose="02020603050405020304" pitchFamily="18" charset="0"/>
                <a:cs typeface="Times New Roman" panose="02020603050405020304" pitchFamily="18" charset="0"/>
              </a:rPr>
              <a:t> / гл. ред. А. И. </a:t>
            </a:r>
            <a:r>
              <a:rPr lang="ru-RU" sz="2400" dirty="0" err="1">
                <a:latin typeface="Times New Roman" panose="02020603050405020304" pitchFamily="18" charset="0"/>
                <a:cs typeface="Times New Roman" panose="02020603050405020304" pitchFamily="18" charset="0"/>
              </a:rPr>
              <a:t>Щеповских</a:t>
            </a:r>
            <a:r>
              <a:rPr lang="ru-RU" sz="2400" dirty="0">
                <a:latin typeface="Times New Roman" panose="02020603050405020304" pitchFamily="18" charset="0"/>
                <a:cs typeface="Times New Roman" panose="02020603050405020304" pitchFamily="18" charset="0"/>
              </a:rPr>
              <a:t> . — Казань </a:t>
            </a:r>
          </a:p>
          <a:p>
            <a:pPr marL="457200" indent="-457200" algn="just">
              <a:lnSpc>
                <a:spcPct val="150000"/>
              </a:lnSpc>
              <a:buAutoNum type="arabicPeriod"/>
            </a:pPr>
            <a:r>
              <a:rPr lang="ru-RU" sz="2400" dirty="0" err="1">
                <a:latin typeface="Times New Roman" panose="02020603050405020304" pitchFamily="18" charset="0"/>
                <a:cs typeface="Times New Roman" panose="02020603050405020304" pitchFamily="18" charset="0"/>
              </a:rPr>
              <a:t>А.В.Тихонов</a:t>
            </a:r>
            <a:r>
              <a:rPr lang="ru-RU" sz="2400" dirty="0">
                <a:latin typeface="Times New Roman" panose="02020603050405020304" pitchFamily="18" charset="0"/>
                <a:cs typeface="Times New Roman" panose="02020603050405020304" pitchFamily="18" charset="0"/>
              </a:rPr>
              <a:t> " Животные России "Красная книга". 2009год</a:t>
            </a:r>
            <a:r>
              <a:rPr lang="ru-RU" sz="2400" dirty="0" smtClean="0">
                <a:latin typeface="Times New Roman" panose="02020603050405020304" pitchFamily="18" charset="0"/>
                <a:cs typeface="Times New Roman" panose="02020603050405020304" pitchFamily="18" charset="0"/>
              </a:rPr>
              <a:t>.</a:t>
            </a:r>
          </a:p>
          <a:p>
            <a:pPr marL="457200" indent="-457200" algn="just">
              <a:lnSpc>
                <a:spcPct val="150000"/>
              </a:lnSpc>
              <a:buAutoNum type="arabicPeriod"/>
            </a:pPr>
            <a:r>
              <a:rPr lang="ru-RU" sz="2400" dirty="0" smtClean="0">
                <a:latin typeface="Times New Roman" panose="02020603050405020304" pitchFamily="18" charset="0"/>
                <a:cs typeface="Times New Roman" panose="02020603050405020304" pitchFamily="18" charset="0"/>
              </a:rPr>
              <a:t>Сайт «Википедия»</a:t>
            </a:r>
          </a:p>
          <a:p>
            <a:pPr algn="ct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99894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19909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10099" y="408044"/>
            <a:ext cx="8596668" cy="765663"/>
          </a:xfrm>
        </p:spPr>
        <p:txBody>
          <a:bodyPr/>
          <a:lstStyle/>
          <a:p>
            <a:pPr algn="ctr"/>
            <a:r>
              <a:rPr lang="ru-RU" dirty="0" smtClean="0">
                <a:solidFill>
                  <a:schemeClr val="tx1"/>
                </a:solidFill>
              </a:rPr>
              <a:t>Оглавление</a:t>
            </a:r>
            <a:endParaRPr lang="ru-RU" dirty="0">
              <a:solidFill>
                <a:schemeClr val="tx1"/>
              </a:solidFill>
            </a:endParaRPr>
          </a:p>
        </p:txBody>
      </p:sp>
      <p:sp>
        <p:nvSpPr>
          <p:cNvPr id="3" name="Текст 2"/>
          <p:cNvSpPr>
            <a:spLocks noGrp="1"/>
          </p:cNvSpPr>
          <p:nvPr>
            <p:ph type="body" idx="1"/>
          </p:nvPr>
        </p:nvSpPr>
        <p:spPr>
          <a:xfrm>
            <a:off x="786517" y="1565883"/>
            <a:ext cx="8596668" cy="4657496"/>
          </a:xfrm>
        </p:spPr>
        <p:txBody>
          <a:bodyPr>
            <a:normAutofit/>
          </a:bodyPr>
          <a:lstStyle/>
          <a:p>
            <a:r>
              <a:rPr lang="ru-RU" b="1" dirty="0" smtClean="0">
                <a:solidFill>
                  <a:schemeClr val="tx1"/>
                </a:solidFill>
                <a:latin typeface="Times New Roman" panose="02020603050405020304" pitchFamily="18" charset="0"/>
                <a:cs typeface="Times New Roman" panose="02020603050405020304" pitchFamily="18" charset="0"/>
              </a:rPr>
              <a:t>1.Введение</a:t>
            </a:r>
          </a:p>
          <a:p>
            <a:r>
              <a:rPr lang="ru-RU" b="1" dirty="0" smtClean="0">
                <a:solidFill>
                  <a:schemeClr val="tx1"/>
                </a:solidFill>
                <a:latin typeface="Times New Roman" panose="02020603050405020304" pitchFamily="18" charset="0"/>
                <a:cs typeface="Times New Roman" panose="02020603050405020304" pitchFamily="18" charset="0"/>
              </a:rPr>
              <a:t>2.Основная часть</a:t>
            </a:r>
          </a:p>
          <a:p>
            <a:r>
              <a:rPr lang="ru-RU" b="1" dirty="0" smtClean="0">
                <a:solidFill>
                  <a:schemeClr val="tx1"/>
                </a:solidFill>
                <a:latin typeface="Times New Roman" panose="02020603050405020304" pitchFamily="18" charset="0"/>
                <a:cs typeface="Times New Roman" panose="02020603050405020304" pitchFamily="18" charset="0"/>
              </a:rPr>
              <a:t>1.1. Общая характеристика Красной книги РФ и РТ.</a:t>
            </a:r>
          </a:p>
          <a:p>
            <a:pPr lvl="0" algn="just">
              <a:lnSpc>
                <a:spcPct val="150000"/>
              </a:lnSpc>
              <a:spcBef>
                <a:spcPts val="0"/>
              </a:spcBef>
              <a:buClrTx/>
              <a:buSzTx/>
            </a:pPr>
            <a:r>
              <a:rPr lang="ru-RU" b="1" dirty="0" smtClean="0">
                <a:solidFill>
                  <a:schemeClr val="tx1"/>
                </a:solidFill>
                <a:latin typeface="Times New Roman" panose="02020603050405020304" pitchFamily="18" charset="0"/>
                <a:cs typeface="Times New Roman" panose="02020603050405020304" pitchFamily="18" charset="0"/>
              </a:rPr>
              <a:t>1.2.</a:t>
            </a:r>
            <a:r>
              <a:rPr lang="ru-RU" b="1" dirty="0">
                <a:solidFill>
                  <a:schemeClr val="tx1"/>
                </a:solidFill>
                <a:latin typeface="Times New Roman" panose="02020603050405020304" pitchFamily="18" charset="0"/>
                <a:cs typeface="Times New Roman" panose="02020603050405020304" pitchFamily="18" charset="0"/>
              </a:rPr>
              <a:t> Животные Красной книги </a:t>
            </a:r>
            <a:r>
              <a:rPr lang="ru-RU" b="1" dirty="0" err="1">
                <a:solidFill>
                  <a:schemeClr val="tx1"/>
                </a:solidFill>
                <a:latin typeface="Times New Roman" panose="02020603050405020304" pitchFamily="18" charset="0"/>
                <a:cs typeface="Times New Roman" panose="02020603050405020304" pitchFamily="18" charset="0"/>
              </a:rPr>
              <a:t>Лениногорского</a:t>
            </a:r>
            <a:r>
              <a:rPr lang="ru-RU" b="1" dirty="0">
                <a:solidFill>
                  <a:schemeClr val="tx1"/>
                </a:solidFill>
                <a:latin typeface="Times New Roman" panose="02020603050405020304" pitchFamily="18" charset="0"/>
                <a:cs typeface="Times New Roman" panose="02020603050405020304" pitchFamily="18" charset="0"/>
              </a:rPr>
              <a:t> </a:t>
            </a:r>
            <a:r>
              <a:rPr lang="ru-RU" b="1" dirty="0" smtClean="0">
                <a:solidFill>
                  <a:schemeClr val="tx1"/>
                </a:solidFill>
                <a:latin typeface="Times New Roman" panose="02020603050405020304" pitchFamily="18" charset="0"/>
                <a:cs typeface="Times New Roman" panose="02020603050405020304" pitchFamily="18" charset="0"/>
              </a:rPr>
              <a:t>района</a:t>
            </a:r>
          </a:p>
          <a:p>
            <a:pPr lvl="0" algn="just">
              <a:lnSpc>
                <a:spcPct val="150000"/>
              </a:lnSpc>
              <a:spcBef>
                <a:spcPts val="0"/>
              </a:spcBef>
              <a:buClrTx/>
              <a:buSzTx/>
            </a:pPr>
            <a:r>
              <a:rPr lang="ru-RU" b="1" dirty="0" smtClean="0">
                <a:solidFill>
                  <a:schemeClr val="tx1"/>
                </a:solidFill>
                <a:latin typeface="Times New Roman" panose="02020603050405020304" pitchFamily="18" charset="0"/>
                <a:cs typeface="Times New Roman" panose="02020603050405020304" pitchFamily="18" charset="0"/>
              </a:rPr>
              <a:t>1.3.</a:t>
            </a:r>
            <a:r>
              <a:rPr lang="ru-RU" b="1" dirty="0">
                <a:solidFill>
                  <a:schemeClr val="tx1"/>
                </a:solidFill>
                <a:latin typeface="Times New Roman" panose="02020603050405020304" pitchFamily="18" charset="0"/>
                <a:cs typeface="Times New Roman" panose="02020603050405020304" pitchFamily="18" charset="0"/>
              </a:rPr>
              <a:t> Птицы Красной книги </a:t>
            </a:r>
            <a:r>
              <a:rPr lang="ru-RU" b="1" dirty="0" err="1">
                <a:solidFill>
                  <a:schemeClr val="tx1"/>
                </a:solidFill>
                <a:latin typeface="Times New Roman" panose="02020603050405020304" pitchFamily="18" charset="0"/>
                <a:cs typeface="Times New Roman" panose="02020603050405020304" pitchFamily="18" charset="0"/>
              </a:rPr>
              <a:t>Лениногорского</a:t>
            </a:r>
            <a:r>
              <a:rPr lang="ru-RU" b="1" dirty="0">
                <a:solidFill>
                  <a:schemeClr val="tx1"/>
                </a:solidFill>
                <a:latin typeface="Times New Roman" panose="02020603050405020304" pitchFamily="18" charset="0"/>
                <a:cs typeface="Times New Roman" panose="02020603050405020304" pitchFamily="18" charset="0"/>
              </a:rPr>
              <a:t> </a:t>
            </a:r>
            <a:r>
              <a:rPr lang="ru-RU" b="1" dirty="0" smtClean="0">
                <a:solidFill>
                  <a:schemeClr val="tx1"/>
                </a:solidFill>
                <a:latin typeface="Times New Roman" panose="02020603050405020304" pitchFamily="18" charset="0"/>
                <a:cs typeface="Times New Roman" panose="02020603050405020304" pitchFamily="18" charset="0"/>
              </a:rPr>
              <a:t>района</a:t>
            </a:r>
          </a:p>
          <a:p>
            <a:pPr lvl="0" algn="just">
              <a:lnSpc>
                <a:spcPct val="150000"/>
              </a:lnSpc>
              <a:spcBef>
                <a:spcPts val="0"/>
              </a:spcBef>
              <a:buClrTx/>
              <a:buSzTx/>
            </a:pPr>
            <a:r>
              <a:rPr lang="ru-RU" b="1" dirty="0">
                <a:solidFill>
                  <a:schemeClr val="tx1"/>
                </a:solidFill>
                <a:latin typeface="Times New Roman" panose="02020603050405020304" pitchFamily="18" charset="0"/>
                <a:cs typeface="Times New Roman" panose="02020603050405020304" pitchFamily="18" charset="0"/>
              </a:rPr>
              <a:t>1.4. Рептилии Красной книги </a:t>
            </a:r>
            <a:r>
              <a:rPr lang="ru-RU" b="1" dirty="0" err="1">
                <a:solidFill>
                  <a:schemeClr val="tx1"/>
                </a:solidFill>
                <a:latin typeface="Times New Roman" panose="02020603050405020304" pitchFamily="18" charset="0"/>
                <a:cs typeface="Times New Roman" panose="02020603050405020304" pitchFamily="18" charset="0"/>
              </a:rPr>
              <a:t>Лениногорского</a:t>
            </a:r>
            <a:r>
              <a:rPr lang="ru-RU" b="1" dirty="0">
                <a:solidFill>
                  <a:schemeClr val="tx1"/>
                </a:solidFill>
                <a:latin typeface="Times New Roman" panose="02020603050405020304" pitchFamily="18" charset="0"/>
                <a:cs typeface="Times New Roman" panose="02020603050405020304" pitchFamily="18" charset="0"/>
              </a:rPr>
              <a:t> района </a:t>
            </a:r>
            <a:endParaRPr lang="ru-RU" b="1" dirty="0" smtClean="0">
              <a:solidFill>
                <a:schemeClr val="tx1"/>
              </a:solidFill>
              <a:latin typeface="Times New Roman" panose="02020603050405020304" pitchFamily="18" charset="0"/>
              <a:cs typeface="Times New Roman" panose="02020603050405020304" pitchFamily="18" charset="0"/>
            </a:endParaRPr>
          </a:p>
          <a:p>
            <a:pPr lvl="0" algn="just">
              <a:lnSpc>
                <a:spcPct val="150000"/>
              </a:lnSpc>
              <a:spcBef>
                <a:spcPts val="0"/>
              </a:spcBef>
              <a:buClrTx/>
              <a:buSzTx/>
            </a:pPr>
            <a:r>
              <a:rPr lang="ru-RU" b="1" dirty="0">
                <a:solidFill>
                  <a:schemeClr val="tx1"/>
                </a:solidFill>
                <a:latin typeface="Times New Roman" panose="02020603050405020304" pitchFamily="18" charset="0"/>
                <a:cs typeface="Times New Roman" panose="02020603050405020304" pitchFamily="18" charset="0"/>
              </a:rPr>
              <a:t>1.5. Насекомые Красной книги </a:t>
            </a:r>
            <a:r>
              <a:rPr lang="ru-RU" b="1" dirty="0" err="1">
                <a:solidFill>
                  <a:schemeClr val="tx1"/>
                </a:solidFill>
                <a:latin typeface="Times New Roman" panose="02020603050405020304" pitchFamily="18" charset="0"/>
                <a:cs typeface="Times New Roman" panose="02020603050405020304" pitchFamily="18" charset="0"/>
              </a:rPr>
              <a:t>Лениногорского</a:t>
            </a:r>
            <a:r>
              <a:rPr lang="ru-RU" b="1" dirty="0">
                <a:solidFill>
                  <a:schemeClr val="tx1"/>
                </a:solidFill>
                <a:latin typeface="Times New Roman" panose="02020603050405020304" pitchFamily="18" charset="0"/>
                <a:cs typeface="Times New Roman" panose="02020603050405020304" pitchFamily="18" charset="0"/>
              </a:rPr>
              <a:t> района</a:t>
            </a:r>
          </a:p>
          <a:p>
            <a:pPr lvl="0" algn="just">
              <a:lnSpc>
                <a:spcPct val="150000"/>
              </a:lnSpc>
              <a:spcBef>
                <a:spcPts val="0"/>
              </a:spcBef>
              <a:buClrTx/>
              <a:buSzTx/>
            </a:pPr>
            <a:r>
              <a:rPr lang="ru-RU" b="1" dirty="0" smtClean="0">
                <a:solidFill>
                  <a:schemeClr val="tx1"/>
                </a:solidFill>
                <a:latin typeface="Times New Roman" panose="02020603050405020304" pitchFamily="18" charset="0"/>
                <a:cs typeface="Times New Roman" panose="02020603050405020304" pitchFamily="18" charset="0"/>
              </a:rPr>
              <a:t>3.Заключение</a:t>
            </a:r>
          </a:p>
          <a:p>
            <a:pPr lvl="0" algn="just">
              <a:lnSpc>
                <a:spcPct val="150000"/>
              </a:lnSpc>
              <a:spcBef>
                <a:spcPts val="0"/>
              </a:spcBef>
              <a:buClrTx/>
              <a:buSzTx/>
            </a:pPr>
            <a:r>
              <a:rPr lang="ru-RU" b="1" dirty="0" smtClean="0">
                <a:solidFill>
                  <a:schemeClr val="tx1"/>
                </a:solidFill>
                <a:latin typeface="Times New Roman" panose="02020603050405020304" pitchFamily="18" charset="0"/>
                <a:cs typeface="Times New Roman" panose="02020603050405020304" pitchFamily="18" charset="0"/>
              </a:rPr>
              <a:t>4.Список использованной литературы.</a:t>
            </a:r>
            <a:endParaRPr lang="ru-RU" b="1" dirty="0">
              <a:solidFill>
                <a:schemeClr val="tx1"/>
              </a:solidFill>
              <a:latin typeface="Times New Roman" panose="02020603050405020304" pitchFamily="18" charset="0"/>
              <a:cs typeface="Times New Roman" panose="02020603050405020304" pitchFamily="18" charset="0"/>
            </a:endParaRPr>
          </a:p>
          <a:p>
            <a:endParaRPr lang="ru-RU" dirty="0" smtClean="0"/>
          </a:p>
          <a:p>
            <a:endParaRPr lang="ru-RU" dirty="0" smtClean="0"/>
          </a:p>
          <a:p>
            <a:endParaRPr lang="ru-RU" dirty="0"/>
          </a:p>
        </p:txBody>
      </p:sp>
    </p:spTree>
    <p:extLst>
      <p:ext uri="{BB962C8B-B14F-4D97-AF65-F5344CB8AC3E}">
        <p14:creationId xmlns:p14="http://schemas.microsoft.com/office/powerpoint/2010/main" val="2152482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50878" y="39555"/>
            <a:ext cx="7545790" cy="1202392"/>
          </a:xfrm>
        </p:spPr>
        <p:txBody>
          <a:bodyPr>
            <a:normAutofit/>
          </a:bodyPr>
          <a:lstStyle/>
          <a:p>
            <a:r>
              <a:rPr lang="ru-RU" sz="2400" dirty="0" smtClean="0">
                <a:solidFill>
                  <a:schemeClr val="tx1"/>
                </a:solidFill>
                <a:latin typeface="Times New Roman" panose="02020603050405020304" pitchFamily="18" charset="0"/>
                <a:cs typeface="Times New Roman" panose="02020603050405020304" pitchFamily="18" charset="0"/>
              </a:rPr>
              <a:t>Актуальность</a:t>
            </a:r>
            <a:endParaRPr lang="ru-RU" sz="2400" dirty="0">
              <a:solidFill>
                <a:schemeClr val="tx1"/>
              </a:solidFill>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idx="1"/>
          </p:nvPr>
        </p:nvSpPr>
        <p:spPr>
          <a:xfrm>
            <a:off x="677335" y="1241947"/>
            <a:ext cx="8596668" cy="4844954"/>
          </a:xfrm>
        </p:spPr>
        <p:txBody>
          <a:bodyPr>
            <a:normAutofit fontScale="40000" lnSpcReduction="20000"/>
          </a:bodyPr>
          <a:lstStyle/>
          <a:p>
            <a:pPr algn="just">
              <a:lnSpc>
                <a:spcPct val="150000"/>
              </a:lnSpc>
            </a:pPr>
            <a:r>
              <a:rPr lang="ru-RU" sz="5000" dirty="0">
                <a:solidFill>
                  <a:schemeClr val="tx1"/>
                </a:solidFill>
                <a:latin typeface="Times New Roman" panose="02020603050405020304" pitchFamily="18" charset="0"/>
                <a:cs typeface="Times New Roman" panose="02020603050405020304" pitchFamily="18" charset="0"/>
              </a:rPr>
              <a:t>      </a:t>
            </a:r>
            <a:r>
              <a:rPr lang="ru-RU" sz="5000" dirty="0" smtClean="0">
                <a:solidFill>
                  <a:schemeClr val="tx1"/>
                </a:solidFill>
                <a:latin typeface="Times New Roman" panose="02020603050405020304" pitchFamily="18" charset="0"/>
                <a:cs typeface="Times New Roman" panose="02020603050405020304" pitchFamily="18" charset="0"/>
              </a:rPr>
              <a:t>выбранной темы отражается </a:t>
            </a:r>
            <a:r>
              <a:rPr lang="ru-RU" sz="5000" dirty="0">
                <a:solidFill>
                  <a:schemeClr val="tx1"/>
                </a:solidFill>
                <a:latin typeface="Times New Roman" panose="02020603050405020304" pitchFamily="18" charset="0"/>
                <a:cs typeface="Times New Roman" panose="02020603050405020304" pitchFamily="18" charset="0"/>
              </a:rPr>
              <a:t>в нашей повседневной жизни и на каждом из нас. </a:t>
            </a:r>
            <a:r>
              <a:rPr lang="ru-RU" sz="5000" dirty="0" smtClean="0">
                <a:solidFill>
                  <a:schemeClr val="tx1"/>
                </a:solidFill>
                <a:latin typeface="Times New Roman" panose="02020603050405020304" pitchFamily="18" charset="0"/>
                <a:cs typeface="Times New Roman" panose="02020603050405020304" pitchFamily="18" charset="0"/>
              </a:rPr>
              <a:t>В </a:t>
            </a:r>
            <a:r>
              <a:rPr lang="ru-RU" sz="5000" dirty="0">
                <a:solidFill>
                  <a:schemeClr val="tx1"/>
                </a:solidFill>
                <a:latin typeface="Times New Roman" panose="02020603050405020304" pitchFamily="18" charset="0"/>
                <a:cs typeface="Times New Roman" panose="02020603050405020304" pitchFamily="18" charset="0"/>
              </a:rPr>
              <a:t>нашей современной жизни очень часто можно услышать информацию о проблемах, которые связаны с природой.</a:t>
            </a:r>
          </a:p>
          <a:p>
            <a:pPr algn="just">
              <a:lnSpc>
                <a:spcPct val="150000"/>
              </a:lnSpc>
            </a:pPr>
            <a:r>
              <a:rPr lang="ru-RU" sz="5000" dirty="0">
                <a:solidFill>
                  <a:schemeClr val="tx1"/>
                </a:solidFill>
                <a:latin typeface="Times New Roman" panose="02020603050405020304" pitchFamily="18" charset="0"/>
                <a:cs typeface="Times New Roman" panose="02020603050405020304" pitchFamily="18" charset="0"/>
              </a:rPr>
              <a:t>   </a:t>
            </a:r>
            <a:r>
              <a:rPr lang="ru-RU" sz="5000" dirty="0" smtClean="0">
                <a:solidFill>
                  <a:schemeClr val="tx1"/>
                </a:solidFill>
                <a:latin typeface="Times New Roman" panose="02020603050405020304" pitchFamily="18" charset="0"/>
                <a:cs typeface="Times New Roman" panose="02020603050405020304" pitchFamily="18" charset="0"/>
              </a:rPr>
              <a:t>   </a:t>
            </a:r>
            <a:r>
              <a:rPr lang="ru-RU" sz="5000" dirty="0">
                <a:solidFill>
                  <a:schemeClr val="tx1"/>
                </a:solidFill>
                <a:latin typeface="Times New Roman" panose="02020603050405020304" pitchFamily="18" charset="0"/>
                <a:cs typeface="Times New Roman" panose="02020603050405020304" pitchFamily="18" charset="0"/>
              </a:rPr>
              <a:t>На уроках окружающего мира мы говорили о растениях и животных, которые нас окружают. Упоминали, те, которые мы не можем уже увидеть, то есть исчезнувшие. Я заинтересовался этим. Так родилась идея изучить литературу о растениях и животных Красной книги Татарстана. </a:t>
            </a:r>
            <a:endParaRPr lang="ru-RU" sz="5000" dirty="0" smtClean="0">
              <a:solidFill>
                <a:schemeClr val="tx1"/>
              </a:solidFill>
              <a:latin typeface="Times New Roman" panose="02020603050405020304" pitchFamily="18" charset="0"/>
              <a:cs typeface="Times New Roman" panose="02020603050405020304" pitchFamily="18" charset="0"/>
            </a:endParaRPr>
          </a:p>
          <a:p>
            <a:pPr algn="just">
              <a:lnSpc>
                <a:spcPct val="150000"/>
              </a:lnSpc>
            </a:pPr>
            <a:r>
              <a:rPr lang="ru-RU" sz="5000" dirty="0">
                <a:solidFill>
                  <a:schemeClr val="tx1"/>
                </a:solidFill>
                <a:latin typeface="Times New Roman" panose="02020603050405020304" pitchFamily="18" charset="0"/>
                <a:cs typeface="Times New Roman" panose="02020603050405020304" pitchFamily="18" charset="0"/>
              </a:rPr>
              <a:t> </a:t>
            </a:r>
            <a:r>
              <a:rPr lang="ru-RU" sz="5000" dirty="0" smtClean="0">
                <a:solidFill>
                  <a:schemeClr val="tx1"/>
                </a:solidFill>
                <a:latin typeface="Times New Roman" panose="02020603050405020304" pitchFamily="18" charset="0"/>
                <a:cs typeface="Times New Roman" panose="02020603050405020304" pitchFamily="18" charset="0"/>
              </a:rPr>
              <a:t>   Люди </a:t>
            </a:r>
            <a:r>
              <a:rPr lang="ru-RU" sz="5000" dirty="0">
                <a:solidFill>
                  <a:schemeClr val="tx1"/>
                </a:solidFill>
                <a:latin typeface="Times New Roman" panose="02020603050405020304" pitchFamily="18" charset="0"/>
                <a:cs typeface="Times New Roman" panose="02020603050405020304" pitchFamily="18" charset="0"/>
              </a:rPr>
              <a:t>должны предотвратить исчезновение животных. Если мы сделаем это, у нас будет красивая, полная жизни планета, в том числе и наша </a:t>
            </a:r>
            <a:r>
              <a:rPr lang="ru-RU" sz="5000" dirty="0" smtClean="0">
                <a:solidFill>
                  <a:schemeClr val="tx1"/>
                </a:solidFill>
                <a:latin typeface="Times New Roman" panose="02020603050405020304" pitchFamily="18" charset="0"/>
                <a:cs typeface="Times New Roman" panose="02020603050405020304" pitchFamily="18" charset="0"/>
              </a:rPr>
              <a:t>республика.</a:t>
            </a:r>
            <a:endParaRPr lang="ru-RU" sz="5000" dirty="0">
              <a:solidFill>
                <a:schemeClr val="tx1"/>
              </a:solidFill>
              <a:latin typeface="Times New Roman" panose="02020603050405020304" pitchFamily="18" charset="0"/>
              <a:cs typeface="Times New Roman" panose="02020603050405020304" pitchFamily="18" charset="0"/>
            </a:endParaRPr>
          </a:p>
          <a:p>
            <a:endParaRPr lang="ru-RU" sz="50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773903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1800" y="2659924"/>
            <a:ext cx="4044790" cy="3222261"/>
          </a:xfrm>
        </p:spPr>
        <p:txBody>
          <a:bodyPr>
            <a:noAutofit/>
          </a:bodyPr>
          <a:lstStyle/>
          <a:p>
            <a:pPr algn="just">
              <a:lnSpc>
                <a:spcPct val="150000"/>
              </a:lnSpc>
              <a:spcAft>
                <a:spcPts val="800"/>
              </a:spcAft>
            </a:pPr>
            <a:r>
              <a:rPr lang="ru-RU" sz="3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Гипотеза:</a:t>
            </a:r>
            <a:br>
              <a:rPr lang="ru-RU" sz="3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ru-RU" sz="3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В Татарстане есть животные и растения, которым угрожает исчезновение.</a:t>
            </a:r>
            <a:br>
              <a:rPr lang="ru-RU" sz="3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endParaRPr lang="ru-RU" sz="3600" dirty="0">
              <a:solidFill>
                <a:schemeClr val="tx1"/>
              </a:solidFill>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idx="1"/>
          </p:nvPr>
        </p:nvSpPr>
        <p:spPr/>
        <p:txBody>
          <a:bodyPr/>
          <a:lstStyle/>
          <a:p>
            <a:endParaRPr lang="ru-RU" dirty="0"/>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4693" y="261258"/>
            <a:ext cx="5009649" cy="2985796"/>
          </a:xfrm>
          <a:prstGeom prst="rect">
            <a:avLst/>
          </a:prstGeom>
          <a:effectLst>
            <a:reflection stA="45000" endPos="49000" dist="50800" dir="5400000" sy="-100000" algn="bl" rotWithShape="0"/>
            <a:softEdge rad="215900"/>
          </a:effectLst>
        </p:spPr>
      </p:pic>
    </p:spTree>
    <p:extLst>
      <p:ext uri="{BB962C8B-B14F-4D97-AF65-F5344CB8AC3E}">
        <p14:creationId xmlns:p14="http://schemas.microsoft.com/office/powerpoint/2010/main" val="25980847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xmlns="" id="{17A2FEBD-D505-418A-A702-083010174E06}"/>
              </a:ext>
            </a:extLst>
          </p:cNvPr>
          <p:cNvSpPr/>
          <p:nvPr/>
        </p:nvSpPr>
        <p:spPr>
          <a:xfrm>
            <a:off x="1810042" y="1065188"/>
            <a:ext cx="6096000" cy="3170099"/>
          </a:xfrm>
          <a:prstGeom prst="rect">
            <a:avLst/>
          </a:prstGeom>
        </p:spPr>
        <p:txBody>
          <a:bodyPr>
            <a:spAutoFit/>
          </a:bodyPr>
          <a:lstStyle/>
          <a:p>
            <a:pPr algn="just"/>
            <a:r>
              <a:rPr lang="ru-RU" sz="2000" b="1" u="sng" dirty="0">
                <a:solidFill>
                  <a:srgbClr val="222222"/>
                </a:solidFill>
                <a:latin typeface="Times New Roman" panose="02020603050405020304" pitchFamily="18" charset="0"/>
                <a:cs typeface="Times New Roman" panose="02020603050405020304" pitchFamily="18" charset="0"/>
              </a:rPr>
              <a:t>Цель проекта</a:t>
            </a:r>
            <a:r>
              <a:rPr lang="ru-RU" sz="2000" dirty="0">
                <a:solidFill>
                  <a:srgbClr val="222222"/>
                </a:solidFill>
                <a:latin typeface="Times New Roman" panose="02020603050405020304" pitchFamily="18" charset="0"/>
                <a:cs typeface="Times New Roman" panose="02020603050405020304" pitchFamily="18" charset="0"/>
              </a:rPr>
              <a:t>: </a:t>
            </a:r>
            <a:endParaRPr lang="ru-RU" sz="2000" dirty="0" smtClean="0">
              <a:solidFill>
                <a:srgbClr val="222222"/>
              </a:solidFill>
              <a:latin typeface="Times New Roman" panose="02020603050405020304" pitchFamily="18" charset="0"/>
              <a:cs typeface="Times New Roman" panose="02020603050405020304" pitchFamily="18" charset="0"/>
            </a:endParaRPr>
          </a:p>
          <a:p>
            <a:pPr algn="just"/>
            <a:r>
              <a:rPr lang="ru-RU" sz="2000" dirty="0" smtClean="0">
                <a:solidFill>
                  <a:srgbClr val="222222"/>
                </a:solidFill>
                <a:latin typeface="Times New Roman" panose="02020603050405020304" pitchFamily="18" charset="0"/>
                <a:cs typeface="Times New Roman" panose="02020603050405020304" pitchFamily="18" charset="0"/>
              </a:rPr>
              <a:t>1.У</a:t>
            </a:r>
            <a:r>
              <a:rPr lang="ru-RU" sz="2000" dirty="0" smtClean="0">
                <a:solidFill>
                  <a:srgbClr val="222222"/>
                </a:solidFill>
                <a:latin typeface="Times New Roman" panose="02020603050405020304" pitchFamily="18" charset="0"/>
                <a:cs typeface="Times New Roman" panose="02020603050405020304" pitchFamily="18" charset="0"/>
              </a:rPr>
              <a:t>знать </a:t>
            </a:r>
            <a:r>
              <a:rPr lang="ru-RU" sz="2000" dirty="0">
                <a:solidFill>
                  <a:srgbClr val="222222"/>
                </a:solidFill>
                <a:latin typeface="Times New Roman" panose="02020603050405020304" pitchFamily="18" charset="0"/>
                <a:cs typeface="Times New Roman" panose="02020603050405020304" pitchFamily="18" charset="0"/>
              </a:rPr>
              <a:t>об исчезающих видах животных </a:t>
            </a:r>
            <a:r>
              <a:rPr lang="ru-RU" sz="2000" dirty="0" smtClean="0">
                <a:solidFill>
                  <a:srgbClr val="222222"/>
                </a:solidFill>
                <a:latin typeface="Times New Roman" panose="02020603050405020304" pitchFamily="18" charset="0"/>
                <a:cs typeface="Times New Roman" panose="02020603050405020304" pitchFamily="18" charset="0"/>
              </a:rPr>
              <a:t>родного края</a:t>
            </a:r>
            <a:r>
              <a:rPr lang="ru-RU" sz="2000" dirty="0" smtClean="0">
                <a:solidFill>
                  <a:srgbClr val="222222"/>
                </a:solidFill>
                <a:latin typeface="Times New Roman" panose="02020603050405020304" pitchFamily="18" charset="0"/>
                <a:cs typeface="Times New Roman" panose="02020603050405020304" pitchFamily="18" charset="0"/>
              </a:rPr>
              <a:t>. </a:t>
            </a:r>
            <a:endParaRPr lang="ru-RU" sz="2000" dirty="0">
              <a:solidFill>
                <a:srgbClr val="222222"/>
              </a:solidFill>
              <a:latin typeface="Times New Roman" panose="02020603050405020304" pitchFamily="18" charset="0"/>
              <a:cs typeface="Times New Roman" panose="02020603050405020304" pitchFamily="18" charset="0"/>
            </a:endParaRPr>
          </a:p>
          <a:p>
            <a:pPr algn="just"/>
            <a:r>
              <a:rPr lang="ru-RU" sz="2000" dirty="0" smtClean="0">
                <a:solidFill>
                  <a:srgbClr val="222222"/>
                </a:solidFill>
                <a:latin typeface="Times New Roman" panose="02020603050405020304" pitchFamily="18" charset="0"/>
                <a:cs typeface="Times New Roman" panose="02020603050405020304" pitchFamily="18" charset="0"/>
              </a:rPr>
              <a:t>2.Показать</a:t>
            </a:r>
            <a:r>
              <a:rPr lang="ru-RU" sz="2000" dirty="0">
                <a:solidFill>
                  <a:srgbClr val="222222"/>
                </a:solidFill>
                <a:latin typeface="Times New Roman" panose="02020603050405020304" pitchFamily="18" charset="0"/>
                <a:cs typeface="Times New Roman" panose="02020603050405020304" pitchFamily="18" charset="0"/>
              </a:rPr>
              <a:t>, какие именно животные и растения нуждаются в защите в Лениногорском районе.</a:t>
            </a:r>
            <a:br>
              <a:rPr lang="ru-RU" sz="2000" dirty="0">
                <a:solidFill>
                  <a:srgbClr val="222222"/>
                </a:solidFill>
                <a:latin typeface="Times New Roman" panose="02020603050405020304" pitchFamily="18" charset="0"/>
                <a:cs typeface="Times New Roman" panose="02020603050405020304" pitchFamily="18" charset="0"/>
              </a:rPr>
            </a:br>
            <a:endParaRPr lang="ru-RU" sz="2000" dirty="0">
              <a:solidFill>
                <a:srgbClr val="222222"/>
              </a:solidFill>
              <a:latin typeface="Times New Roman" panose="02020603050405020304" pitchFamily="18" charset="0"/>
              <a:cs typeface="Times New Roman" panose="02020603050405020304" pitchFamily="18" charset="0"/>
            </a:endParaRPr>
          </a:p>
          <a:p>
            <a:pPr algn="just"/>
            <a:r>
              <a:rPr lang="ru-RU" sz="2000" b="1" u="sng" dirty="0">
                <a:solidFill>
                  <a:srgbClr val="222222"/>
                </a:solidFill>
                <a:latin typeface="Times New Roman" panose="02020603050405020304" pitchFamily="18" charset="0"/>
                <a:cs typeface="Times New Roman" panose="02020603050405020304" pitchFamily="18" charset="0"/>
              </a:rPr>
              <a:t>Задачи проекта</a:t>
            </a:r>
            <a:r>
              <a:rPr lang="ru-RU" sz="2000" b="1" u="sng" dirty="0" smtClean="0">
                <a:solidFill>
                  <a:srgbClr val="222222"/>
                </a:solidFill>
                <a:latin typeface="Times New Roman" panose="02020603050405020304" pitchFamily="18" charset="0"/>
                <a:cs typeface="Times New Roman" panose="02020603050405020304" pitchFamily="18" charset="0"/>
              </a:rPr>
              <a:t>:</a:t>
            </a:r>
            <a:endParaRPr lang="ru-RU" sz="2000" dirty="0">
              <a:solidFill>
                <a:srgbClr val="222222"/>
              </a:solidFill>
              <a:latin typeface="Times New Roman" panose="02020603050405020304" pitchFamily="18" charset="0"/>
              <a:cs typeface="Times New Roman" panose="02020603050405020304" pitchFamily="18" charset="0"/>
            </a:endParaRPr>
          </a:p>
          <a:p>
            <a:pPr algn="just"/>
            <a:r>
              <a:rPr lang="ru-RU" sz="2000" dirty="0">
                <a:solidFill>
                  <a:srgbClr val="222222"/>
                </a:solidFill>
                <a:latin typeface="Times New Roman" panose="02020603050405020304" pitchFamily="18" charset="0"/>
                <a:cs typeface="Times New Roman" panose="02020603050405020304" pitchFamily="18" charset="0"/>
              </a:rPr>
              <a:t>Расширить знания о природе родного края, исчезающих видах животных, птиц, насекомых.</a:t>
            </a:r>
          </a:p>
          <a:p>
            <a:pPr algn="just"/>
            <a:endParaRPr lang="ru-RU" sz="2000" b="0" i="0" dirty="0">
              <a:solidFill>
                <a:srgbClr val="222222"/>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65335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2E7EA1DE-54AD-476D-A006-4B5869F49DEB}"/>
              </a:ext>
            </a:extLst>
          </p:cNvPr>
          <p:cNvSpPr/>
          <p:nvPr/>
        </p:nvSpPr>
        <p:spPr>
          <a:xfrm>
            <a:off x="1570892" y="641089"/>
            <a:ext cx="7221415" cy="4653646"/>
          </a:xfrm>
          <a:prstGeom prst="rect">
            <a:avLst/>
          </a:prstGeom>
        </p:spPr>
        <p:txBody>
          <a:bodyPr wrap="square">
            <a:spAutoFit/>
          </a:bodyPr>
          <a:lstStyle/>
          <a:p>
            <a:pPr algn="just">
              <a:lnSpc>
                <a:spcPct val="150000"/>
              </a:lnSpc>
            </a:pPr>
            <a:r>
              <a:rPr lang="ru-RU" sz="2000" b="1" dirty="0">
                <a:solidFill>
                  <a:srgbClr val="202122"/>
                </a:solidFill>
                <a:latin typeface="Times New Roman" panose="02020603050405020304" pitchFamily="18" charset="0"/>
                <a:cs typeface="Times New Roman" panose="02020603050405020304" pitchFamily="18" charset="0"/>
              </a:rPr>
              <a:t>Красная книга Российской Федерации</a:t>
            </a:r>
            <a:r>
              <a:rPr lang="ru-RU" sz="2000" dirty="0">
                <a:solidFill>
                  <a:srgbClr val="202122"/>
                </a:solidFill>
                <a:latin typeface="Times New Roman" panose="02020603050405020304" pitchFamily="18" charset="0"/>
                <a:cs typeface="Times New Roman" panose="02020603050405020304" pitchFamily="18" charset="0"/>
              </a:rPr>
              <a:t> (ККРФ) — основной государственный документ, учреждённый в целях выявления редких и находящихся под угрозой исчезновения диких животных, дикорастущих растений и грибов, а также некоторых подвидов и локальных популяций.</a:t>
            </a:r>
            <a:r>
              <a:rPr lang="ru-RU" sz="2000" dirty="0">
                <a:latin typeface="Times New Roman" panose="02020603050405020304" pitchFamily="18" charset="0"/>
                <a:cs typeface="Times New Roman" panose="02020603050405020304" pitchFamily="18" charset="0"/>
              </a:rPr>
              <a:t> Красная книга СССР вышла в свет в августе 1978 года. Решение о создании Красной книги РСФСР было принято в </a:t>
            </a:r>
            <a:r>
              <a:rPr lang="ru-RU" sz="2000" dirty="0">
                <a:latin typeface="Times New Roman" panose="02020603050405020304" pitchFamily="18" charset="0"/>
                <a:cs typeface="Times New Roman" panose="02020603050405020304" pitchFamily="18" charset="0"/>
                <a:hlinkClick r:id="rId2" tooltip="1982 год">
                  <a:extLst>
                    <a:ext uri="{A12FA001-AC4F-418D-AE19-62706E023703}">
                      <ahyp:hlinkClr xmlns:ahyp="http://schemas.microsoft.com/office/drawing/2018/hyperlinkcolor" xmlns="" val="tx"/>
                    </a:ext>
                  </a:extLst>
                </a:hlinkClick>
              </a:rPr>
              <a:t>1982 году</a:t>
            </a:r>
            <a:r>
              <a:rPr lang="ru-RU" sz="2000" dirty="0">
                <a:latin typeface="Times New Roman" panose="02020603050405020304" pitchFamily="18" charset="0"/>
                <a:cs typeface="Times New Roman" panose="02020603050405020304" pitchFamily="18" charset="0"/>
              </a:rPr>
              <a:t>, а опубликована она была в </a:t>
            </a:r>
            <a:r>
              <a:rPr lang="ru-RU" sz="2000" dirty="0">
                <a:latin typeface="Times New Roman" panose="02020603050405020304" pitchFamily="18" charset="0"/>
                <a:cs typeface="Times New Roman" panose="02020603050405020304" pitchFamily="18" charset="0"/>
                <a:hlinkClick r:id="rId3" tooltip="1983 год">
                  <a:extLst>
                    <a:ext uri="{A12FA001-AC4F-418D-AE19-62706E023703}">
                      <ahyp:hlinkClr xmlns:ahyp="http://schemas.microsoft.com/office/drawing/2018/hyperlinkcolor" xmlns="" val="tx"/>
                    </a:ext>
                  </a:extLst>
                </a:hlinkClick>
              </a:rPr>
              <a:t>1983 году</a:t>
            </a:r>
            <a:r>
              <a:rPr lang="ru-RU" sz="2000" dirty="0">
                <a:latin typeface="Times New Roman" panose="02020603050405020304" pitchFamily="18" charset="0"/>
                <a:cs typeface="Times New Roman" panose="02020603050405020304" pitchFamily="18" charset="0"/>
              </a:rPr>
              <a:t>. 2017 года </a:t>
            </a:r>
            <a:r>
              <a:rPr lang="ru-RU" sz="2000" dirty="0">
                <a:latin typeface="Times New Roman" panose="02020603050405020304" pitchFamily="18" charset="0"/>
                <a:cs typeface="Times New Roman" panose="02020603050405020304" pitchFamily="18" charset="0"/>
                <a:hlinkClick r:id="rId4" tooltip="Министерство природных ресурсов и экологии Российской Федерации">
                  <a:extLst>
                    <a:ext uri="{A12FA001-AC4F-418D-AE19-62706E023703}">
                      <ahyp:hlinkClr xmlns:ahyp="http://schemas.microsoft.com/office/drawing/2018/hyperlinkcolor" xmlns="" val="tx"/>
                    </a:ext>
                  </a:extLst>
                </a:hlinkClick>
              </a:rPr>
              <a:t>Министерство природы РФ</a:t>
            </a:r>
            <a:r>
              <a:rPr lang="ru-RU" sz="2000" dirty="0">
                <a:latin typeface="Times New Roman" panose="02020603050405020304" pitchFamily="18" charset="0"/>
                <a:cs typeface="Times New Roman" panose="02020603050405020304" pitchFamily="18" charset="0"/>
              </a:rPr>
              <a:t> сообщило, что утверждена новая редакция Красной книги России. В апреле 2020 года Красная книга Российской Федерации обновлена.</a:t>
            </a:r>
          </a:p>
        </p:txBody>
      </p:sp>
    </p:spTree>
    <p:extLst>
      <p:ext uri="{BB962C8B-B14F-4D97-AF65-F5344CB8AC3E}">
        <p14:creationId xmlns:p14="http://schemas.microsoft.com/office/powerpoint/2010/main" val="11182545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14F1969A-ACD9-4406-AC65-627BD92200BF}"/>
              </a:ext>
            </a:extLst>
          </p:cNvPr>
          <p:cNvSpPr/>
          <p:nvPr/>
        </p:nvSpPr>
        <p:spPr>
          <a:xfrm>
            <a:off x="853439" y="517378"/>
            <a:ext cx="5617699" cy="5115311"/>
          </a:xfrm>
          <a:prstGeom prst="rect">
            <a:avLst/>
          </a:prstGeom>
        </p:spPr>
        <p:txBody>
          <a:bodyPr wrap="square">
            <a:spAutoFit/>
          </a:bodyPr>
          <a:lstStyle/>
          <a:p>
            <a:pPr algn="just">
              <a:lnSpc>
                <a:spcPct val="150000"/>
              </a:lnSpc>
            </a:pPr>
            <a:r>
              <a:rPr lang="ru-RU" sz="2000" dirty="0">
                <a:solidFill>
                  <a:srgbClr val="3B3B3B"/>
                </a:solidFill>
                <a:latin typeface="Times New Roman" panose="02020603050405020304" pitchFamily="18" charset="0"/>
                <a:cs typeface="Times New Roman" panose="02020603050405020304" pitchFamily="18" charset="0"/>
              </a:rPr>
              <a:t>Впервые Красная книга Республики Татарстан увидела свет в 1995 году.</a:t>
            </a:r>
            <a:r>
              <a:rPr lang="ru-RU" sz="2000" dirty="0">
                <a:latin typeface="Times New Roman" panose="02020603050405020304" pitchFamily="18" charset="0"/>
                <a:cs typeface="Times New Roman" panose="02020603050405020304" pitchFamily="18" charset="0"/>
              </a:rPr>
              <a:t> Третье издание Красной книги вышло в 2016 году и включает 612 видов, из них: 224 вида животных (млекопитающих — 33, птиц — 66, рептилий — 4, амфибий — 3, рыб — 10, беспозвоночных — 108), 316 видов растений (цветковые — 252, голосеменные — 1, папоротниковидные − 11, хвощевидные — 1, плауновидные — 6, мохообразные — 34, водоросли — 11), 24 вида лишайников и 48 видов грибов.</a:t>
            </a:r>
          </a:p>
        </p:txBody>
      </p:sp>
      <p:pic>
        <p:nvPicPr>
          <p:cNvPr id="10" name="Рисунок 9">
            <a:extLst>
              <a:ext uri="{FF2B5EF4-FFF2-40B4-BE49-F238E27FC236}">
                <a16:creationId xmlns:a16="http://schemas.microsoft.com/office/drawing/2014/main" xmlns="" id="{459C3358-AA72-4796-B92B-0B15D0171B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1138" y="765313"/>
            <a:ext cx="5378421" cy="3582029"/>
          </a:xfrm>
          <a:prstGeom prst="rect">
            <a:avLst/>
          </a:prstGeom>
        </p:spPr>
      </p:pic>
    </p:spTree>
    <p:extLst>
      <p:ext uri="{BB962C8B-B14F-4D97-AF65-F5344CB8AC3E}">
        <p14:creationId xmlns:p14="http://schemas.microsoft.com/office/powerpoint/2010/main" val="35549513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B1452850-575E-4A91-B09D-4156C5BD795A}"/>
              </a:ext>
            </a:extLst>
          </p:cNvPr>
          <p:cNvSpPr/>
          <p:nvPr/>
        </p:nvSpPr>
        <p:spPr>
          <a:xfrm>
            <a:off x="449945" y="515201"/>
            <a:ext cx="5646055" cy="6217087"/>
          </a:xfrm>
          <a:prstGeom prst="rect">
            <a:avLst/>
          </a:prstGeom>
        </p:spPr>
        <p:txBody>
          <a:bodyPr wrap="square">
            <a:spAutoFit/>
          </a:bodyPr>
          <a:lstStyle/>
          <a:p>
            <a:pPr algn="just"/>
            <a:r>
              <a:rPr lang="ru-RU" sz="2000" b="1" dirty="0">
                <a:solidFill>
                  <a:srgbClr val="3C4052"/>
                </a:solidFill>
                <a:latin typeface="Times New Roman" panose="02020603050405020304" pitchFamily="18" charset="0"/>
                <a:cs typeface="Times New Roman" panose="02020603050405020304" pitchFamily="18" charset="0"/>
              </a:rPr>
              <a:t>Лениногорский район</a:t>
            </a:r>
          </a:p>
          <a:p>
            <a:pPr algn="just"/>
            <a:r>
              <a:rPr lang="ru-RU" sz="2000" dirty="0">
                <a:latin typeface="Times New Roman" panose="02020603050405020304" pitchFamily="18" charset="0"/>
                <a:cs typeface="Times New Roman" panose="02020603050405020304" pitchFamily="18" charset="0"/>
              </a:rPr>
              <a:t>Животные, всего 79 видов:</a:t>
            </a:r>
          </a:p>
          <a:p>
            <a:pPr algn="just"/>
            <a:r>
              <a:rPr lang="ru-RU" sz="2000" b="1" dirty="0">
                <a:latin typeface="Times New Roman" panose="02020603050405020304" pitchFamily="18" charset="0"/>
                <a:cs typeface="Times New Roman" panose="02020603050405020304" pitchFamily="18" charset="0"/>
              </a:rPr>
              <a:t>Класс Млекопитающие – 13 видов</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кутора</a:t>
            </a:r>
            <a:r>
              <a:rPr lang="ru-RU" sz="2000" dirty="0">
                <a:latin typeface="Times New Roman" panose="02020603050405020304" pitchFamily="18" charset="0"/>
                <a:cs typeface="Times New Roman" panose="02020603050405020304" pitchFamily="18" charset="0"/>
              </a:rPr>
              <a:t> обыкновенная, ночница водяная, ушан бурый, нетопырь-карлик, нетопырь лесной, кожан двухцветный, вечерница гигантская*, заяц-беляк, соня лесная, </a:t>
            </a:r>
            <a:r>
              <a:rPr lang="ru-RU" sz="2000" dirty="0" err="1">
                <a:latin typeface="Times New Roman" panose="02020603050405020304" pitchFamily="18" charset="0"/>
                <a:cs typeface="Times New Roman" panose="02020603050405020304" pitchFamily="18" charset="0"/>
              </a:rPr>
              <a:t>мышовка</a:t>
            </a:r>
            <a:r>
              <a:rPr lang="ru-RU" sz="2000" dirty="0">
                <a:latin typeface="Times New Roman" panose="02020603050405020304" pitchFamily="18" charset="0"/>
                <a:cs typeface="Times New Roman" panose="02020603050405020304" pitchFamily="18" charset="0"/>
              </a:rPr>
              <a:t> степная, хомячок </a:t>
            </a:r>
            <a:r>
              <a:rPr lang="ru-RU" sz="2000" dirty="0" err="1">
                <a:latin typeface="Times New Roman" panose="02020603050405020304" pitchFamily="18" charset="0"/>
                <a:cs typeface="Times New Roman" panose="02020603050405020304" pitchFamily="18" charset="0"/>
              </a:rPr>
              <a:t>Эверсманна</a:t>
            </a:r>
            <a:r>
              <a:rPr lang="ru-RU" sz="2000" dirty="0">
                <a:latin typeface="Times New Roman" panose="02020603050405020304" pitchFamily="18" charset="0"/>
                <a:cs typeface="Times New Roman" panose="02020603050405020304" pitchFamily="18" charset="0"/>
              </a:rPr>
              <a:t>, хомячок серый, тушканчик большой,</a:t>
            </a:r>
          </a:p>
          <a:p>
            <a:pPr algn="just"/>
            <a:r>
              <a:rPr lang="ru-RU" sz="2000" b="1" dirty="0">
                <a:latin typeface="Times New Roman" panose="02020603050405020304" pitchFamily="18" charset="0"/>
                <a:cs typeface="Times New Roman" panose="02020603050405020304" pitchFamily="18" charset="0"/>
              </a:rPr>
              <a:t>Класс Птицы – 31 вид</a:t>
            </a:r>
            <a:r>
              <a:rPr lang="ru-RU" sz="2000" dirty="0">
                <a:latin typeface="Times New Roman" panose="02020603050405020304" pitchFamily="18" charset="0"/>
                <a:cs typeface="Times New Roman" panose="02020603050405020304" pitchFamily="18" charset="0"/>
              </a:rPr>
              <a:t>: гусь серый, лебедь-шипун, огарь, лунь полевой, лунь луговой, осоед обыкновенный, змееяд*, могильник*, балобан*, дербник, кобчик, пустельга обыкновенная, пустельга степная*, журавль серый, кулик-сорока*, улит большой, травник, крачка малая*, клинтух, горлица обыкновенная, сова белая, сова ушастая, сова болотная, </a:t>
            </a:r>
            <a:r>
              <a:rPr lang="ru-RU" sz="2000" dirty="0" err="1">
                <a:latin typeface="Times New Roman" panose="02020603050405020304" pitchFamily="18" charset="0"/>
                <a:cs typeface="Times New Roman" panose="02020603050405020304" pitchFamily="18" charset="0"/>
              </a:rPr>
              <a:t>сплюшка</a:t>
            </a:r>
            <a:r>
              <a:rPr lang="ru-RU" sz="2000" dirty="0">
                <a:latin typeface="Times New Roman" panose="02020603050405020304" pitchFamily="18" charset="0"/>
                <a:cs typeface="Times New Roman" panose="02020603050405020304" pitchFamily="18" charset="0"/>
              </a:rPr>
              <a:t>, сыч домовый, неясыть серая, неясыть длиннохвостая, зимородок обыкновенный, дятел седой, сорокопут серый*, лазоревка белая* (князек),</a:t>
            </a:r>
          </a:p>
          <a:p>
            <a:r>
              <a:rPr lang="ru-RU" dirty="0">
                <a:solidFill>
                  <a:srgbClr val="3C4052"/>
                </a:solidFill>
                <a:latin typeface="Arial" panose="020B0604020202020204" pitchFamily="34" charset="0"/>
                <a:cs typeface="Arial" panose="020B0604020202020204" pitchFamily="34" charset="0"/>
              </a:rPr>
              <a:t> </a:t>
            </a:r>
            <a:endParaRPr lang="ru-RU" dirty="0">
              <a:latin typeface="Arial" panose="020B0604020202020204" pitchFamily="34" charset="0"/>
              <a:cs typeface="Arial" panose="020B0604020202020204" pitchFamily="34" charset="0"/>
            </a:endParaRPr>
          </a:p>
        </p:txBody>
      </p:sp>
      <p:pic>
        <p:nvPicPr>
          <p:cNvPr id="8" name="Рисунок 7">
            <a:extLst>
              <a:ext uri="{FF2B5EF4-FFF2-40B4-BE49-F238E27FC236}">
                <a16:creationId xmlns:a16="http://schemas.microsoft.com/office/drawing/2014/main" xmlns="" id="{D320062D-7B54-45EA-8CB3-3B1AB02598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009503"/>
            <a:ext cx="6096000" cy="4251814"/>
          </a:xfrm>
          <a:prstGeom prst="rect">
            <a:avLst/>
          </a:prstGeom>
        </p:spPr>
      </p:pic>
    </p:spTree>
    <p:extLst>
      <p:ext uri="{BB962C8B-B14F-4D97-AF65-F5344CB8AC3E}">
        <p14:creationId xmlns:p14="http://schemas.microsoft.com/office/powerpoint/2010/main" val="4103189891"/>
      </p:ext>
    </p:extLst>
  </p:cSld>
  <p:clrMapOvr>
    <a:masterClrMapping/>
  </p:clrMapOvr>
  <p:timing>
    <p:tnLst>
      <p:par>
        <p:cTn id="1" dur="indefinite" restart="never" nodeType="tmRoot"/>
      </p:par>
    </p:tnLst>
  </p:timing>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865</TotalTime>
  <Words>976</Words>
  <Application>Microsoft Office PowerPoint</Application>
  <PresentationFormat>Широкоэкранный</PresentationFormat>
  <Paragraphs>67</Paragraphs>
  <Slides>25</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25</vt:i4>
      </vt:variant>
    </vt:vector>
  </HeadingPairs>
  <TitlesOfParts>
    <vt:vector size="31" baseType="lpstr">
      <vt:lpstr>Arial</vt:lpstr>
      <vt:lpstr>Calibri</vt:lpstr>
      <vt:lpstr>Times New Roman</vt:lpstr>
      <vt:lpstr>Trebuchet MS</vt:lpstr>
      <vt:lpstr>Wingdings 3</vt:lpstr>
      <vt:lpstr>Аспект</vt:lpstr>
      <vt:lpstr>Красная книга  Республики Татарстан </vt:lpstr>
      <vt:lpstr>«Приходя в гости к природе, не делай ничего, что счел бы неприличным делать в гостях».                                           Арманд Давид Львович (российский географ) </vt:lpstr>
      <vt:lpstr>Оглавление</vt:lpstr>
      <vt:lpstr>Актуальность</vt:lpstr>
      <vt:lpstr>Гипотеза:        В Татарстане есть животные и растения, которым угрожает исчезновение.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Красная книга Республики Татарстан </dc:title>
  <dc:creator>Ваня</dc:creator>
  <cp:lastModifiedBy>Kris</cp:lastModifiedBy>
  <cp:revision>53</cp:revision>
  <dcterms:created xsi:type="dcterms:W3CDTF">2022-03-12T16:23:21Z</dcterms:created>
  <dcterms:modified xsi:type="dcterms:W3CDTF">2022-04-08T09:59:38Z</dcterms:modified>
</cp:coreProperties>
</file>