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5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0A0"/>
    <a:srgbClr val="E1B4F0"/>
    <a:srgbClr val="00928A"/>
    <a:srgbClr val="D89102"/>
    <a:srgbClr val="FDAF17"/>
    <a:srgbClr val="531C19"/>
    <a:srgbClr val="892D29"/>
    <a:srgbClr val="006091"/>
    <a:srgbClr val="236B87"/>
    <a:srgbClr val="13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7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4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6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0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98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23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9874-CD41-4AD9-B4FB-A77D4C013F2E}" type="datetimeFigureOut">
              <a:rPr lang="ru-RU" smtClean="0"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8FA4-317C-4AE2-A4D4-B53EE23225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gif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gif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8D31F-499D-4ABC-A12A-6237053D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2810EB-7DA5-4CAE-9793-56436A1C67B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2D4340-258D-4A14-8EB4-7BB1DE550FA9}"/>
              </a:ext>
            </a:extLst>
          </p:cNvPr>
          <p:cNvSpPr txBox="1"/>
          <p:nvPr/>
        </p:nvSpPr>
        <p:spPr>
          <a:xfrm>
            <a:off x="-186447" y="2335352"/>
            <a:ext cx="6501468" cy="2369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6000">
                <a:solidFill>
                  <a:srgbClr val="43A47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Детям</a:t>
            </a:r>
          </a:p>
          <a:p>
            <a:pPr algn="ctr"/>
            <a:r>
              <a:rPr dirty="0" lang="ru-RU" smtClean="0" sz="6000">
                <a:solidFill>
                  <a:srgbClr val="43A47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lang="ru-RU" sz="8800">
                <a:solidFill>
                  <a:srgbClr val="43A47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000000000000000" pitchFamily="2" typeface="ArkonaC"/>
              </a:rPr>
              <a:t>о финансах</a:t>
            </a:r>
          </a:p>
        </p:txBody>
      </p:sp>
    </p:spTree>
    <p:extLst>
      <p:ext uri="{BB962C8B-B14F-4D97-AF65-F5344CB8AC3E}">
        <p14:creationId xmlns:p14="http://schemas.microsoft.com/office/powerpoint/2010/main" val="35258550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50B8C70-5140-4497-A9C2-B360657B7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/>
          <a:stretch/>
        </p:blipFill>
        <p:spPr>
          <a:xfrm>
            <a:off x="1527572" y="2903876"/>
            <a:ext cx="7616428" cy="3954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737">
            <a:off x="664648" y="-1178346"/>
            <a:ext cx="10489423" cy="4545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5947D7-001F-479E-A8FB-91287A9C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0" y="2503022"/>
            <a:ext cx="4405200" cy="4405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2" y="91870"/>
            <a:ext cx="1550522" cy="2004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3429" y="0"/>
            <a:ext cx="5042307" cy="32008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4000">
                <a:solidFill>
                  <a:srgbClr val="531C19"/>
                </a:solidFill>
              </a:rPr>
              <a:t>Взрослым!</a:t>
            </a:r>
          </a:p>
          <a:p>
            <a:r>
              <a:rPr b="1" dirty="0" lang="ru-RU" smtClean="0" sz="3600">
                <a:solidFill>
                  <a:srgbClr val="531C19"/>
                </a:solidFill>
              </a:rPr>
              <a:t>Заработанные деньги</a:t>
            </a:r>
          </a:p>
          <a:p>
            <a:r>
              <a:rPr b="1" dirty="0" lang="ru-RU" smtClean="0" sz="3600">
                <a:solidFill>
                  <a:srgbClr val="531C19"/>
                </a:solidFill>
              </a:rPr>
              <a:t>можно </a:t>
            </a:r>
            <a:r>
              <a:rPr b="1" dirty="0" lang="ru-RU" sz="3600">
                <a:solidFill>
                  <a:srgbClr val="531C19"/>
                </a:solidFill>
              </a:rPr>
              <a:t>копить или хранить </a:t>
            </a:r>
            <a:endParaRPr b="1" dirty="0" lang="ru-RU" smtClean="0" sz="3600">
              <a:solidFill>
                <a:srgbClr val="531C19"/>
              </a:solidFill>
            </a:endParaRPr>
          </a:p>
          <a:p>
            <a:pPr algn="r"/>
            <a:r>
              <a:rPr b="1" dirty="0" lang="ru-RU" smtClean="0" sz="3600">
                <a:solidFill>
                  <a:srgbClr val="531C19"/>
                </a:solidFill>
              </a:rPr>
              <a:t>В </a:t>
            </a:r>
            <a:r>
              <a:rPr b="1" dirty="0" lang="ru-RU" smtClean="0" sz="5400">
                <a:solidFill>
                  <a:srgbClr val="236B87"/>
                </a:solidFill>
              </a:rPr>
              <a:t>БАНКЕ</a:t>
            </a:r>
            <a:endParaRPr b="1" dirty="0" lang="ru-RU" sz="5400">
              <a:solidFill>
                <a:srgbClr val="236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4698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57229B1-DF7D-45A3-9507-4F441A9D4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7" y="2705353"/>
            <a:ext cx="5210178" cy="45784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53076BB-27DA-4580-AC44-9468A4DA5618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58" y="2538852"/>
            <a:ext cx="1861893" cy="17802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B04FAB3-9C56-416C-99EA-D7234BE11286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73" y="2922802"/>
            <a:ext cx="875847" cy="661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6130" y="92528"/>
            <a:ext cx="5463034" cy="193899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6000"/>
              <a:t>А детям!</a:t>
            </a:r>
          </a:p>
          <a:p>
            <a:r>
              <a:rPr dirty="0" lang="ru-RU" smtClean="0" sz="6000"/>
              <a:t>       в </a:t>
            </a:r>
            <a:r>
              <a:rPr b="1" dirty="0" lang="ru-RU" smtClean="0" sz="6000">
                <a:solidFill>
                  <a:srgbClr val="D891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КОПИЛКЕ!</a:t>
            </a:r>
            <a:endParaRPr b="1" dirty="0" lang="ru-RU" sz="6000">
              <a:solidFill>
                <a:srgbClr val="D89102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12255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364" y="1327364"/>
            <a:ext cx="6676484" cy="32932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4000">
                <a:latin charset="0" panose="02000000000000000000" pitchFamily="2" typeface="ArkonaC"/>
              </a:rPr>
              <a:t>А теперь разгадаем</a:t>
            </a:r>
          </a:p>
          <a:p>
            <a:pPr algn="ctr"/>
            <a:r>
              <a:rPr dirty="0" lang="ru-RU" smtClean="0" sz="4000"/>
              <a:t> </a:t>
            </a:r>
          </a:p>
          <a:p>
            <a:pPr algn="ctr"/>
            <a:endParaRPr b="1" dirty="0" lang="ru-RU" sz="4000">
              <a:solidFill>
                <a:srgbClr val="00928A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b="1" dirty="0" lang="ru-RU" smtClean="0" sz="8800">
                <a:solidFill>
                  <a:srgbClr val="00928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КРОССВОРД</a:t>
            </a:r>
            <a:endParaRPr b="1" dirty="0" lang="ru-RU" sz="8800">
              <a:solidFill>
                <a:srgbClr val="00928A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713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descr="E:\презентация\1.jpg" id="9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1512461" y="564405"/>
            <a:ext cx="763154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098" y="495050"/>
            <a:ext cx="4989507" cy="107721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</a:rPr>
              <a:t>1. </a:t>
            </a:r>
            <a:r>
              <a:rPr b="1" dirty="0" lang="ru-RU" smtClean="0" sz="3200"/>
              <a:t>Где можно купить вещи,</a:t>
            </a:r>
          </a:p>
          <a:p>
            <a:pPr algn="r"/>
            <a:r>
              <a:rPr b="1" dirty="0" lang="ru-RU" smtClean="0" sz="3200"/>
              <a:t> окружающие нас?</a:t>
            </a:r>
            <a:endParaRPr b="1" dirty="0" lang="ru-RU" sz="32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2609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098" y="495050"/>
            <a:ext cx="18473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endParaRPr b="1" dirty="0" lang="ru-RU" sz="3200"/>
          </a:p>
        </p:txBody>
      </p:sp>
      <p:pic>
        <p:nvPicPr>
          <p:cNvPr descr="E:\презентация\2.jpg" id="9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1512460" y="495050"/>
            <a:ext cx="7631539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pic>
        <p:nvPicPr>
          <p:cNvPr descr="E:\презентация\kisspng-priority-queue-clip-art-queue-5b0bc9a83f0682.png" id="307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75" y="336758"/>
            <a:ext cx="4179749" cy="14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5276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descr="E:\презентация\2.jpg" id="205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1512460" y="495050"/>
            <a:ext cx="7631539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098" y="495050"/>
            <a:ext cx="5267019" cy="107721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</a:rPr>
              <a:t>2. </a:t>
            </a:r>
            <a:r>
              <a:rPr b="1" dirty="0" lang="ru-RU" smtClean="0" sz="3200"/>
              <a:t>На что можно приобрести</a:t>
            </a:r>
          </a:p>
          <a:p>
            <a:pPr algn="r"/>
            <a:r>
              <a:rPr b="1" dirty="0" lang="ru-RU" smtClean="0" sz="3200"/>
              <a:t>(купить) вещь в магазине?</a:t>
            </a:r>
            <a:endParaRPr b="1" dirty="0" lang="ru-RU" sz="32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882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descr="E:\презентация\5.jpg" id="1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1512461" y="588254"/>
            <a:ext cx="7631538" cy="58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DBA44D9-ECF3-4E9F-9109-12CA10E8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50" y="-316707"/>
            <a:ext cx="3287960" cy="40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351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descr="E:\презентация\5.jpg" id="11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1512461" y="588254"/>
            <a:ext cx="7631538" cy="58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7483" y="201222"/>
            <a:ext cx="5016373" cy="160043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4000">
                <a:solidFill>
                  <a:srgbClr val="FF0000"/>
                </a:solidFill>
              </a:rPr>
              <a:t>3. </a:t>
            </a:r>
            <a:r>
              <a:rPr b="1" dirty="0" lang="ru-RU" smtClean="0" sz="4000"/>
              <a:t>Откуда появляются</a:t>
            </a:r>
          </a:p>
          <a:p>
            <a:pPr algn="r"/>
            <a:r>
              <a:rPr b="1" dirty="0" lang="ru-RU" smtClean="0" sz="4000"/>
              <a:t>деньги?</a:t>
            </a:r>
            <a:endParaRPr b="1" dirty="0" lang="ru-RU" sz="4000"/>
          </a:p>
          <a:p>
            <a:endParaRPr dirty="0"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044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descr="E:\презентация\4.jpg" id="614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1509240" y="638958"/>
            <a:ext cx="7634760" cy="5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D6F52F-4DE5-49F4-B41E-E13AA7757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35" y="218888"/>
            <a:ext cx="3649629" cy="1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719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descr="E:\презентация\4.jpg" id="9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1509240" y="638958"/>
            <a:ext cx="7634760" cy="5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14627" y="201222"/>
            <a:ext cx="5895973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ru-RU" smtClean="0" sz="3600">
                <a:solidFill>
                  <a:srgbClr val="FF0000"/>
                </a:solidFill>
              </a:rPr>
              <a:t>4. </a:t>
            </a:r>
            <a:r>
              <a:rPr b="1" dirty="0" lang="ru-RU" smtClean="0" sz="3600"/>
              <a:t>С помощью чего можно получить деньги через банкомат?</a:t>
            </a:r>
            <a:endParaRPr b="1" dirty="0" lang="ru-RU" sz="3600"/>
          </a:p>
          <a:p>
            <a:endParaRPr dirty="0"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800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611">
            <a:off x="-541266" y="2684831"/>
            <a:ext cx="10226529" cy="4431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611">
            <a:off x="3854894" y="1378052"/>
            <a:ext cx="8976463" cy="3889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012F2BA-9A04-4FF1-BD36-3E35124FB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77" y="69472"/>
            <a:ext cx="3314700" cy="42862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F8E72-8383-42D2-BDDF-120F57B99231}"/>
              </a:ext>
            </a:extLst>
          </p:cNvPr>
          <p:cNvSpPr txBox="1"/>
          <p:nvPr/>
        </p:nvSpPr>
        <p:spPr>
          <a:xfrm>
            <a:off x="3545655" y="3508328"/>
            <a:ext cx="6889467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z="3600">
                <a:latin charset="0" panose="02000000000000000000" pitchFamily="2" typeface="ArkonaC"/>
              </a:rPr>
              <a:t>Здравствуйте ребята!</a:t>
            </a:r>
          </a:p>
          <a:p>
            <a:r>
              <a:rPr dirty="0" lang="ru-RU" smtClean="0" sz="3600">
                <a:latin charset="0" panose="02000000000000000000" pitchFamily="2" typeface="ArkonaC"/>
                <a:ea charset="-128" panose="02010609010101010101" pitchFamily="1" typeface="DFPOP1-W9"/>
              </a:rPr>
              <a:t>            Я </a:t>
            </a:r>
            <a:r>
              <a:rPr dirty="0" lang="ru-RU" sz="3600">
                <a:latin charset="0" panose="02000000000000000000" pitchFamily="2" typeface="ArkonaC"/>
                <a:ea charset="-128" panose="02010609010101010101" pitchFamily="1" typeface="DFPOP1-W9"/>
              </a:rPr>
              <a:t>Ученная Сова! </a:t>
            </a:r>
            <a:endParaRPr dirty="0" lang="ru-RU" smtClean="0" sz="3600">
              <a:latin charset="0" panose="02000000000000000000" pitchFamily="2" typeface="ArkonaC"/>
              <a:ea charset="-128" panose="02010609010101010101" pitchFamily="1" typeface="DFPOP1-W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633" y="4954138"/>
            <a:ext cx="4158511" cy="160043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4000">
                <a:latin charset="0" panose="02000000000000000000" pitchFamily="2" typeface="ArkonaC"/>
              </a:rPr>
              <a:t>Сегодня я предлагаю </a:t>
            </a:r>
            <a:r>
              <a:rPr dirty="0" lang="ru-RU" smtClean="0" sz="4000">
                <a:latin charset="0" panose="02000000000000000000" pitchFamily="2" typeface="ArkonaC"/>
              </a:rPr>
              <a:t>вам</a:t>
            </a:r>
          </a:p>
          <a:p>
            <a:r>
              <a:rPr dirty="0" lang="ru-RU" smtClean="0" sz="4000">
                <a:latin charset="0" panose="02000000000000000000" pitchFamily="2" typeface="ArkonaC"/>
              </a:rPr>
              <a:t> познакомиться</a:t>
            </a:r>
            <a:r>
              <a:rPr dirty="0" lang="ru-RU" sz="4000">
                <a:latin charset="0" panose="02000000000000000000" pitchFamily="2" typeface="ArkonaC"/>
              </a:rPr>
              <a:t>! </a:t>
            </a:r>
          </a:p>
          <a:p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28018081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>
          <a:xfrm>
            <a:off x="1447800" y="502920"/>
            <a:ext cx="7696200" cy="5852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pic>
        <p:nvPicPr>
          <p:cNvPr descr="E:\презентация\cover-3.png" id="512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84" y="-532382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4335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>
          <a:xfrm>
            <a:off x="1447800" y="502920"/>
            <a:ext cx="7696200" cy="5852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4627" y="201222"/>
            <a:ext cx="5895973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ru-RU" smtClean="0" sz="3600">
                <a:solidFill>
                  <a:srgbClr val="FF0000"/>
                </a:solidFill>
              </a:rPr>
              <a:t>5. </a:t>
            </a:r>
            <a:r>
              <a:rPr b="1" dirty="0" lang="ru-RU" smtClean="0" sz="3600"/>
              <a:t>В каком месте можно копить и хранить свои деньги?</a:t>
            </a:r>
            <a:endParaRPr b="1" dirty="0" lang="ru-RU" sz="3600"/>
          </a:p>
          <a:p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6396950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/>
        </p:blipFill>
        <p:spPr>
          <a:xfrm>
            <a:off x="1428750" y="502920"/>
            <a:ext cx="7715250" cy="5852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0B8C70-5140-4497-A9C2-B360657B7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/>
          <a:stretch/>
        </p:blipFill>
        <p:spPr>
          <a:xfrm>
            <a:off x="3123543" y="521651"/>
            <a:ext cx="3403131" cy="17667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519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56C488-4788-4BB0-9CBC-38FC3FC30820}"/>
              </a:ext>
            </a:extLst>
          </p:cNvPr>
          <p:cNvSpPr/>
          <p:nvPr/>
        </p:nvSpPr>
        <p:spPr>
          <a:xfrm>
            <a:off x="3943350" y="9205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b="1" dirty="0" lang="ru-RU" sz="28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404">
            <a:off x="-1514476" y="1522304"/>
            <a:ext cx="11287129" cy="48910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61" y="201222"/>
            <a:ext cx="1861893" cy="240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950" y="3506183"/>
            <a:ext cx="6046848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5400">
                <a:solidFill>
                  <a:srgbClr val="7E20A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000000000000000" pitchFamily="2" typeface="ArkonaC"/>
              </a:rPr>
              <a:t>Спасибо за внимание!</a:t>
            </a:r>
            <a:endParaRPr dirty="0" lang="ru-RU" sz="5400">
              <a:solidFill>
                <a:srgbClr val="7E20A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00000000000000000" pitchFamily="2" typeface="ArkonaC"/>
            </a:endParaRPr>
          </a:p>
        </p:txBody>
      </p:sp>
    </p:spTree>
    <p:extLst>
      <p:ext uri="{BB962C8B-B14F-4D97-AF65-F5344CB8AC3E}">
        <p14:creationId xmlns:p14="http://schemas.microsoft.com/office/powerpoint/2010/main" val="84838875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26F6C-D4F5-4324-9A42-DA4B03F9E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1D45C-4997-40B7-ABA8-1076B60CB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Посмотрите вокруг! Что вы видите? Нас окружает множество разнообразных вещей! Как вы думаете откуда все эти вещи?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AB3579-7BB7-4F16-A761-9E02C796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3B7512-A0B6-48E2-952B-06708948BB93}"/>
              </a:ext>
            </a:extLst>
          </p:cNvPr>
          <p:cNvSpPr/>
          <p:nvPr/>
        </p:nvSpPr>
        <p:spPr>
          <a:xfrm>
            <a:off x="855678" y="752641"/>
            <a:ext cx="74745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3498BF"/>
                </a:solidFill>
              </a:rPr>
              <a:t>Посмотрите вокруг! Что вы видите? Нас окружает множество разнообразных вещей! </a:t>
            </a:r>
            <a:r>
              <a:rPr lang="ru-RU" sz="3000" dirty="0">
                <a:solidFill>
                  <a:srgbClr val="F21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 откуда</a:t>
            </a:r>
            <a:r>
              <a:rPr lang="ru-RU" sz="3000" b="1" dirty="0">
                <a:solidFill>
                  <a:srgbClr val="F21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21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ЭТИ ВЕЩИ</a:t>
            </a:r>
            <a:r>
              <a:rPr lang="ru-RU" sz="3000" b="1" dirty="0">
                <a:solidFill>
                  <a:srgbClr val="F21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7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35117CE-0C2E-493F-9EA4-17D2CC83C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9811">
            <a:off x="2690788" y="110261"/>
            <a:ext cx="2236724" cy="17827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298E91D-26AA-4E1B-B2F3-64129B3A8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87" y="2055815"/>
            <a:ext cx="3631746" cy="29587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D4936B-306B-4901-9FAA-DBE2906F3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819">
            <a:off x="4666427" y="544293"/>
            <a:ext cx="3520129" cy="2867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94" y="-96000"/>
            <a:ext cx="5467350" cy="5979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B0006D-A7B1-4F8F-98D9-3AF7545B066D}"/>
              </a:ext>
            </a:extLst>
          </p:cNvPr>
          <p:cNvSpPr txBox="1"/>
          <p:nvPr/>
        </p:nvSpPr>
        <p:spPr>
          <a:xfrm>
            <a:off x="1904300" y="5796683"/>
            <a:ext cx="7074943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solidFill>
                  <a:srgbClr val="420C03"/>
                </a:solidFill>
              </a:rPr>
              <a:t>А в каком месте их купили?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9D6F4D-3D11-4961-AEBB-9323A271C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0" y="961857"/>
            <a:ext cx="6862195" cy="5146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787" y="-348785"/>
            <a:ext cx="5467350" cy="59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49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B0006D-A7B1-4F8F-98D9-3AF7545B066D}"/>
              </a:ext>
            </a:extLst>
          </p:cNvPr>
          <p:cNvSpPr txBox="1"/>
          <p:nvPr/>
        </p:nvSpPr>
        <p:spPr>
          <a:xfrm>
            <a:off x="2021747" y="6071673"/>
            <a:ext cx="658316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/>
              <a:t>А в каком месте их купили?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09DDA5-6ED9-4617-B858-31086AFFC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/>
        </p:blipFill>
        <p:spPr>
          <a:xfrm>
            <a:off x="1482654" y="0"/>
            <a:ext cx="76613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12764B-172D-4008-8248-49D307BFE634}"/>
              </a:ext>
            </a:extLst>
          </p:cNvPr>
          <p:cNvSpPr txBox="1"/>
          <p:nvPr/>
        </p:nvSpPr>
        <p:spPr>
          <a:xfrm>
            <a:off x="1629744" y="1483688"/>
            <a:ext cx="2678938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4800">
                <a:solidFill>
                  <a:srgbClr val="002060"/>
                </a:solidFill>
                <a:highlight>
                  <a:srgbClr val="FFFF00"/>
                </a:highlight>
              </a:rPr>
              <a:t>Все вещи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FFFEE7-993D-4BAB-B308-9167BDBB6862}"/>
              </a:ext>
            </a:extLst>
          </p:cNvPr>
          <p:cNvSpPr txBox="1"/>
          <p:nvPr/>
        </p:nvSpPr>
        <p:spPr>
          <a:xfrm>
            <a:off x="3678367" y="4104134"/>
            <a:ext cx="4996496" cy="11079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660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МАГАЗИНАХ!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B660EB-6B0F-4854-A70A-A9897294478F}"/>
              </a:ext>
            </a:extLst>
          </p:cNvPr>
          <p:cNvSpPr txBox="1"/>
          <p:nvPr/>
        </p:nvSpPr>
        <p:spPr>
          <a:xfrm>
            <a:off x="5085912" y="2332247"/>
            <a:ext cx="3149837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3200">
                <a:solidFill>
                  <a:srgbClr val="002060"/>
                </a:solidFill>
                <a:highlight>
                  <a:srgbClr val="FFFF00"/>
                </a:highlight>
              </a:rPr>
              <a:t>приобретаются в</a:t>
            </a:r>
          </a:p>
        </p:txBody>
      </p:sp>
    </p:spTree>
    <p:extLst>
      <p:ext uri="{BB962C8B-B14F-4D97-AF65-F5344CB8AC3E}">
        <p14:creationId xmlns:p14="http://schemas.microsoft.com/office/powerpoint/2010/main" val="393196898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4172"/>
            <a:ext cx="9144000" cy="6858000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012F2BA-9A04-4FF1-BD36-3E35124FB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77" y="2399250"/>
            <a:ext cx="2183094" cy="2822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F8E72-8383-42D2-BDDF-120F57B99231}"/>
              </a:ext>
            </a:extLst>
          </p:cNvPr>
          <p:cNvSpPr txBox="1"/>
          <p:nvPr/>
        </p:nvSpPr>
        <p:spPr>
          <a:xfrm>
            <a:off x="2466364" y="235128"/>
            <a:ext cx="6723251" cy="20005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3600">
                <a:solidFill>
                  <a:srgbClr val="002060"/>
                </a:solidFill>
              </a:rPr>
              <a:t>Люди в магазинах могут купить</a:t>
            </a:r>
          </a:p>
          <a:p>
            <a:pPr algn="ctr"/>
            <a:r>
              <a:rPr b="1" dirty="0" lang="ru-RU" sz="4400">
                <a:solidFill>
                  <a:srgbClr val="002060"/>
                </a:solidFill>
              </a:rPr>
              <a:t>                      </a:t>
            </a:r>
          </a:p>
          <a:p>
            <a:pPr algn="ctr"/>
            <a:r>
              <a:rPr b="1" dirty="0" lang="ru-RU" sz="4400">
                <a:solidFill>
                  <a:srgbClr val="002060"/>
                </a:solidFill>
              </a:rPr>
              <a:t>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9D6469-8275-4E2B-9093-F20BAC413848}"/>
              </a:ext>
            </a:extLst>
          </p:cNvPr>
          <p:cNvSpPr txBox="1"/>
          <p:nvPr/>
        </p:nvSpPr>
        <p:spPr>
          <a:xfrm>
            <a:off x="1937856" y="5050523"/>
            <a:ext cx="4204997" cy="110799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z="6600">
                <a:solidFill>
                  <a:srgbClr val="002060"/>
                </a:solidFill>
              </a:rPr>
              <a:t>если есть…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301B2D-CF6D-4BF6-9E10-6E1DBC10E689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20" y="752482"/>
            <a:ext cx="2174657" cy="3415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BA44D9-ECF3-4E9F-9109-12CA10E8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89" y="3340893"/>
            <a:ext cx="3287960" cy="40178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CF4D2B0-B494-44BB-91B8-555776EBC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462" y="1545567"/>
            <a:ext cx="3584759" cy="16033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B860E4-D3C3-4CDA-B035-160D34126866}"/>
              </a:ext>
            </a:extLst>
          </p:cNvPr>
          <p:cNvSpPr txBox="1"/>
          <p:nvPr/>
        </p:nvSpPr>
        <p:spPr>
          <a:xfrm>
            <a:off x="6291743" y="2197916"/>
            <a:ext cx="2592198" cy="11345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10558717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8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B78B63-6FF4-4244-8B2C-24479F3DF317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31" y="3670231"/>
            <a:ext cx="2507093" cy="2341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39A3D6B-AD71-4C6F-BB67-CAFFBBF4F4ED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91" y="2926412"/>
            <a:ext cx="3123949" cy="31239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477C33C-41B5-4BB4-8D72-8AD1898CB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56" y="279205"/>
            <a:ext cx="2183094" cy="2822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F84BA8-A7A0-4FDE-9E45-7C73EFE52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17" y="2399977"/>
            <a:ext cx="2703632" cy="37487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380C39-8033-4784-BB74-94CA2333E61C}"/>
              </a:ext>
            </a:extLst>
          </p:cNvPr>
          <p:cNvSpPr txBox="1"/>
          <p:nvPr/>
        </p:nvSpPr>
        <p:spPr>
          <a:xfrm>
            <a:off x="4242383" y="2344521"/>
            <a:ext cx="4187493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3600"/>
              <a:t>Может как в сказке?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450A79-2A53-4F29-BD43-431C4A5CDDAA}"/>
              </a:ext>
            </a:extLst>
          </p:cNvPr>
          <p:cNvSpPr txBox="1"/>
          <p:nvPr/>
        </p:nvSpPr>
        <p:spPr>
          <a:xfrm>
            <a:off x="3397541" y="245642"/>
            <a:ext cx="6249501" cy="6309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3500"/>
              <a:t>Откуда появляются деньги?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26A9F5-CC7C-4CEE-9255-CEEA9BF30014}"/>
              </a:ext>
            </a:extLst>
          </p:cNvPr>
          <p:cNvSpPr txBox="1"/>
          <p:nvPr/>
        </p:nvSpPr>
        <p:spPr>
          <a:xfrm>
            <a:off x="1965767" y="6114530"/>
            <a:ext cx="6760569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ru-RU" sz="3200"/>
              <a:t>Нужно попросить волшебную рыбку?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DCBEBCF-3F01-4FD6-8389-D7EAF133D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4458">
            <a:off x="4263680" y="209906"/>
            <a:ext cx="3425694" cy="279086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0E85A66-F21F-403F-B119-EF70947A6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328">
            <a:off x="4818277" y="615915"/>
            <a:ext cx="2290424" cy="18255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5295062-0EBB-4F42-A059-58A69201A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550">
            <a:off x="4041117" y="376876"/>
            <a:ext cx="3015790" cy="24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197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1993CE-D865-4F0E-9B4B-4F43F872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20" y="-66825"/>
            <a:ext cx="5775536" cy="3157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ED6F52F-4DE5-49F4-B41E-E13AA7757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33" y="3959273"/>
            <a:ext cx="6335042" cy="3157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E161B-86DA-4627-9EFE-37316B7D4ABA}"/>
              </a:ext>
            </a:extLst>
          </p:cNvPr>
          <p:cNvSpPr txBox="1"/>
          <p:nvPr/>
        </p:nvSpPr>
        <p:spPr>
          <a:xfrm>
            <a:off x="5887941" y="2893330"/>
            <a:ext cx="6335042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5400">
                <a:solidFill>
                  <a:srgbClr val="FFFF00"/>
                </a:solidFill>
              </a:rPr>
              <a:t>РАБОТА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72205D-3E83-4C62-BAC0-C4AD6B350926}"/>
              </a:ext>
            </a:extLst>
          </p:cNvPr>
          <p:cNvSpPr txBox="1"/>
          <p:nvPr/>
        </p:nvSpPr>
        <p:spPr>
          <a:xfrm>
            <a:off x="5151058" y="2893330"/>
            <a:ext cx="909608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5400">
                <a:solidFill>
                  <a:srgbClr val="41403C"/>
                </a:solidFill>
              </a:rPr>
              <a:t>ЗА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584EF2-4297-48D4-B8E1-FCDD2B690E02}"/>
              </a:ext>
            </a:extLst>
          </p:cNvPr>
          <p:cNvSpPr txBox="1"/>
          <p:nvPr/>
        </p:nvSpPr>
        <p:spPr>
          <a:xfrm>
            <a:off x="8121926" y="2893330"/>
            <a:ext cx="891591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z="5400">
                <a:solidFill>
                  <a:srgbClr val="41403C"/>
                </a:solidFill>
              </a:rPr>
              <a:t>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09CF9B-69CE-4796-8BDA-3C3B9E269E17}"/>
              </a:ext>
            </a:extLst>
          </p:cNvPr>
          <p:cNvSpPr txBox="1"/>
          <p:nvPr/>
        </p:nvSpPr>
        <p:spPr>
          <a:xfrm>
            <a:off x="1641756" y="2996136"/>
            <a:ext cx="3633027" cy="7848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4500">
                <a:solidFill>
                  <a:srgbClr val="41403C"/>
                </a:solidFill>
              </a:rPr>
              <a:t>Деньги нужно</a:t>
            </a:r>
          </a:p>
        </p:txBody>
      </p:sp>
    </p:spTree>
    <p:extLst>
      <p:ext uri="{BB962C8B-B14F-4D97-AF65-F5344CB8AC3E}">
        <p14:creationId xmlns:p14="http://schemas.microsoft.com/office/powerpoint/2010/main" val="384986296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9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4E4E8-8D2D-48E9-B4D8-344786E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CF578C-FB20-4F16-952E-2FDAC1C74EE3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0"/>
            <a:ext cx="9144000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8CBEDA-D640-4D1D-91F3-95B16F5E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92" y="4552497"/>
            <a:ext cx="1659332" cy="1373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FEC589-1D7D-4C0D-A1C8-729525A72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2" y="2631104"/>
            <a:ext cx="2739232" cy="4048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C77D37-B209-40F2-9F11-AA7A9AA13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65" y="4164629"/>
            <a:ext cx="1606303" cy="2248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1038AC-AFF3-419C-896D-A336558E9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60" y="4164629"/>
            <a:ext cx="1332856" cy="1723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6BB66E-36BA-42A8-B071-4915BC3B698D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86" y="4409622"/>
            <a:ext cx="830479" cy="7391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F8CEAE-3F01-422A-9664-B071A8973D96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97" y="4409622"/>
            <a:ext cx="830479" cy="739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7E45B1-1FFD-4911-82E9-25E4F1A30CCE}"/>
              </a:ext>
            </a:extLst>
          </p:cNvPr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9" y="4600574"/>
            <a:ext cx="646060" cy="5750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187DA2-4B5C-437B-A8D1-608F6ADFA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2" y="47776"/>
            <a:ext cx="1861893" cy="2407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7565" y="401363"/>
            <a:ext cx="5542559" cy="28623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3600">
                <a:solidFill>
                  <a:srgbClr val="13110B"/>
                </a:solidFill>
              </a:rPr>
              <a:t>Заработанные </a:t>
            </a:r>
            <a:r>
              <a:rPr b="1" dirty="0" lang="ru-RU" smtClean="0" sz="3600">
                <a:solidFill>
                  <a:srgbClr val="13110B"/>
                </a:solidFill>
              </a:rPr>
              <a:t>деньги</a:t>
            </a:r>
          </a:p>
          <a:p>
            <a:r>
              <a:rPr b="1" dirty="0" lang="ru-RU" smtClean="0" sz="3600">
                <a:solidFill>
                  <a:srgbClr val="13110B"/>
                </a:solidFill>
              </a:rPr>
              <a:t>можно </a:t>
            </a:r>
            <a:r>
              <a:rPr b="1" dirty="0" lang="ru-RU" sz="3600">
                <a:solidFill>
                  <a:srgbClr val="13110B"/>
                </a:solidFill>
              </a:rPr>
              <a:t>получить</a:t>
            </a:r>
            <a:r>
              <a:rPr b="1" dirty="0" lang="ru-RU" smtClean="0" sz="3600">
                <a:solidFill>
                  <a:srgbClr val="13110B"/>
                </a:solidFill>
              </a:rPr>
              <a:t>, </a:t>
            </a:r>
          </a:p>
          <a:p>
            <a:r>
              <a:rPr b="1" dirty="0" lang="ru-RU" smtClean="0" sz="3600">
                <a:solidFill>
                  <a:srgbClr val="13110B"/>
                </a:solidFill>
              </a:rPr>
              <a:t>используя</a:t>
            </a:r>
          </a:p>
          <a:p>
            <a:pPr algn="r"/>
            <a:r>
              <a:rPr b="1" dirty="0" lang="ru-RU" smtClean="0" sz="3600">
                <a:solidFill>
                  <a:srgbClr val="006C67"/>
                </a:solidFill>
              </a:rPr>
              <a:t>БАНКОВСКУЮ КАРТУ </a:t>
            </a:r>
          </a:p>
          <a:p>
            <a:pPr algn="r"/>
            <a:r>
              <a:rPr b="1" dirty="0" lang="ru-RU" smtClean="0" sz="3600"/>
              <a:t>в банкомате</a:t>
            </a:r>
            <a:endParaRPr b="1" dirty="0" lang="ru-RU" sz="3600"/>
          </a:p>
        </p:txBody>
      </p:sp>
    </p:spTree>
    <p:extLst>
      <p:ext uri="{BB962C8B-B14F-4D97-AF65-F5344CB8AC3E}">
        <p14:creationId xmlns:p14="http://schemas.microsoft.com/office/powerpoint/2010/main" val="95769939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200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DFPOP1-W9</vt:lpstr>
      <vt:lpstr>Arial</vt:lpstr>
      <vt:lpstr>Arial Black</vt:lpstr>
      <vt:lpstr>ArkonaC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Малинка</dc:creator>
  <cp:lastModifiedBy>Tany</cp:lastModifiedBy>
  <cp:revision>53</cp:revision>
  <dcterms:created xsi:type="dcterms:W3CDTF">2020-02-15T13:52:42Z</dcterms:created>
  <dcterms:modified xsi:type="dcterms:W3CDTF">2020-11-16T15:32:05Z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3104522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