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77" r:id="rId15"/>
    <p:sldId id="273" r:id="rId16"/>
    <p:sldId id="274" r:id="rId17"/>
    <p:sldId id="275" r:id="rId18"/>
    <p:sldId id="276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1BC58-937F-430C-9D58-17285C1C7849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46F48-B3A7-42F0-B6BB-5393FF00A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8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46F48-B3A7-42F0-B6BB-5393FF00ABE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29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7FA87-AFFA-47DE-BDB5-2D4D02CED365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01ECDE-14D4-4890-ABB2-0CC58608AB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406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FA87-AFFA-47DE-BDB5-2D4D02CED365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ECDE-14D4-4890-ABB2-0CC58608A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15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FA87-AFFA-47DE-BDB5-2D4D02CED365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ECDE-14D4-4890-ABB2-0CC58608A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2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FA87-AFFA-47DE-BDB5-2D4D02CED365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ECDE-14D4-4890-ABB2-0CC58608A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7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FA87-AFFA-47DE-BDB5-2D4D02CED365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ECDE-14D4-4890-ABB2-0CC58608AB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239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FA87-AFFA-47DE-BDB5-2D4D02CED365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ECDE-14D4-4890-ABB2-0CC58608A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71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FA87-AFFA-47DE-BDB5-2D4D02CED365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ECDE-14D4-4890-ABB2-0CC58608A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75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FA87-AFFA-47DE-BDB5-2D4D02CED365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ECDE-14D4-4890-ABB2-0CC58608A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8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FA87-AFFA-47DE-BDB5-2D4D02CED365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ECDE-14D4-4890-ABB2-0CC58608A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98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FA87-AFFA-47DE-BDB5-2D4D02CED365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ECDE-14D4-4890-ABB2-0CC58608A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09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FA87-AFFA-47DE-BDB5-2D4D02CED365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ECDE-14D4-4890-ABB2-0CC58608A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32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B27FA87-AFFA-47DE-BDB5-2D4D02CED365}" type="datetimeFigureOut">
              <a:rPr lang="ru-RU" smtClean="0"/>
              <a:pPr/>
              <a:t>08.09.2025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701ECDE-14D4-4890-ABB2-0CC58608A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77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50D957-2B7B-499A-A166-48BD9D58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820" y="33439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проведения дидактических игр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1C1ACFE-A378-4E68-AEBE-3EC9C07AE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9009" y="1690752"/>
            <a:ext cx="4533554" cy="453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0D31D3-A115-49C4-910F-014EE276776F}"/>
              </a:ext>
            </a:extLst>
          </p:cNvPr>
          <p:cNvSpPr txBox="1"/>
          <p:nvPr/>
        </p:nvSpPr>
        <p:spPr>
          <a:xfrm>
            <a:off x="7075503" y="6304048"/>
            <a:ext cx="4607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57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6BC981-6837-4C35-9018-44805A482733}"/>
              </a:ext>
            </a:extLst>
          </p:cNvPr>
          <p:cNvSpPr txBox="1"/>
          <p:nvPr/>
        </p:nvSpPr>
        <p:spPr>
          <a:xfrm>
            <a:off x="665825" y="727970"/>
            <a:ext cx="11319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познавательному интересу: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интеллектуальные, эмоциональные, творческие, социальные.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1978F1-8FF8-4A49-8FD9-06B0A7437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7588" y="1749015"/>
            <a:ext cx="6359537" cy="438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601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8FA976-9D79-4945-B85D-AA130077471E}"/>
              </a:ext>
            </a:extLst>
          </p:cNvPr>
          <p:cNvSpPr txBox="1"/>
          <p:nvPr/>
        </p:nvSpPr>
        <p:spPr>
          <a:xfrm>
            <a:off x="497150" y="452761"/>
            <a:ext cx="11105965" cy="514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дидактической игры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200000"/>
              </a:lnSpc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задача;</a:t>
            </a:r>
          </a:p>
          <a:p>
            <a:pPr marL="342900" indent="-342900" algn="ctr">
              <a:lnSpc>
                <a:spcPct val="200000"/>
              </a:lnSpc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  <a:p>
            <a:pPr marL="342900" indent="-342900" algn="ctr">
              <a:lnSpc>
                <a:spcPct val="200000"/>
              </a:lnSpc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игры;</a:t>
            </a:r>
          </a:p>
          <a:p>
            <a:pPr marL="342900" indent="-342900" algn="ctr">
              <a:lnSpc>
                <a:spcPct val="200000"/>
              </a:lnSpc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действия;</a:t>
            </a:r>
          </a:p>
          <a:p>
            <a:pPr marL="342900" indent="-342900" algn="ctr">
              <a:lnSpc>
                <a:spcPct val="200000"/>
              </a:lnSpc>
              <a:buAutoNum type="arabicParenR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(подведение итогов)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81EFBD-72E2-49D6-9D4D-4B5FF39B3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48521">
            <a:off x="9139561" y="2793877"/>
            <a:ext cx="2456197" cy="27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30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D43704-8711-4849-BC0D-61FC4CFE2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5548" y="707993"/>
            <a:ext cx="4754880" cy="497041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«Веселый поросеночек»</a:t>
            </a:r>
          </a:p>
          <a:p>
            <a:pPr marL="45720" indent="0" algn="ctr">
              <a:buNone/>
            </a:pP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u-RU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развитие мелкой моторики рук, закрепление основных цветов (белый, желтый, синий, красный).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7F2EBD8-B057-4DD2-8E84-A1FCAAF7A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943792"/>
            <a:ext cx="5630206" cy="497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765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DD3B45-7F06-4444-B8B3-BEF612654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67" y="743620"/>
            <a:ext cx="3317388" cy="4423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24B0B8-6D0B-49F9-B549-0683AB88A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6329" y="2547890"/>
            <a:ext cx="2931578" cy="3908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29BB94-C530-4253-A9F7-36ACE71E5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2451" y="743620"/>
            <a:ext cx="3232778" cy="431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6338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A1F4EB-CB10-4132-8435-DDE593382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345" y="530439"/>
            <a:ext cx="4754880" cy="556851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«Поссорились-помирились»</a:t>
            </a:r>
          </a:p>
          <a:p>
            <a:pPr marL="45720" indent="0" algn="ctr">
              <a:buNone/>
            </a:pP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u-RU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учить детей зрительно различать левую и правую туфельки, определять эмоциональное настроение.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FF7A12D-2A89-433D-9744-E880C89EF2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4989" y="1425417"/>
            <a:ext cx="5436243" cy="376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006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C8CC0F-18F5-463F-92E2-D2B294738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0227" y="418189"/>
            <a:ext cx="2007319" cy="279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4158B21-8299-48EC-B9A8-6A0016CAE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8825" y="3293854"/>
            <a:ext cx="1888262" cy="290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0A7F5BC-15E1-43D8-A772-969CFDE7A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7236" y="543956"/>
            <a:ext cx="1888262" cy="274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B839D98-0796-48FB-8839-FA770D2F0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501" y="414977"/>
            <a:ext cx="1888262" cy="2942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5D1DAF8-8110-4A8A-8273-E3234E3E0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83" y="3261069"/>
            <a:ext cx="2163933" cy="288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D8F19D-4134-4536-920B-7D5673415F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0462" y="3429000"/>
            <a:ext cx="3888577" cy="288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88280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D2FCE0-B71A-4B71-B662-CC8BDB266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5813" y="2995827"/>
            <a:ext cx="1755801" cy="234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6B223C-5EE3-4A09-830D-6F47B531F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577" y="4182709"/>
            <a:ext cx="1743540" cy="232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76E1F2-7C42-4D11-BEB2-02D12C0A9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590" y="3847076"/>
            <a:ext cx="1872902" cy="249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785A582-CCF8-46A6-A698-7EB89640A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6454" y="3933317"/>
            <a:ext cx="1872901" cy="249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00F322-8F1C-492B-9A06-2069BF52B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6423" y="770964"/>
            <a:ext cx="4101484" cy="307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CB98413-53A5-4C32-9BED-6267A8534B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050" y="3110201"/>
            <a:ext cx="1755801" cy="234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28FFFB2-AF4B-4290-BC3E-DDB2433273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4696" y="4174535"/>
            <a:ext cx="1743539" cy="232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E744BB-4097-4D5D-BAA4-6B79E4CFADE1}"/>
              </a:ext>
            </a:extLst>
          </p:cNvPr>
          <p:cNvSpPr txBox="1"/>
          <p:nvPr/>
        </p:nvSpPr>
        <p:spPr>
          <a:xfrm>
            <a:off x="461639" y="488272"/>
            <a:ext cx="63564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«Тетрис»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учить создавать изображения из деталей по схеме.</a:t>
            </a:r>
          </a:p>
        </p:txBody>
      </p:sp>
    </p:spTree>
    <p:extLst>
      <p:ext uri="{BB962C8B-B14F-4D97-AF65-F5344CB8AC3E}">
        <p14:creationId xmlns:p14="http://schemas.microsoft.com/office/powerpoint/2010/main" xmlns="" val="4048374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A382C18-A19E-42A0-AFDF-489B01749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411" y="1070252"/>
            <a:ext cx="3538122" cy="471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115BE3-B67C-438D-913B-D0B6246C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6960" y="2913570"/>
            <a:ext cx="4372504" cy="327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7D6607-3ECB-422C-850C-C99B51C36BB8}"/>
              </a:ext>
            </a:extLst>
          </p:cNvPr>
          <p:cNvSpPr txBox="1"/>
          <p:nvPr/>
        </p:nvSpPr>
        <p:spPr>
          <a:xfrm>
            <a:off x="532660" y="550416"/>
            <a:ext cx="6019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«Морские обитатели»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собирать части одной картинки в целое.</a:t>
            </a:r>
          </a:p>
        </p:txBody>
      </p:sp>
    </p:spTree>
    <p:extLst>
      <p:ext uri="{BB962C8B-B14F-4D97-AF65-F5344CB8AC3E}">
        <p14:creationId xmlns:p14="http://schemas.microsoft.com/office/powerpoint/2010/main" xmlns="" val="1318582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199539-F8AA-4273-9B93-3D12FEE22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674920" y="2565646"/>
            <a:ext cx="4610469" cy="363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69E858-6F2D-4FEF-8071-ADD0C29B82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813" y="1156842"/>
            <a:ext cx="3436764" cy="458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25D272-2CEC-4698-A8D4-E05AFAE33FF4}"/>
              </a:ext>
            </a:extLst>
          </p:cNvPr>
          <p:cNvSpPr txBox="1"/>
          <p:nvPr/>
        </p:nvSpPr>
        <p:spPr>
          <a:xfrm>
            <a:off x="692458" y="497150"/>
            <a:ext cx="6445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«Где моя мама»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учить соотносить животное и его детеныша, правильно называть.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936885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37F416-EB92-4BF3-819F-BF613CB0B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430" y="2965597"/>
            <a:ext cx="2481003" cy="330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4C2C58C-4CA1-41FB-B549-72B1E741C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2589" y="3263149"/>
            <a:ext cx="2257839" cy="301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A251BF4-0F63-4D14-9CBA-0BB204034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8235" y="528229"/>
            <a:ext cx="2051190" cy="273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31B893-D02E-4A2B-B18B-FF3ED442B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1963" y="542909"/>
            <a:ext cx="2164569" cy="288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FE9223F-CF8B-496F-BF7F-9F84256EF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894" y="3458673"/>
            <a:ext cx="2164569" cy="288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3D7AFF0-E71E-46A8-96BF-A55ED42A4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983" y="3506995"/>
            <a:ext cx="2164569" cy="297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628052-9C4C-4446-A54F-165A171BB3B6}"/>
              </a:ext>
            </a:extLst>
          </p:cNvPr>
          <p:cNvSpPr txBox="1"/>
          <p:nvPr/>
        </p:nvSpPr>
        <p:spPr>
          <a:xfrm>
            <a:off x="650774" y="578069"/>
            <a:ext cx="53177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«Шнуровка»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моторики, логического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71300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BABA8B-36BE-4EAC-BDA0-4CC2413B23B7}"/>
              </a:ext>
            </a:extLst>
          </p:cNvPr>
          <p:cNvSpPr txBox="1"/>
          <p:nvPr/>
        </p:nvSpPr>
        <p:spPr>
          <a:xfrm>
            <a:off x="665825" y="470517"/>
            <a:ext cx="11256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– это одно из средств обучения детей дошкольного возраста. </a:t>
            </a:r>
          </a:p>
          <a:p>
            <a:pPr algn="just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дает возможность осуществлять задачи воспитания и обучения через доступную и привлекательную для детей форму деятельности.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8DEA91-3640-43B3-909C-0C900A4BD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207" y="2717286"/>
            <a:ext cx="6510291" cy="366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36917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8E9B2E-40B2-40CB-AFC5-6BB8F97FDBC1}"/>
              </a:ext>
            </a:extLst>
          </p:cNvPr>
          <p:cNvSpPr txBox="1"/>
          <p:nvPr/>
        </p:nvSpPr>
        <p:spPr>
          <a:xfrm>
            <a:off x="2291918" y="2659559"/>
            <a:ext cx="7608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670432-9018-4246-9424-BC90BC2F0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3388" y="3639845"/>
            <a:ext cx="2978458" cy="29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16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B6EC42-A9CC-4AA3-A12F-952789AB253A}"/>
              </a:ext>
            </a:extLst>
          </p:cNvPr>
          <p:cNvSpPr txBox="1"/>
          <p:nvPr/>
        </p:nvSpPr>
        <p:spPr>
          <a:xfrm>
            <a:off x="702815" y="538383"/>
            <a:ext cx="10786369" cy="266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дидактической игры в процессе обучения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(А.П. Усова, В.Н. Аванесова)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50000"/>
              </a:lnSpc>
              <a:buAutoNum type="arabicParenR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Закрепление и совершенствование знаний.</a:t>
            </a:r>
          </a:p>
          <a:p>
            <a:pPr marL="457200" indent="-457200" algn="just">
              <a:lnSpc>
                <a:spcPct val="250000"/>
              </a:lnSpc>
              <a:buAutoNum type="arabicParenR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Дети усваивают новые знания и умения разного содержания.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9D40A6-3D4C-4C1A-9B98-842218054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452" y="3205203"/>
            <a:ext cx="3295505" cy="329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6F286A-090C-400B-8AC4-FB7CD2F45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2330" y="3397052"/>
            <a:ext cx="3375406" cy="298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6556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C4E15A-32E2-4277-8577-095C80CED4AB}"/>
              </a:ext>
            </a:extLst>
          </p:cNvPr>
          <p:cNvSpPr txBox="1"/>
          <p:nvPr/>
        </p:nvSpPr>
        <p:spPr>
          <a:xfrm>
            <a:off x="816746" y="452761"/>
            <a:ext cx="10493405" cy="496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дидактических игр</a:t>
            </a:r>
          </a:p>
          <a:p>
            <a:pPr algn="just">
              <a:lnSpc>
                <a:spcPct val="20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Это обучающие игры;</a:t>
            </a:r>
          </a:p>
          <a:p>
            <a:pPr algn="just">
              <a:lnSpc>
                <a:spcPct val="20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Воспитательно-образовательное значение игры реализуется через игровую задачу, игровые действия, правила;</a:t>
            </a:r>
          </a:p>
          <a:p>
            <a:pPr algn="just">
              <a:lnSpc>
                <a:spcPct val="20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Познавательное содержание игры обусловлено программным содержанием и всегда сочетается с игровой формой.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D1E816-DC6C-4B39-98C5-55F903681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6357" y="4623109"/>
            <a:ext cx="1707472" cy="18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28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4EBB2C-C202-485D-93F6-0546939CCB5C}"/>
              </a:ext>
            </a:extLst>
          </p:cNvPr>
          <p:cNvSpPr txBox="1"/>
          <p:nvPr/>
        </p:nvSpPr>
        <p:spPr>
          <a:xfrm>
            <a:off x="716132" y="585927"/>
            <a:ext cx="10759736" cy="539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дидактических игр в развитии дошкольников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Важное средство умственного воспитания ребенка;</a:t>
            </a:r>
          </a:p>
          <a:p>
            <a:pPr algn="just">
              <a:lnSpc>
                <a:spcPct val="20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Играют большую роль в развитии речи;</a:t>
            </a:r>
          </a:p>
          <a:p>
            <a:pPr algn="just">
              <a:lnSpc>
                <a:spcPct val="20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Воспитывают эстетическое восприятие;</a:t>
            </a:r>
          </a:p>
          <a:p>
            <a:pPr algn="just">
              <a:lnSpc>
                <a:spcPct val="20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Содействуют решению задач нравственного воспитания;</a:t>
            </a:r>
          </a:p>
          <a:p>
            <a:pPr algn="just">
              <a:lnSpc>
                <a:spcPct val="20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В игре формируются все стороны личности ребенка.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85DF83-9528-434A-BCF3-4086A092F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9913" y="4518733"/>
            <a:ext cx="1831510" cy="201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34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CCCFFD-95DF-4F4C-BFC8-D3F8B7253A0B}"/>
              </a:ext>
            </a:extLst>
          </p:cNvPr>
          <p:cNvSpPr txBox="1"/>
          <p:nvPr/>
        </p:nvSpPr>
        <p:spPr>
          <a:xfrm>
            <a:off x="674704" y="701334"/>
            <a:ext cx="1122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числу участников: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индивидуальные, групповые, коллективные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58D08D-76D8-45C1-B0C6-D022E7258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520" y="1350326"/>
            <a:ext cx="3127439" cy="273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47A3C7-0BEE-4F24-8629-D7505C2A2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4785" y="2480054"/>
            <a:ext cx="4577887" cy="321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EE02F9-82C0-4A1C-8970-CF7C7317E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881" y="1301959"/>
            <a:ext cx="3331904" cy="291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9990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F8E324-28DA-4C9E-B3F5-D90F669CE102}"/>
              </a:ext>
            </a:extLst>
          </p:cNvPr>
          <p:cNvSpPr txBox="1"/>
          <p:nvPr/>
        </p:nvSpPr>
        <p:spPr>
          <a:xfrm>
            <a:off x="541538" y="559293"/>
            <a:ext cx="10981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содержанию: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математические, сенсорные, речевые, музыкальные, природоведческие, по ознакомлению с окружающим миром.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247C35-2D4F-487F-A14D-187AEC03F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5451" y="1897223"/>
            <a:ext cx="2830142" cy="212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33AE8A-F177-4C1D-85DB-F60477569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362" y="2166704"/>
            <a:ext cx="4591977" cy="344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ADC8094-F2B6-4507-965F-C8C7B983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534" y="1771636"/>
            <a:ext cx="3175379" cy="224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9AB578A-0A6C-457E-AEDF-83220E9AA0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259" y="4166727"/>
            <a:ext cx="3395479" cy="226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791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BCBD25-4FB2-429A-B36D-2777A20EBE01}"/>
              </a:ext>
            </a:extLst>
          </p:cNvPr>
          <p:cNvSpPr txBox="1"/>
          <p:nvPr/>
        </p:nvSpPr>
        <p:spPr>
          <a:xfrm>
            <a:off x="612559" y="532660"/>
            <a:ext cx="1122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дидактическому материалу: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словесные, настольно-печатные,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предметами, с игрушками.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FC48CF-1948-4E7B-9189-4D81AD98D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944" y="3798993"/>
            <a:ext cx="3653162" cy="243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D18DDF-4B10-465A-AC95-384606C35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162" y="4405934"/>
            <a:ext cx="2870758" cy="172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9E7CE4-17F8-40E1-B677-21532A6F3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6684" y="1887447"/>
            <a:ext cx="4041496" cy="280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960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72958B-A515-4118-9241-D6230D3ACA05}"/>
              </a:ext>
            </a:extLst>
          </p:cNvPr>
          <p:cNvSpPr txBox="1"/>
          <p:nvPr/>
        </p:nvSpPr>
        <p:spPr>
          <a:xfrm>
            <a:off x="470516" y="461639"/>
            <a:ext cx="11079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характеру игровых действий: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игры-путешествия, игры-предположения, игры-загадки, игры-беседы.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56BAF4-8245-49D6-B4BB-A48C9FE02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653" y="1973028"/>
            <a:ext cx="4885722" cy="366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830581-31BC-4EBA-AEAA-692059FE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854100"/>
            <a:ext cx="5044293" cy="378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5381362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99</TotalTime>
  <Words>340</Words>
  <Application>Microsoft Office PowerPoint</Application>
  <PresentationFormat>Произвольный</PresentationFormat>
  <Paragraphs>56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Базис</vt:lpstr>
      <vt:lpstr>Методика проведения дидактических игр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дидактических игр</dc:title>
  <dc:creator>pups</dc:creator>
  <cp:lastModifiedBy>ПК</cp:lastModifiedBy>
  <cp:revision>3</cp:revision>
  <dcterms:created xsi:type="dcterms:W3CDTF">2020-11-19T12:21:25Z</dcterms:created>
  <dcterms:modified xsi:type="dcterms:W3CDTF">2025-09-08T05:39:27Z</dcterms:modified>
</cp:coreProperties>
</file>