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png" ContentType="image/png"/>
  <Default Extension="wdp" ContentType="image/vnd.ms-photo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autoCompressPictures="0">
  <p:sldMasterIdLst>
    <p:sldMasterId id="2147483648" r:id="rId1"/>
  </p:sldMasterIdLst>
  <p:notesMasterIdLst>
    <p:notesMasterId r:id="rId6"/>
  </p:notesMasterIdLst>
  <p:sldIdLst>
    <p:sldId id="268" r:id="rId3"/>
    <p:sldId id="272" r:id="rId4"/>
    <p:sldId id="258" r:id="rId5"/>
    <p:sldId id="279" r:id="rId7"/>
    <p:sldId id="288" r:id="rId8"/>
    <p:sldId id="280" r:id="rId9"/>
    <p:sldId id="281" r:id="rId10"/>
    <p:sldId id="282" r:id="rId11"/>
    <p:sldId id="285" r:id="rId12"/>
    <p:sldId id="286" r:id="rId13"/>
    <p:sldId id="287" r:id="rId14"/>
    <p:sldId id="259" r:id="rId15"/>
    <p:sldId id="278" r:id="rId16"/>
    <p:sldId id="277" r:id="rId17"/>
    <p:sldId id="269" r:id="rId18"/>
    <p:sldId id="276" r:id="rId19"/>
    <p:sldId id="266" r:id="rId20"/>
  </p:sldIdLst>
  <p:sldSz cx="9144000" cy="51435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747775"/>
          </p15:clr>
        </p15:guide>
        <p15:guide id="2" pos="2840" userDrawn="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0" y="0"/>
      </p:cViewPr>
      <p:guideLst>
        <p:guide orient="horz" pos="1620"/>
        <p:guide pos="284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Знания о ЗОЖ</c:v>
                </c:pt>
              </c:strCache>
            </c:strRef>
          </c:tx>
          <c:invertIfNegative val="0"/>
          <c:dLbls>
            <c:delete val="1"/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</c:v>
                </c:pt>
                <c:pt idx="1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Применение их в повседневной жизни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</c:v>
                </c:pt>
                <c:pt idx="1">
                  <c:v>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Знания о своих заболевания и противопоказаниях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delete val="1"/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</c:v>
                </c:pt>
                <c:pt idx="1">
                  <c:v>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Соблюдение их в повседневной жизни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dLbls>
            <c:delete val="1"/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1</c:v>
                </c:pt>
                <c:pt idx="1">
                  <c:v>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Физическая подготовка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delete val="1"/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5</c:v>
                </c:pt>
                <c:pt idx="1">
                  <c:v>6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/>
                </c:pt>
              </c:strCache>
            </c:strRef>
          </c:tx>
          <c:invertIfNegative val="0"/>
          <c:dLbls>
            <c:delete val="1"/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Лист1!$G$2:$G$3</c:f>
              <c:numCache>
                <c:formatCode>General</c:formatCode>
                <c:ptCount val="2"/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/>
                </c:pt>
              </c:strCache>
            </c:strRef>
          </c:tx>
          <c:invertIfNegative val="0"/>
          <c:dLbls>
            <c:delete val="1"/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Лист1!$H$2:$H$3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9485696"/>
        <c:axId val="94511488"/>
      </c:barChart>
      <c:catAx>
        <c:axId val="29485696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ru-RU"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94511488"/>
        <c:crosses val="autoZero"/>
        <c:auto val="1"/>
        <c:lblAlgn val="ctr"/>
        <c:lblOffset val="100"/>
        <c:noMultiLvlLbl val="0"/>
      </c:catAx>
      <c:valAx>
        <c:axId val="945114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294856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3022218919521"/>
          <c:y val="0.00517330574236937"/>
          <c:w val="0.287731292264249"/>
          <c:h val="0.989653388515261"/>
        </c:manualLayout>
      </c:layout>
      <c:overlay val="0"/>
      <c:txPr>
        <a:bodyPr rot="0" spcFirstLastPara="0" vertOverflow="ellipsis" vert="horz" wrap="square" anchor="ctr" anchorCtr="1"/>
        <a:lstStyle/>
        <a:p>
          <a:pPr>
            <a:defRPr lang="ru-RU"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cb0fe274-1176-4e28-bf7a-e76b735716bb}"/>
      </c:ext>
    </c:extLst>
  </c:chart>
  <c:txPr>
    <a:bodyPr/>
    <a:lstStyle/>
    <a:p>
      <a:pPr>
        <a:defRPr lang="ru-RU"/>
      </a:pPr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SLIDES_API444904364_1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SLIDES_API444904364_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SLIDES_API444904364_1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SLIDES_API444904364_1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SLIDES_API444904364_5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SLIDES_API444904364_5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microsoft.com/office/2007/relationships/hdphoto" Target="../media/image4.wdp"/><Relationship Id="rId7" Type="http://schemas.openxmlformats.org/officeDocument/2006/relationships/image" Target="../media/image3.png"/><Relationship Id="rId6" Type="http://schemas.openxmlformats.org/officeDocument/2006/relationships/tags" Target="../tags/tag3.xml"/><Relationship Id="rId5" Type="http://schemas.microsoft.com/office/2007/relationships/hdphoto" Target="../media/image2.wdp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9" Type="http://schemas.openxmlformats.org/officeDocument/2006/relationships/tags" Target="../tags/tag11.xml"/><Relationship Id="rId18" Type="http://schemas.openxmlformats.org/officeDocument/2006/relationships/tags" Target="../tags/tag10.xml"/><Relationship Id="rId17" Type="http://schemas.openxmlformats.org/officeDocument/2006/relationships/tags" Target="../tags/tag9.xml"/><Relationship Id="rId16" Type="http://schemas.openxmlformats.org/officeDocument/2006/relationships/tags" Target="../tags/tag8.xml"/><Relationship Id="rId15" Type="http://schemas.openxmlformats.org/officeDocument/2006/relationships/tags" Target="../tags/tag7.xml"/><Relationship Id="rId14" Type="http://schemas.openxmlformats.org/officeDocument/2006/relationships/image" Target="../media/image6.png"/><Relationship Id="rId13" Type="http://schemas.openxmlformats.org/officeDocument/2006/relationships/tags" Target="../tags/tag6.xml"/><Relationship Id="rId12" Type="http://schemas.openxmlformats.org/officeDocument/2006/relationships/tags" Target="../tags/tag5.xml"/><Relationship Id="rId11" Type="http://schemas.openxmlformats.org/officeDocument/2006/relationships/image" Target="NULL" TargetMode="External"/><Relationship Id="rId10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image" Target="NULL" TargetMode="External"/><Relationship Id="rId7" Type="http://schemas.openxmlformats.org/officeDocument/2006/relationships/image" Target="../media/image16.png"/><Relationship Id="rId6" Type="http://schemas.openxmlformats.org/officeDocument/2006/relationships/tags" Target="../tags/tag71.xml"/><Relationship Id="rId5" Type="http://schemas.microsoft.com/office/2007/relationships/hdphoto" Target="../media/image4.wdp"/><Relationship Id="rId4" Type="http://schemas.openxmlformats.org/officeDocument/2006/relationships/image" Target="../media/image3.png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8" Type="http://schemas.openxmlformats.org/officeDocument/2006/relationships/tags" Target="../tags/tag78.xml"/><Relationship Id="rId17" Type="http://schemas.openxmlformats.org/officeDocument/2006/relationships/tags" Target="../tags/tag77.xml"/><Relationship Id="rId16" Type="http://schemas.openxmlformats.org/officeDocument/2006/relationships/tags" Target="../tags/tag76.xml"/><Relationship Id="rId15" Type="http://schemas.openxmlformats.org/officeDocument/2006/relationships/image" Target="../media/image6.png"/><Relationship Id="rId14" Type="http://schemas.openxmlformats.org/officeDocument/2006/relationships/tags" Target="../tags/tag75.xml"/><Relationship Id="rId13" Type="http://schemas.microsoft.com/office/2007/relationships/hdphoto" Target="../media/image2.wdp"/><Relationship Id="rId12" Type="http://schemas.openxmlformats.org/officeDocument/2006/relationships/image" Target="../media/image1.png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microsoft.com/office/2007/relationships/hdphoto" Target="../media/image9.wdp"/><Relationship Id="rId7" Type="http://schemas.openxmlformats.org/officeDocument/2006/relationships/image" Target="../media/image8.png"/><Relationship Id="rId6" Type="http://schemas.openxmlformats.org/officeDocument/2006/relationships/tags" Target="../tags/tag19.xml"/><Relationship Id="rId5" Type="http://schemas.openxmlformats.org/officeDocument/2006/relationships/image" Target="NULL" TargetMode="External"/><Relationship Id="rId4" Type="http://schemas.openxmlformats.org/officeDocument/2006/relationships/image" Target="../media/image7.png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2" Type="http://schemas.openxmlformats.org/officeDocument/2006/relationships/tags" Target="../tags/tag23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image" Target="NULL" TargetMode="External"/><Relationship Id="rId7" Type="http://schemas.openxmlformats.org/officeDocument/2006/relationships/image" Target="../media/image12.png"/><Relationship Id="rId6" Type="http://schemas.openxmlformats.org/officeDocument/2006/relationships/tags" Target="../tags/tag26.xml"/><Relationship Id="rId5" Type="http://schemas.microsoft.com/office/2007/relationships/hdphoto" Target="../media/image11.wdp"/><Relationship Id="rId4" Type="http://schemas.openxmlformats.org/officeDocument/2006/relationships/image" Target="../media/image10.png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6" Type="http://schemas.openxmlformats.org/officeDocument/2006/relationships/tags" Target="../tags/tag32.xml"/><Relationship Id="rId15" Type="http://schemas.openxmlformats.org/officeDocument/2006/relationships/tags" Target="../tags/tag31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microsoft.com/office/2007/relationships/hdphoto" Target="../media/image14.wdp"/><Relationship Id="rId11" Type="http://schemas.openxmlformats.org/officeDocument/2006/relationships/image" Target="../media/image13.png"/><Relationship Id="rId10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image" Target="../media/image15.png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tags" Target="../tags/tag62.xml"/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image" Target="../media/image15.png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>
            <p:custDataLst>
              <p:tags r:id="rId2"/>
            </p:custDataLst>
          </p:nvPr>
        </p:nvSpPr>
        <p:spPr>
          <a:xfrm flipH="1" flipV="1">
            <a:off x="-952" y="0"/>
            <a:ext cx="9143524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44000">
                <a:schemeClr val="accent2">
                  <a:lumMod val="60000"/>
                  <a:lumOff val="40000"/>
                </a:schemeClr>
              </a:gs>
              <a:gs pos="81000">
                <a:schemeClr val="bg1"/>
              </a:gs>
            </a:gsLst>
            <a:lin ang="1956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33331" y="4146090"/>
            <a:ext cx="1810669" cy="1010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8950" y="0"/>
            <a:ext cx="3717359" cy="3671634"/>
          </a:xfrm>
          <a:prstGeom prst="rect">
            <a:avLst/>
          </a:prstGeom>
        </p:spPr>
      </p:pic>
      <p:pic>
        <p:nvPicPr>
          <p:cNvPr id="9" name="@png2x_01_封面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 r:link="rId11"/>
          <a:stretch>
            <a:fillRect/>
          </a:stretch>
        </p:blipFill>
        <p:spPr>
          <a:xfrm>
            <a:off x="0" y="13886"/>
            <a:ext cx="6734175" cy="51435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2"/>
            </p:custDataLst>
          </p:nvPr>
        </p:nvSpPr>
        <p:spPr>
          <a:xfrm>
            <a:off x="760095" y="1654016"/>
            <a:ext cx="7886700" cy="1586389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4050">
                <a:solidFill>
                  <a:schemeClr val="tx1"/>
                </a:solidFill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>
              <a:latin typeface="+mj-lt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5413" y="4338758"/>
            <a:ext cx="1920407" cy="804742"/>
          </a:xfrm>
          <a:prstGeom prst="rect">
            <a:avLst/>
          </a:prstGeom>
        </p:spPr>
      </p:pic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5"/>
            </p:custDataLst>
          </p:nvPr>
        </p:nvSpPr>
        <p:spPr>
          <a:xfrm>
            <a:off x="764381" y="614363"/>
            <a:ext cx="7886700" cy="1028700"/>
          </a:xfrm>
        </p:spPr>
        <p:txBody>
          <a:bodyPr anchor="b">
            <a:normAutofit/>
          </a:bodyPr>
          <a:lstStyle>
            <a:lvl1pPr marL="0" indent="0" algn="just">
              <a:lnSpc>
                <a:spcPct val="100000"/>
              </a:lnSpc>
              <a:buNone/>
              <a:defRPr sz="1500">
                <a:latin typeface="+mj-lt"/>
                <a:sym typeface="Arial" panose="020B0604020202020204" pitchFamily="34" charset="0"/>
              </a:defRPr>
            </a:lvl1pPr>
            <a:lvl2pPr marL="342900" indent="0" algn="ctr">
              <a:buNone/>
              <a:defRPr sz="1500">
                <a:latin typeface="+mj-lt"/>
              </a:defRPr>
            </a:lvl2pPr>
            <a:lvl3pPr marL="685800" indent="0" algn="ctr">
              <a:buNone/>
              <a:defRPr sz="1350">
                <a:latin typeface="+mj-lt"/>
              </a:defRPr>
            </a:lvl3pPr>
            <a:lvl4pPr marL="1028700" indent="0" algn="ctr">
              <a:buNone/>
              <a:defRPr sz="1200">
                <a:latin typeface="+mj-lt"/>
              </a:defRPr>
            </a:lvl4pPr>
            <a:lvl5pPr marL="1371600" indent="0" algn="ctr">
              <a:buNone/>
              <a:defRPr sz="1200">
                <a:latin typeface="+mj-lt"/>
              </a:defRPr>
            </a:lvl5pPr>
            <a:lvl6pPr marL="1714500" indent="0" algn="ctr">
              <a:buNone/>
              <a:defRPr sz="1200">
                <a:latin typeface="+mj-lt"/>
              </a:defRPr>
            </a:lvl6pPr>
            <a:lvl7pPr marL="2057400" indent="0" algn="ctr">
              <a:buNone/>
              <a:defRPr sz="1200">
                <a:latin typeface="+mj-lt"/>
              </a:defRPr>
            </a:lvl7pPr>
            <a:lvl8pPr marL="2400300" indent="0" algn="ctr">
              <a:buNone/>
              <a:defRPr sz="1200">
                <a:latin typeface="+mj-lt"/>
              </a:defRPr>
            </a:lvl8pPr>
            <a:lvl9pPr marL="2743200" indent="0" algn="ctr">
              <a:buNone/>
              <a:defRPr sz="1200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subtitle</a:t>
            </a:r>
            <a:endParaRPr lang="en-US" dirty="0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6"/>
            </p:custDataLst>
          </p:nvPr>
        </p:nvSpPr>
        <p:spPr>
          <a:xfrm>
            <a:off x="761761" y="3245985"/>
            <a:ext cx="7893844" cy="1308956"/>
          </a:xfrm>
        </p:spPr>
        <p:txBody>
          <a:bodyPr anchor="t">
            <a:normAutofit/>
          </a:bodyPr>
          <a:lstStyle>
            <a:lvl1pPr marL="0" indent="0" algn="just">
              <a:lnSpc>
                <a:spcPct val="100000"/>
              </a:lnSpc>
              <a:buNone/>
              <a:defRPr sz="1500"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22" name="日期占位符 21"/>
          <p:cNvSpPr>
            <a:spLocks noGrp="1"/>
          </p:cNvSpPr>
          <p:nvPr>
            <p:ph type="dt" sz="half" idx="18"/>
            <p:custDataLst>
              <p:tags r:id="rId1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23" name="页脚占位符 22"/>
          <p:cNvSpPr>
            <a:spLocks noGrp="1"/>
          </p:cNvSpPr>
          <p:nvPr>
            <p:ph type="ftr" sz="quarter" idx="19"/>
            <p:custDataLst>
              <p:tags r:id="rId1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5" name="灯片编号占位符 24"/>
          <p:cNvSpPr>
            <a:spLocks noGrp="1"/>
          </p:cNvSpPr>
          <p:nvPr>
            <p:ph type="sldNum" sz="quarter" idx="20"/>
            <p:custDataLst>
              <p:tags r:id="rId1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30079" y="270034"/>
            <a:ext cx="7886700" cy="572453"/>
          </a:xfrm>
        </p:spPr>
        <p:txBody>
          <a:bodyPr anchor="t" anchorCtr="0"/>
          <a:lstStyle>
            <a:lvl1pPr algn="l">
              <a:defRPr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28650" y="972000"/>
            <a:ext cx="7885509" cy="432000"/>
          </a:xfrm>
        </p:spPr>
        <p:txBody>
          <a:bodyPr anchor="t"/>
          <a:lstStyle>
            <a:lvl1pPr marL="0" indent="0">
              <a:buNone/>
              <a:defRPr sz="1800" b="0">
                <a:latin typeface="+mj-lt"/>
                <a:sym typeface="Arial" panose="020B0604020202020204" pitchFamily="34" charset="0"/>
              </a:defRPr>
            </a:lvl1pPr>
            <a:lvl2pPr marL="342900" indent="0">
              <a:buNone/>
              <a:defRPr sz="1500" b="1">
                <a:latin typeface="+mj-lt"/>
              </a:defRPr>
            </a:lvl2pPr>
            <a:lvl3pPr marL="685800" indent="0">
              <a:buNone/>
              <a:defRPr sz="1350" b="1">
                <a:latin typeface="+mj-lt"/>
              </a:defRPr>
            </a:lvl3pPr>
            <a:lvl4pPr marL="1028700" indent="0">
              <a:buNone/>
              <a:defRPr sz="1200" b="1">
                <a:latin typeface="+mj-lt"/>
              </a:defRPr>
            </a:lvl4pPr>
            <a:lvl5pPr marL="1371600" indent="0">
              <a:buNone/>
              <a:defRPr sz="1200" b="1">
                <a:latin typeface="+mj-lt"/>
              </a:defRPr>
            </a:lvl5pPr>
            <a:lvl6pPr marL="1714500" indent="0">
              <a:buNone/>
              <a:defRPr sz="1200" b="1">
                <a:latin typeface="+mj-lt"/>
              </a:defRPr>
            </a:lvl6pPr>
            <a:lvl7pPr marL="2057400" indent="0">
              <a:buNone/>
              <a:defRPr sz="1200" b="1">
                <a:latin typeface="+mj-lt"/>
              </a:defRPr>
            </a:lvl7pPr>
            <a:lvl8pPr marL="2400300" indent="0">
              <a:buNone/>
              <a:defRPr sz="1200" b="1">
                <a:latin typeface="+mj-lt"/>
              </a:defRPr>
            </a:lvl8pPr>
            <a:lvl9pPr marL="2743200" indent="0">
              <a:buNone/>
              <a:defRPr sz="1200" b="1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 flipH="1" flipV="1">
            <a:off x="-952" y="0"/>
            <a:ext cx="9143524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44000">
                <a:schemeClr val="accent2">
                  <a:lumMod val="60000"/>
                  <a:lumOff val="40000"/>
                </a:schemeClr>
              </a:gs>
              <a:gs pos="81000">
                <a:schemeClr val="bg1"/>
              </a:gs>
            </a:gsLst>
            <a:lin ang="1956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8950" y="0"/>
            <a:ext cx="3717359" cy="3671634"/>
          </a:xfrm>
          <a:prstGeom prst="rect">
            <a:avLst/>
          </a:prstGeom>
        </p:spPr>
      </p:pic>
      <p:pic>
        <p:nvPicPr>
          <p:cNvPr id="9" name="@png2x_01_结束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1190" y="0"/>
            <a:ext cx="6734175" cy="51435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9"/>
            </p:custDataLst>
          </p:nvPr>
        </p:nvSpPr>
        <p:spPr>
          <a:xfrm>
            <a:off x="751115" y="827315"/>
            <a:ext cx="5617028" cy="1840059"/>
          </a:xfrm>
        </p:spPr>
        <p:txBody>
          <a:bodyPr anchor="b"/>
          <a:lstStyle>
            <a:lvl1pPr algn="l">
              <a:lnSpc>
                <a:spcPct val="100000"/>
              </a:lnSpc>
              <a:defRPr sz="4500">
                <a:solidFill>
                  <a:schemeClr val="tx1"/>
                </a:solidFill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33331" y="4166459"/>
            <a:ext cx="1810669" cy="1010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5413" y="4338758"/>
            <a:ext cx="1920407" cy="804742"/>
          </a:xfrm>
          <a:prstGeom prst="rect">
            <a:avLst/>
          </a:prstGeom>
        </p:spPr>
      </p:pic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8"/>
            </p:custDataLst>
          </p:nvPr>
        </p:nvSpPr>
        <p:spPr>
          <a:xfrm>
            <a:off x="751114" y="2923959"/>
            <a:ext cx="5617028" cy="159415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350"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/>
        <p:txBody>
          <a:bodyPr anchor="t" anchorCtr="0"/>
          <a:lstStyle>
            <a:lvl1pPr algn="l">
              <a:defRPr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atalo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>
            <p:custDataLst>
              <p:tags r:id="rId2"/>
            </p:custDataLst>
          </p:nvPr>
        </p:nvSpPr>
        <p:spPr>
          <a:xfrm>
            <a:off x="953" y="0"/>
            <a:ext cx="2744153" cy="5143500"/>
          </a:xfrm>
          <a:prstGeom prst="rect">
            <a:avLst/>
          </a:prstGeom>
          <a:gradFill>
            <a:gsLst>
              <a:gs pos="38000">
                <a:schemeClr val="accent4">
                  <a:alpha val="100000"/>
                </a:schemeClr>
              </a:gs>
              <a:gs pos="0">
                <a:schemeClr val="accent2"/>
              </a:gs>
              <a:gs pos="84000">
                <a:schemeClr val="accent1">
                  <a:alpha val="100000"/>
                </a:schemeClr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@png2x_01_目录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1905" y="0"/>
            <a:ext cx="274320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2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3" y="4338638"/>
            <a:ext cx="969169" cy="80486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7163" y="870109"/>
            <a:ext cx="2431733" cy="3403283"/>
          </a:xfrm>
        </p:spPr>
        <p:txBody>
          <a:bodyPr anchor="ctr">
            <a:normAutofit/>
          </a:bodyPr>
          <a:lstStyle>
            <a:lvl1pPr algn="ctr">
              <a:defRPr sz="3300"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-952" y="0"/>
            <a:ext cx="9143524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44000">
                <a:schemeClr val="accent2">
                  <a:lumMod val="60000"/>
                  <a:lumOff val="40000"/>
                </a:schemeClr>
              </a:gs>
              <a:gs pos="81000">
                <a:schemeClr val="bg1"/>
              </a:gs>
            </a:gsLst>
            <a:lin ang="1956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923" y="0"/>
            <a:ext cx="3717359" cy="3671634"/>
          </a:xfrm>
          <a:prstGeom prst="rect">
            <a:avLst/>
          </a:prstGeom>
        </p:spPr>
      </p:pic>
      <p:pic>
        <p:nvPicPr>
          <p:cNvPr id="10" name="@png2x_01_章节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2270998" y="0"/>
            <a:ext cx="6871335" cy="51435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4032885" y="2603659"/>
            <a:ext cx="4716304" cy="2016443"/>
          </a:xfrm>
        </p:spPr>
        <p:txBody>
          <a:bodyPr anchor="t">
            <a:normAutofit/>
          </a:bodyPr>
          <a:lstStyle>
            <a:lvl1pPr algn="just">
              <a:defRPr sz="3300">
                <a:solidFill>
                  <a:schemeClr val="tx1"/>
                </a:solidFill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133000"/>
            <a:ext cx="1673497" cy="1010500"/>
          </a:xfrm>
          <a:prstGeom prst="rect">
            <a:avLst/>
          </a:prstGeom>
        </p:spPr>
      </p:pic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13"/>
            </p:custDataLst>
          </p:nvPr>
        </p:nvSpPr>
        <p:spPr>
          <a:xfrm>
            <a:off x="4024074" y="348343"/>
            <a:ext cx="3612966" cy="2181524"/>
          </a:xfrm>
        </p:spPr>
        <p:txBody>
          <a:bodyPr wrap="none" anchor="b">
            <a:normAutofit/>
          </a:bodyPr>
          <a:lstStyle>
            <a:lvl1pPr marL="0" indent="0" algn="just">
              <a:buNone/>
              <a:defRPr sz="2700" b="1">
                <a:solidFill>
                  <a:schemeClr val="accent2"/>
                </a:solidFill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/>
        <p:txBody>
          <a:bodyPr vert="horz" lIns="0" tIns="0" rIns="0" bIns="0" rtlCol="0" anchor="t" anchorCtr="0">
            <a:normAutofit/>
          </a:bodyPr>
          <a:lstStyle>
            <a:lvl1pPr algn="l">
              <a:defRPr lang="en-US" dirty="0">
                <a:latin typeface="+mj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628650" y="1023300"/>
            <a:ext cx="3886200" cy="3609900"/>
          </a:xfrm>
        </p:spPr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4629150" y="1023300"/>
            <a:ext cx="3886200" cy="3609900"/>
          </a:xfrm>
        </p:spPr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9841" y="270000"/>
            <a:ext cx="7886700" cy="648000"/>
          </a:xfrm>
        </p:spPr>
        <p:txBody>
          <a:bodyPr vert="horz" lIns="0" tIns="0" rIns="0" bIns="0" rtlCol="0" anchor="t" anchorCtr="0">
            <a:normAutofit/>
          </a:bodyPr>
          <a:lstStyle>
            <a:lvl1pPr algn="l">
              <a:defRPr lang="en-US" dirty="0">
                <a:latin typeface="+mj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29841" y="1023300"/>
            <a:ext cx="3868340" cy="405000"/>
          </a:xfrm>
        </p:spPr>
        <p:txBody>
          <a:bodyPr anchor="b"/>
          <a:lstStyle>
            <a:lvl1pPr marL="0" indent="0">
              <a:buNone/>
              <a:defRPr sz="1800" b="1">
                <a:latin typeface="+mj-lt"/>
                <a:sym typeface="Arial" panose="020B0604020202020204" pitchFamily="34" charset="0"/>
              </a:defRPr>
            </a:lvl1pPr>
            <a:lvl2pPr marL="342900" indent="0">
              <a:buNone/>
              <a:defRPr sz="1500" b="1">
                <a:latin typeface="+mj-lt"/>
              </a:defRPr>
            </a:lvl2pPr>
            <a:lvl3pPr marL="685800" indent="0">
              <a:buNone/>
              <a:defRPr sz="1350" b="1">
                <a:latin typeface="+mj-lt"/>
              </a:defRPr>
            </a:lvl3pPr>
            <a:lvl4pPr marL="1028700" indent="0">
              <a:buNone/>
              <a:defRPr sz="1200" b="1">
                <a:latin typeface="+mj-lt"/>
              </a:defRPr>
            </a:lvl4pPr>
            <a:lvl5pPr marL="1371600" indent="0">
              <a:buNone/>
              <a:defRPr sz="1200" b="1">
                <a:latin typeface="+mj-lt"/>
              </a:defRPr>
            </a:lvl5pPr>
            <a:lvl6pPr marL="1714500" indent="0">
              <a:buNone/>
              <a:defRPr sz="1200" b="1">
                <a:latin typeface="+mj-lt"/>
              </a:defRPr>
            </a:lvl6pPr>
            <a:lvl7pPr marL="2057400" indent="0">
              <a:buNone/>
              <a:defRPr sz="1200" b="1">
                <a:latin typeface="+mj-lt"/>
              </a:defRPr>
            </a:lvl7pPr>
            <a:lvl8pPr marL="2400300" indent="0">
              <a:buNone/>
              <a:defRPr sz="1200" b="1">
                <a:latin typeface="+mj-lt"/>
              </a:defRPr>
            </a:lvl8pPr>
            <a:lvl9pPr marL="2743200" indent="0">
              <a:buNone/>
              <a:defRPr sz="12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29841" y="1545956"/>
            <a:ext cx="3868340" cy="3096291"/>
          </a:xfrm>
        </p:spPr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29150" y="1023300"/>
            <a:ext cx="3887391" cy="405000"/>
          </a:xfrm>
        </p:spPr>
        <p:txBody>
          <a:bodyPr anchor="b"/>
          <a:lstStyle>
            <a:lvl1pPr marL="0" indent="0">
              <a:buNone/>
              <a:defRPr sz="1800" b="1">
                <a:latin typeface="+mj-lt"/>
                <a:sym typeface="Arial" panose="020B0604020202020204" pitchFamily="34" charset="0"/>
              </a:defRPr>
            </a:lvl1pPr>
            <a:lvl2pPr marL="342900" indent="0">
              <a:buNone/>
              <a:defRPr sz="1500" b="1">
                <a:latin typeface="+mj-lt"/>
              </a:defRPr>
            </a:lvl2pPr>
            <a:lvl3pPr marL="685800" indent="0">
              <a:buNone/>
              <a:defRPr sz="1350" b="1">
                <a:latin typeface="+mj-lt"/>
              </a:defRPr>
            </a:lvl3pPr>
            <a:lvl4pPr marL="1028700" indent="0">
              <a:buNone/>
              <a:defRPr sz="1200" b="1">
                <a:latin typeface="+mj-lt"/>
              </a:defRPr>
            </a:lvl4pPr>
            <a:lvl5pPr marL="1371600" indent="0">
              <a:buNone/>
              <a:defRPr sz="1200" b="1">
                <a:latin typeface="+mj-lt"/>
              </a:defRPr>
            </a:lvl5pPr>
            <a:lvl6pPr marL="1714500" indent="0">
              <a:buNone/>
              <a:defRPr sz="1200" b="1">
                <a:latin typeface="+mj-lt"/>
              </a:defRPr>
            </a:lvl6pPr>
            <a:lvl7pPr marL="2057400" indent="0">
              <a:buNone/>
              <a:defRPr sz="1200" b="1">
                <a:latin typeface="+mj-lt"/>
              </a:defRPr>
            </a:lvl7pPr>
            <a:lvl8pPr marL="2400300" indent="0">
              <a:buNone/>
              <a:defRPr sz="1200" b="1">
                <a:latin typeface="+mj-lt"/>
              </a:defRPr>
            </a:lvl8pPr>
            <a:lvl9pPr marL="2743200" indent="0">
              <a:buNone/>
              <a:defRPr sz="12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6"/>
            </p:custDataLst>
          </p:nvPr>
        </p:nvSpPr>
        <p:spPr>
          <a:xfrm>
            <a:off x="4629150" y="1545956"/>
            <a:ext cx="3887391" cy="3096291"/>
          </a:xfrm>
        </p:spPr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/>
        <p:txBody>
          <a:bodyPr anchor="t" anchorCtr="0"/>
          <a:lstStyle>
            <a:lvl1pPr algn="l">
              <a:defRPr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2"/>
            </p:custDataLst>
          </p:nvPr>
        </p:nvSpPr>
        <p:spPr>
          <a:xfrm>
            <a:off x="-476" y="-476"/>
            <a:ext cx="9143048" cy="2652713"/>
          </a:xfrm>
          <a:prstGeom prst="rect">
            <a:avLst/>
          </a:prstGeom>
          <a:gradFill>
            <a:gsLst>
              <a:gs pos="0">
                <a:schemeClr val="accent1"/>
              </a:gs>
              <a:gs pos="49000">
                <a:schemeClr val="accent4">
                  <a:lumMod val="67000"/>
                  <a:lumOff val="3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30635" y="-545"/>
            <a:ext cx="1591194" cy="1412870"/>
          </a:xfrm>
          <a:prstGeom prst="rect">
            <a:avLst/>
          </a:prstGeom>
        </p:spPr>
      </p:pic>
      <p:sp>
        <p:nvSpPr>
          <p:cNvPr id="7" name="任意多边形 9"/>
          <p:cNvSpPr/>
          <p:nvPr userDrawn="1">
            <p:custDataLst>
              <p:tags r:id="rId5"/>
            </p:custDataLst>
          </p:nvPr>
        </p:nvSpPr>
        <p:spPr>
          <a:xfrm>
            <a:off x="953" y="278607"/>
            <a:ext cx="9143048" cy="4865370"/>
          </a:xfrm>
          <a:custGeom>
            <a:avLst/>
            <a:gdLst>
              <a:gd name="adj" fmla="val 8371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198" h="8977">
                <a:moveTo>
                  <a:pt x="861" y="0"/>
                </a:moveTo>
                <a:lnTo>
                  <a:pt x="18337" y="0"/>
                </a:lnTo>
                <a:cubicBezTo>
                  <a:pt x="18813" y="0"/>
                  <a:pt x="19198" y="385"/>
                  <a:pt x="19198" y="861"/>
                </a:cubicBezTo>
                <a:lnTo>
                  <a:pt x="19198" y="8977"/>
                </a:lnTo>
                <a:lnTo>
                  <a:pt x="0" y="8977"/>
                </a:lnTo>
                <a:lnTo>
                  <a:pt x="0" y="861"/>
                </a:lnTo>
                <a:cubicBezTo>
                  <a:pt x="0" y="385"/>
                  <a:pt x="385" y="0"/>
                  <a:pt x="86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-476" y="-476"/>
            <a:ext cx="9143048" cy="2652713"/>
          </a:xfrm>
          <a:prstGeom prst="rect">
            <a:avLst/>
          </a:prstGeom>
          <a:gradFill>
            <a:gsLst>
              <a:gs pos="0">
                <a:schemeClr val="accent1"/>
              </a:gs>
              <a:gs pos="49000">
                <a:schemeClr val="accent4">
                  <a:lumMod val="67000"/>
                  <a:lumOff val="3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30635" y="-545"/>
            <a:ext cx="1591194" cy="1412870"/>
          </a:xfrm>
          <a:prstGeom prst="rect">
            <a:avLst/>
          </a:prstGeom>
        </p:spPr>
      </p:pic>
      <p:sp>
        <p:nvSpPr>
          <p:cNvPr id="8" name="任意多边形 9"/>
          <p:cNvSpPr/>
          <p:nvPr userDrawn="1">
            <p:custDataLst>
              <p:tags r:id="rId5"/>
            </p:custDataLst>
          </p:nvPr>
        </p:nvSpPr>
        <p:spPr>
          <a:xfrm>
            <a:off x="953" y="278607"/>
            <a:ext cx="9143048" cy="4865370"/>
          </a:xfrm>
          <a:custGeom>
            <a:avLst/>
            <a:gdLst>
              <a:gd name="adj" fmla="val 8371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198" h="8977">
                <a:moveTo>
                  <a:pt x="861" y="0"/>
                </a:moveTo>
                <a:lnTo>
                  <a:pt x="18337" y="0"/>
                </a:lnTo>
                <a:cubicBezTo>
                  <a:pt x="18813" y="0"/>
                  <a:pt x="19198" y="385"/>
                  <a:pt x="19198" y="861"/>
                </a:cubicBezTo>
                <a:lnTo>
                  <a:pt x="19198" y="8977"/>
                </a:lnTo>
                <a:lnTo>
                  <a:pt x="0" y="8977"/>
                </a:lnTo>
                <a:lnTo>
                  <a:pt x="0" y="861"/>
                </a:lnTo>
                <a:cubicBezTo>
                  <a:pt x="0" y="385"/>
                  <a:pt x="385" y="0"/>
                  <a:pt x="86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内容占位符 1"/>
          <p:cNvSpPr>
            <a:spLocks noGrp="1"/>
          </p:cNvSpPr>
          <p:nvPr>
            <p:ph idx="1" hasCustomPrompt="1"/>
            <p:custDataLst>
              <p:tags r:id="rId6"/>
            </p:custDataLst>
          </p:nvPr>
        </p:nvSpPr>
        <p:spPr>
          <a:xfrm>
            <a:off x="628650" y="653143"/>
            <a:ext cx="7886700" cy="3980294"/>
          </a:xfrm>
        </p:spPr>
        <p:txBody>
          <a:bodyPr/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tags" Target="../tags/tag88.xml"/><Relationship Id="rId23" Type="http://schemas.openxmlformats.org/officeDocument/2006/relationships/tags" Target="../tags/tag87.xml"/><Relationship Id="rId22" Type="http://schemas.openxmlformats.org/officeDocument/2006/relationships/tags" Target="../tags/tag86.xml"/><Relationship Id="rId21" Type="http://schemas.openxmlformats.org/officeDocument/2006/relationships/tags" Target="../tags/tag85.xml"/><Relationship Id="rId20" Type="http://schemas.openxmlformats.org/officeDocument/2006/relationships/tags" Target="../tags/tag84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83.xml"/><Relationship Id="rId18" Type="http://schemas.openxmlformats.org/officeDocument/2006/relationships/tags" Target="../tags/tag82.xml"/><Relationship Id="rId17" Type="http://schemas.openxmlformats.org/officeDocument/2006/relationships/image" Target="../media/image15.png"/><Relationship Id="rId16" Type="http://schemas.openxmlformats.org/officeDocument/2006/relationships/tags" Target="../tags/tag81.xml"/><Relationship Id="rId15" Type="http://schemas.openxmlformats.org/officeDocument/2006/relationships/tags" Target="../tags/tag80.xml"/><Relationship Id="rId14" Type="http://schemas.openxmlformats.org/officeDocument/2006/relationships/image" Target="NULL" TargetMode="External"/><Relationship Id="rId13" Type="http://schemas.openxmlformats.org/officeDocument/2006/relationships/image" Target="../media/image17.png"/><Relationship Id="rId12" Type="http://schemas.openxmlformats.org/officeDocument/2006/relationships/tags" Target="../tags/tag79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@png2x_01_正文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3855005" y="238"/>
            <a:ext cx="3326130" cy="3318986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15"/>
            </p:custDataLst>
          </p:nvPr>
        </p:nvSpPr>
        <p:spPr>
          <a:xfrm>
            <a:off x="-476" y="-476"/>
            <a:ext cx="9143048" cy="2652713"/>
          </a:xfrm>
          <a:prstGeom prst="rect">
            <a:avLst/>
          </a:prstGeom>
          <a:gradFill>
            <a:gsLst>
              <a:gs pos="0">
                <a:schemeClr val="accent1"/>
              </a:gs>
              <a:gs pos="49000">
                <a:schemeClr val="accent4">
                  <a:lumMod val="67000"/>
                  <a:lumOff val="3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30635" y="-545"/>
            <a:ext cx="1591194" cy="141287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>
          <a:xfrm>
            <a:off x="642938" y="381953"/>
            <a:ext cx="7886700" cy="46053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10" name="任意多边形 9"/>
          <p:cNvSpPr/>
          <p:nvPr userDrawn="1">
            <p:custDataLst>
              <p:tags r:id="rId19"/>
            </p:custDataLst>
          </p:nvPr>
        </p:nvSpPr>
        <p:spPr>
          <a:xfrm>
            <a:off x="953" y="842010"/>
            <a:ext cx="9143048" cy="4301966"/>
          </a:xfrm>
          <a:custGeom>
            <a:avLst/>
            <a:gdLst>
              <a:gd name="adj" fmla="val 8371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198" h="8977">
                <a:moveTo>
                  <a:pt x="861" y="0"/>
                </a:moveTo>
                <a:lnTo>
                  <a:pt x="18337" y="0"/>
                </a:lnTo>
                <a:cubicBezTo>
                  <a:pt x="18813" y="0"/>
                  <a:pt x="19198" y="385"/>
                  <a:pt x="19198" y="861"/>
                </a:cubicBezTo>
                <a:lnTo>
                  <a:pt x="19198" y="8977"/>
                </a:lnTo>
                <a:lnTo>
                  <a:pt x="0" y="8977"/>
                </a:lnTo>
                <a:lnTo>
                  <a:pt x="0" y="861"/>
                </a:lnTo>
                <a:cubicBezTo>
                  <a:pt x="0" y="385"/>
                  <a:pt x="385" y="0"/>
                  <a:pt x="86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28650" y="1054894"/>
            <a:ext cx="7886700" cy="357854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  <p:sp>
        <p:nvSpPr>
          <p:cNvPr id="11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1800" b="1" kern="1200">
          <a:solidFill>
            <a:schemeClr val="bg1"/>
          </a:solidFill>
          <a:latin typeface="Arial" panose="020B0604020202020204" pitchFamily="34" charset="0"/>
          <a:sym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13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sym typeface="Arial" panose="020B0604020202020204" pitchFamily="34" charset="0"/>
        </a:defRPr>
      </a:lvl1pPr>
      <a:lvl2pPr marL="403860" indent="-154940" algn="l" defTabSz="6858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</a:defRPr>
      </a:lvl2pPr>
      <a:lvl3pPr marL="599440" indent="-121285" algn="l" defTabSz="6858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</a:defRPr>
      </a:lvl3pPr>
      <a:lvl4pPr marL="772795" indent="-111760" algn="l" defTabSz="6858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900" kern="1200">
          <a:solidFill>
            <a:schemeClr val="tx1">
              <a:lumMod val="65000"/>
              <a:lumOff val="35000"/>
            </a:schemeClr>
          </a:solidFill>
          <a:latin typeface="+mn-lt"/>
        </a:defRPr>
      </a:lvl4pPr>
      <a:lvl5pPr marL="926465" indent="-95250" algn="l" defTabSz="6858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825" kern="1200">
          <a:solidFill>
            <a:schemeClr val="tx1">
              <a:lumMod val="65000"/>
              <a:lumOff val="35000"/>
            </a:schemeClr>
          </a:solidFill>
          <a:latin typeface="+mn-lt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tags" Target="../tags/tag107.xml"/><Relationship Id="rId1" Type="http://schemas.openxmlformats.org/officeDocument/2006/relationships/tags" Target="../tags/tag106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tags" Target="../tags/tag109.xml"/><Relationship Id="rId1" Type="http://schemas.openxmlformats.org/officeDocument/2006/relationships/tags" Target="../tags/tag10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image" Target="../media/image34.png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image" Target="../media/image33.png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11.xml"/><Relationship Id="rId17" Type="http://schemas.openxmlformats.org/officeDocument/2006/relationships/image" Target="../media/image38.jpeg"/><Relationship Id="rId16" Type="http://schemas.openxmlformats.org/officeDocument/2006/relationships/image" Target="../media/image37.png"/><Relationship Id="rId15" Type="http://schemas.openxmlformats.org/officeDocument/2006/relationships/image" Target="../media/image36.png"/><Relationship Id="rId14" Type="http://schemas.openxmlformats.org/officeDocument/2006/relationships/tags" Target="../tags/tag120.xml"/><Relationship Id="rId13" Type="http://schemas.openxmlformats.org/officeDocument/2006/relationships/tags" Target="../tags/tag119.xml"/><Relationship Id="rId12" Type="http://schemas.openxmlformats.org/officeDocument/2006/relationships/image" Target="../media/image35.png"/><Relationship Id="rId11" Type="http://schemas.openxmlformats.org/officeDocument/2006/relationships/tags" Target="../tags/tag118.xml"/><Relationship Id="rId10" Type="http://schemas.openxmlformats.org/officeDocument/2006/relationships/tags" Target="../tags/tag117.xml"/><Relationship Id="rId1" Type="http://schemas.openxmlformats.org/officeDocument/2006/relationships/tags" Target="../tags/tag1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22.xml"/><Relationship Id="rId1" Type="http://schemas.openxmlformats.org/officeDocument/2006/relationships/tags" Target="../tags/tag1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24.xml"/><Relationship Id="rId1" Type="http://schemas.openxmlformats.org/officeDocument/2006/relationships/tags" Target="../tags/tag123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tags" Target="../tags/tag128.xml"/><Relationship Id="rId1" Type="http://schemas.openxmlformats.org/officeDocument/2006/relationships/tags" Target="../tags/tag127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30.xml"/><Relationship Id="rId1" Type="http://schemas.openxmlformats.org/officeDocument/2006/relationships/tags" Target="../tags/tag1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1.xml"/><Relationship Id="rId2" Type="http://schemas.openxmlformats.org/officeDocument/2006/relationships/tags" Target="../tags/tag96.xml"/><Relationship Id="rId1" Type="http://schemas.openxmlformats.org/officeDocument/2006/relationships/tags" Target="../tags/tag9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98.xml"/><Relationship Id="rId1" Type="http://schemas.openxmlformats.org/officeDocument/2006/relationships/tags" Target="../tags/tag9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tags" Target="../tags/tag101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0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03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 anchor="ctr" anchorCtr="0">
            <a:normAutofit fontScale="90000"/>
          </a:bodyPr>
          <a:lstStyle/>
          <a:p>
            <a:pPr algn="ctr"/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</a:rPr>
              <a:t>Применение з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доровьесберегающе</a:t>
            </a:r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</a:rPr>
              <a:t>й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технологии </a:t>
            </a:r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</a:rPr>
              <a:t>в работе с детьми</a:t>
            </a:r>
            <a:endParaRPr lang="ru-RU" altLang="en-US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副标题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764540" y="287655"/>
            <a:ext cx="7886700" cy="444500"/>
          </a:xfrm>
        </p:spPr>
        <p:txBody>
          <a:bodyPr>
            <a:normAutofit lnSpcReduction="20000"/>
          </a:bodyPr>
          <a:lstStyle/>
          <a:p>
            <a:pPr algn="ctr"/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Государственное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бюджетное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учреждение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социального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обслуживания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Брянской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области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«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Социальный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приют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для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детей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подростков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г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Новозыбкова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»</a:t>
            </a:r>
            <a:endParaRPr lang="en-US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署名"/>
          <p:cNvSpPr>
            <a:spLocks noGrp="1"/>
          </p:cNvSpPr>
          <p:nvPr>
            <p:ph type="body" sz="quarter" idx="17"/>
            <p:custDataLst>
              <p:tags r:id="rId3"/>
            </p:custDataLst>
          </p:nvPr>
        </p:nvSpPr>
        <p:spPr/>
        <p:txBody>
          <a:bodyPr/>
          <a:lstStyle/>
          <a:p>
            <a:pPr algn="r"/>
            <a:r>
              <a:rPr lang="ru-RU" altLang="en-US" sz="140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Выполнила</a:t>
            </a:r>
            <a:r>
              <a:rPr lang="en-US" altLang="en-US" sz="140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altLang="en-US" sz="1400">
              <a:solidFill>
                <a:schemeClr val="tx2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r"/>
            <a:r>
              <a:rPr lang="ru-RU" altLang="en-US" sz="140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воспитатель 1 категории</a:t>
            </a:r>
            <a:endParaRPr lang="ru-RU" altLang="en-US" sz="1400">
              <a:solidFill>
                <a:schemeClr val="tx2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r"/>
            <a:r>
              <a:rPr lang="ru-RU" altLang="en-US" sz="140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Пашкова Светлана Анатольевна</a:t>
            </a:r>
            <a:endParaRPr lang="ru-RU" altLang="en-US" sz="1400">
              <a:solidFill>
                <a:schemeClr val="tx2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2541270" y="4560570"/>
            <a:ext cx="3609975" cy="4324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НОВОЗЫБКОВ</a:t>
            </a:r>
            <a:endParaRPr lang="en-US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2025</a:t>
            </a:r>
            <a:endParaRPr lang="ru-RU" altLang="en-US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ru-RU" sz="2220" u="sng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Технологии обучения здоровому образу жизни:</a:t>
            </a:r>
            <a:br>
              <a:rPr lang="ru-RU" sz="2220" b="1" u="sng" dirty="0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sz="155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sz="178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Утренняя гимнастика</a:t>
            </a:r>
            <a:r>
              <a:rPr lang="ru-RU" sz="155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ru-RU" sz="1555" b="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выполняется ежедневно после сна, продолжительность 6-8 минут. Состоит из комплекса несложных физических упражнений, умеренной нагрузки. Ее целью является повышение общего жизненного тонуса и основных процессов жизнедеятельности, тем самым она обеспечивает постепенный переход организма от состояния покоя во время сна к его повседневному рабочему состоянию.</a:t>
            </a:r>
            <a:endParaRPr lang="ru-RU" altLang="en-US" sz="1555" b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>
          <a:xfrm>
            <a:off x="751205" y="2672715"/>
            <a:ext cx="5312410" cy="788670"/>
          </a:xfrm>
        </p:spPr>
        <p:txBody>
          <a:bodyPr>
            <a:normAutofit/>
          </a:bodyPr>
          <a:p>
            <a:r>
              <a:rPr lang="ru-RU" sz="16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«Трудовой десант» </a:t>
            </a:r>
            <a:r>
              <a:rPr lang="ru-RU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Сюда входят ежедневные труд-часы, на которых дети заняты работой, посильной по их физическому развитию, </a:t>
            </a:r>
            <a:r>
              <a:rPr lang="ru-RU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 интернате, так же на пришкольном участке. </a:t>
            </a:r>
            <a:endParaRPr lang="ru-RU" sz="14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Изображение 3" descr="2025-07-23_23-54-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385" y="987425"/>
            <a:ext cx="1998980" cy="1783715"/>
          </a:xfrm>
          <a:prstGeom prst="rect">
            <a:avLst/>
          </a:prstGeom>
        </p:spPr>
      </p:pic>
      <p:pic>
        <p:nvPicPr>
          <p:cNvPr id="5" name="Изображение 4" descr="2025-07-23_23-56-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0870" y="3505835"/>
            <a:ext cx="2018030" cy="1464310"/>
          </a:xfrm>
          <a:prstGeom prst="rect">
            <a:avLst/>
          </a:prstGeom>
        </p:spPr>
      </p:pic>
      <p:pic>
        <p:nvPicPr>
          <p:cNvPr id="7" name="Изображение 6" descr="2025-07-24_00-07-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205" y="3545840"/>
            <a:ext cx="2044700" cy="14243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ru-RU" sz="178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Активный отдых.</a:t>
            </a:r>
            <a:r>
              <a:rPr lang="ru-RU" sz="155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ru-RU" sz="1555" b="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При проведении досугов, праздников все дети приобщаются к непосредственному участию в различных состязаниях, соревнованиях, с увлечением выполняют двигательные задания, при этом дети ведут себя более непосредственно чем на физкультурном занятии, и эта раскованность позволяет им двигаться без особого напряжения. При этом используются те двигательные навыки и умения, которыми они уже прочно овладели, поэтому у детей проявляется своеобразный артистизм, эстетичность в движениях.</a:t>
            </a:r>
            <a:endParaRPr lang="ru-RU" altLang="en-US" sz="1555" b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/>
        <p:txBody>
          <a:bodyPr/>
          <a:p>
            <a:r>
              <a:rPr lang="ru-RU" altLang="en-US"/>
              <a:t>署名占位符</a:t>
            </a:r>
            <a:endParaRPr lang="ru-RU" altLang="en-US"/>
          </a:p>
        </p:txBody>
      </p:sp>
      <p:pic>
        <p:nvPicPr>
          <p:cNvPr id="4" name="Изображение 3" descr="2025-07-23_23-59-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65" y="2856230"/>
            <a:ext cx="2309495" cy="1845945"/>
          </a:xfrm>
          <a:prstGeom prst="rect">
            <a:avLst/>
          </a:prstGeom>
        </p:spPr>
      </p:pic>
      <p:pic>
        <p:nvPicPr>
          <p:cNvPr id="5" name="Изображение 4" descr="2025-07-24_00-02-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125" y="2856230"/>
            <a:ext cx="2447290" cy="1845945"/>
          </a:xfrm>
          <a:prstGeom prst="rect">
            <a:avLst/>
          </a:prstGeom>
        </p:spPr>
      </p:pic>
      <p:pic>
        <p:nvPicPr>
          <p:cNvPr id="6" name="Изображение 5" descr="2025-07-24_00-05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1960" y="969010"/>
            <a:ext cx="2207260" cy="16033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ctrTitle"/>
            <p:custDataLst>
              <p:tags r:id="rId1"/>
            </p:custDataLst>
          </p:nvPr>
        </p:nvSpPr>
        <p:spPr>
          <a:xfrm>
            <a:off x="751205" y="248920"/>
            <a:ext cx="6921500" cy="8864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Times New Roman" panose="02020603050405020304" charset="0"/>
                <a:cs typeface="Times New Roman" panose="02020603050405020304" charset="0"/>
              </a:rPr>
              <a:t>Применение здоровьесберегающих технологий</a:t>
            </a:r>
            <a:endParaRPr lang="en-GB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>
          <a:xfrm>
            <a:off x="551180" y="4354195"/>
            <a:ext cx="330835" cy="116205"/>
          </a:xfrm>
        </p:spPr>
        <p:txBody>
          <a:bodyPr>
            <a:normAutofit fontScale="40000"/>
          </a:bodyPr>
          <a:p>
            <a:r>
              <a:rPr lang="ru-RU" altLang="en-US"/>
              <a:t>署名占位符</a:t>
            </a:r>
            <a:endParaRPr lang="ru-RU" altLang="en-US"/>
          </a:p>
        </p:txBody>
      </p:sp>
      <p:sp>
        <p:nvSpPr>
          <p:cNvPr id="80" name="Google Shape;80;p16"/>
          <p:cNvSpPr txBox="1"/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81" name="Google Shape;81;p16"/>
          <p:cNvPicPr preferRelativeResize="0"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35050" y="908050"/>
            <a:ext cx="508000" cy="47879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>
            <p:custDataLst>
              <p:tags r:id="rId5"/>
            </p:custDataLst>
          </p:nvPr>
        </p:nvSpPr>
        <p:spPr>
          <a:xfrm>
            <a:off x="317500" y="1416050"/>
            <a:ext cx="2440940" cy="65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tx2"/>
                </a:solidFill>
                <a:latin typeface="Times New Roman" panose="02020603050405020304" charset="0"/>
                <a:ea typeface="Proxima Nova"/>
                <a:cs typeface="Times New Roman" panose="02020603050405020304" charset="0"/>
                <a:sym typeface="Proxima Nova"/>
              </a:rPr>
              <a:t>Физическая активность</a:t>
            </a:r>
            <a:endParaRPr lang="en-GB" sz="1600">
              <a:solidFill>
                <a:schemeClr val="tx2"/>
              </a:solidFill>
              <a:latin typeface="Times New Roman" panose="02020603050405020304" charset="0"/>
              <a:ea typeface="Proxima Nova"/>
              <a:cs typeface="Times New Roman" panose="02020603050405020304" charset="0"/>
              <a:sym typeface="Proxima Nova"/>
            </a:endParaRPr>
          </a:p>
        </p:txBody>
      </p:sp>
      <p:sp>
        <p:nvSpPr>
          <p:cNvPr id="83" name="Google Shape;83;p16"/>
          <p:cNvSpPr txBox="1"/>
          <p:nvPr>
            <p:custDataLst>
              <p:tags r:id="rId6"/>
            </p:custDataLst>
          </p:nvPr>
        </p:nvSpPr>
        <p:spPr>
          <a:xfrm>
            <a:off x="317500" y="1819910"/>
            <a:ext cx="2540000" cy="136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>
                <a:solidFill>
                  <a:schemeClr val="tx2"/>
                </a:solidFill>
                <a:latin typeface="Times New Roman" panose="02020603050405020304" charset="0"/>
                <a:ea typeface="Proxima Nova"/>
                <a:cs typeface="Times New Roman" panose="02020603050405020304" charset="0"/>
                <a:sym typeface="Proxima Nova"/>
              </a:rPr>
              <a:t>З</a:t>
            </a:r>
            <a:r>
              <a:rPr lang="en-GB">
                <a:solidFill>
                  <a:schemeClr val="tx2"/>
                </a:solidFill>
                <a:latin typeface="Times New Roman" panose="02020603050405020304" charset="0"/>
                <a:ea typeface="Proxima Nova"/>
                <a:cs typeface="Times New Roman" panose="02020603050405020304" charset="0"/>
                <a:sym typeface="Proxima Nova"/>
              </a:rPr>
              <a:t>анятия адаптивной физкультуры и командные виды спорта, способству</a:t>
            </a:r>
            <a:r>
              <a:rPr lang="ru-RU" altLang="en-GB">
                <a:solidFill>
                  <a:schemeClr val="tx2"/>
                </a:solidFill>
                <a:latin typeface="Times New Roman" panose="02020603050405020304" charset="0"/>
                <a:ea typeface="Proxima Nova"/>
                <a:cs typeface="Times New Roman" panose="02020603050405020304" charset="0"/>
                <a:sym typeface="Proxima Nova"/>
              </a:rPr>
              <a:t>ю</a:t>
            </a:r>
            <a:r>
              <a:rPr lang="en-GB">
                <a:solidFill>
                  <a:schemeClr val="tx2"/>
                </a:solidFill>
                <a:latin typeface="Times New Roman" panose="02020603050405020304" charset="0"/>
                <a:ea typeface="Proxima Nova"/>
                <a:cs typeface="Times New Roman" panose="02020603050405020304" charset="0"/>
                <a:sym typeface="Proxima Nova"/>
              </a:rPr>
              <a:t>т укреплению здоровья и формированию командного духа.</a:t>
            </a:r>
            <a:endParaRPr lang="en-GB">
              <a:solidFill>
                <a:schemeClr val="tx2"/>
              </a:solidFill>
              <a:latin typeface="Times New Roman" panose="02020603050405020304" charset="0"/>
              <a:ea typeface="Proxima Nova"/>
              <a:cs typeface="Times New Roman" panose="02020603050405020304" charset="0"/>
              <a:sym typeface="Proxima Nova"/>
            </a:endParaRPr>
          </a:p>
        </p:txBody>
      </p:sp>
      <p:pic>
        <p:nvPicPr>
          <p:cNvPr id="84" name="Google Shape;84;p16"/>
          <p:cNvPicPr preferRelativeResize="0"/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952875" y="908050"/>
            <a:ext cx="5080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>
            <p:custDataLst>
              <p:tags r:id="rId9"/>
            </p:custDataLst>
          </p:nvPr>
        </p:nvSpPr>
        <p:spPr>
          <a:xfrm>
            <a:off x="3111500" y="1410970"/>
            <a:ext cx="2421890" cy="408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tx2"/>
                </a:solidFill>
                <a:latin typeface="Times New Roman" panose="02020603050405020304" charset="0"/>
                <a:ea typeface="Proxima Nova"/>
                <a:cs typeface="Times New Roman" panose="02020603050405020304" charset="0"/>
                <a:sym typeface="Proxima Nova"/>
              </a:rPr>
              <a:t>Правильное питание</a:t>
            </a:r>
            <a:endParaRPr lang="en-GB" sz="1800">
              <a:solidFill>
                <a:schemeClr val="tx2"/>
              </a:solidFill>
              <a:latin typeface="Times New Roman" panose="02020603050405020304" charset="0"/>
              <a:ea typeface="Proxima Nova"/>
              <a:cs typeface="Times New Roman" panose="02020603050405020304" charset="0"/>
              <a:sym typeface="Proxima Nova"/>
            </a:endParaRPr>
          </a:p>
        </p:txBody>
      </p:sp>
      <p:sp>
        <p:nvSpPr>
          <p:cNvPr id="86" name="Google Shape;86;p16"/>
          <p:cNvSpPr txBox="1"/>
          <p:nvPr>
            <p:custDataLst>
              <p:tags r:id="rId10"/>
            </p:custDataLst>
          </p:nvPr>
        </p:nvSpPr>
        <p:spPr>
          <a:xfrm>
            <a:off x="3111500" y="1926590"/>
            <a:ext cx="2540000" cy="19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>
                <a:solidFill>
                  <a:schemeClr val="tx2"/>
                </a:solidFill>
                <a:latin typeface="Times New Roman" panose="02020603050405020304" charset="0"/>
                <a:ea typeface="Proxima Nova"/>
                <a:cs typeface="Times New Roman" panose="02020603050405020304" charset="0"/>
                <a:sym typeface="Proxima Nova"/>
              </a:rPr>
              <a:t>Меню составляют </a:t>
            </a:r>
            <a:r>
              <a:rPr lang="en-US" altLang="en-US">
                <a:solidFill>
                  <a:schemeClr val="tx2"/>
                </a:solidFill>
                <a:latin typeface="Times New Roman" panose="02020603050405020304" charset="0"/>
                <a:ea typeface="Proxima Nova"/>
                <a:cs typeface="Times New Roman" panose="02020603050405020304" charset="0"/>
                <a:sym typeface="Proxima Nova"/>
              </a:rPr>
              <a:t>в</a:t>
            </a:r>
            <a:r>
              <a:rPr lang="en-US" altLang="ru-RU">
                <a:solidFill>
                  <a:schemeClr val="tx2"/>
                </a:solidFill>
                <a:latin typeface="Times New Roman" panose="02020603050405020304" charset="0"/>
                <a:ea typeface="Proxima Nova"/>
                <a:cs typeface="Times New Roman" panose="02020603050405020304" charset="0"/>
                <a:sym typeface="Proxima Nova"/>
              </a:rPr>
              <a:t> </a:t>
            </a:r>
            <a:r>
              <a:rPr lang="en-US" altLang="en-US">
                <a:solidFill>
                  <a:schemeClr val="tx2"/>
                </a:solidFill>
                <a:latin typeface="Times New Roman" panose="02020603050405020304" charset="0"/>
                <a:ea typeface="Proxima Nova"/>
                <a:cs typeface="Times New Roman" panose="02020603050405020304" charset="0"/>
                <a:sym typeface="Proxima Nova"/>
              </a:rPr>
              <a:t>соответствии</a:t>
            </a:r>
            <a:r>
              <a:rPr lang="en-US" altLang="ru-RU">
                <a:solidFill>
                  <a:schemeClr val="tx2"/>
                </a:solidFill>
                <a:latin typeface="Times New Roman" panose="02020603050405020304" charset="0"/>
                <a:ea typeface="Proxima Nova"/>
                <a:cs typeface="Times New Roman" panose="02020603050405020304" charset="0"/>
                <a:sym typeface="Proxima Nova"/>
              </a:rPr>
              <a:t> </a:t>
            </a:r>
            <a:r>
              <a:rPr lang="en-US" altLang="en-US">
                <a:solidFill>
                  <a:schemeClr val="tx2"/>
                </a:solidFill>
                <a:latin typeface="Times New Roman" panose="02020603050405020304" charset="0"/>
                <a:ea typeface="Proxima Nova"/>
                <a:cs typeface="Times New Roman" panose="02020603050405020304" charset="0"/>
                <a:sym typeface="Proxima Nova"/>
              </a:rPr>
              <a:t>с</a:t>
            </a:r>
            <a:r>
              <a:rPr lang="en-US" altLang="ru-RU">
                <a:solidFill>
                  <a:schemeClr val="tx2"/>
                </a:solidFill>
                <a:latin typeface="Times New Roman" panose="02020603050405020304" charset="0"/>
                <a:ea typeface="Proxima Nova"/>
                <a:cs typeface="Times New Roman" panose="02020603050405020304" charset="0"/>
                <a:sym typeface="Proxima Nova"/>
              </a:rPr>
              <a:t> </a:t>
            </a:r>
            <a:r>
              <a:rPr lang="en-US" altLang="en-US">
                <a:solidFill>
                  <a:schemeClr val="tx2"/>
                </a:solidFill>
                <a:latin typeface="Times New Roman" panose="02020603050405020304" charset="0"/>
                <a:ea typeface="Proxima Nova"/>
                <a:cs typeface="Times New Roman" panose="02020603050405020304" charset="0"/>
                <a:sym typeface="Proxima Nova"/>
              </a:rPr>
              <a:t>СанПиН</a:t>
            </a:r>
            <a:r>
              <a:rPr lang="en-US" altLang="ru-RU">
                <a:solidFill>
                  <a:schemeClr val="tx2"/>
                </a:solidFill>
                <a:latin typeface="Times New Roman" panose="02020603050405020304" charset="0"/>
                <a:ea typeface="Proxima Nova"/>
                <a:cs typeface="Times New Roman" panose="02020603050405020304" charset="0"/>
                <a:sym typeface="Proxima Nova"/>
              </a:rPr>
              <a:t> 2.4.3648-20</a:t>
            </a:r>
            <a:r>
              <a:rPr lang="en-GB">
                <a:solidFill>
                  <a:schemeClr val="tx2"/>
                </a:solidFill>
                <a:latin typeface="Times New Roman" panose="02020603050405020304" charset="0"/>
                <a:ea typeface="Proxima Nova"/>
                <a:cs typeface="Times New Roman" panose="02020603050405020304" charset="0"/>
                <a:sym typeface="Proxima Nova"/>
              </a:rPr>
              <a:t>. Мастер-классы по приготовлению здоровой пищи</a:t>
            </a:r>
            <a:r>
              <a:rPr lang="en-US">
                <a:solidFill>
                  <a:schemeClr val="tx2"/>
                </a:solidFill>
                <a:latin typeface="Times New Roman" panose="02020603050405020304" charset="0"/>
                <a:ea typeface="Proxima Nova"/>
                <a:cs typeface="Times New Roman" panose="02020603050405020304" charset="0"/>
                <a:sym typeface="Proxima Nova"/>
              </a:rPr>
              <a:t>,</a:t>
            </a:r>
            <a:r>
              <a:rPr lang="ru-RU" altLang="en-US">
                <a:solidFill>
                  <a:schemeClr val="tx2"/>
                </a:solidFill>
                <a:latin typeface="Times New Roman" panose="02020603050405020304" charset="0"/>
                <a:ea typeface="Proxima Nova"/>
                <a:cs typeface="Times New Roman" panose="02020603050405020304" charset="0"/>
                <a:sym typeface="Proxima Nova"/>
              </a:rPr>
              <a:t> </a:t>
            </a:r>
            <a:r>
              <a:rPr lang="ru-RU">
                <a:solidFill>
                  <a:schemeClr val="tx2"/>
                </a:solidFill>
                <a:latin typeface="Times New Roman" panose="02020603050405020304" charset="0"/>
                <a:ea typeface="Proxima Nova"/>
                <a:cs typeface="Times New Roman" panose="02020603050405020304" charset="0"/>
                <a:sym typeface="Proxima Nova"/>
              </a:rPr>
              <a:t>в которых учавствуют ребята </a:t>
            </a:r>
            <a:r>
              <a:rPr lang="en-GB">
                <a:solidFill>
                  <a:schemeClr val="tx2"/>
                </a:solidFill>
                <a:latin typeface="Times New Roman" panose="02020603050405020304" charset="0"/>
                <a:ea typeface="Proxima Nova"/>
                <a:cs typeface="Times New Roman" panose="02020603050405020304" charset="0"/>
                <a:sym typeface="Proxima Nova"/>
              </a:rPr>
              <a:t>развивают кулинарные навыки и интерес к здоровой еде.</a:t>
            </a:r>
            <a:endParaRPr lang="en-GB">
              <a:solidFill>
                <a:schemeClr val="tx2"/>
              </a:solidFill>
              <a:latin typeface="Times New Roman" panose="02020603050405020304" charset="0"/>
              <a:ea typeface="Proxima Nova"/>
              <a:cs typeface="Times New Roman" panose="02020603050405020304" charset="0"/>
              <a:sym typeface="Proxima Nova"/>
            </a:endParaRPr>
          </a:p>
        </p:txBody>
      </p:sp>
      <p:pic>
        <p:nvPicPr>
          <p:cNvPr id="87" name="Google Shape;87;p16"/>
          <p:cNvPicPr preferRelativeResize="0"/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870700" y="908050"/>
            <a:ext cx="5080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>
            <p:custDataLst>
              <p:tags r:id="rId13"/>
            </p:custDataLst>
          </p:nvPr>
        </p:nvSpPr>
        <p:spPr>
          <a:xfrm>
            <a:off x="5905500" y="1386840"/>
            <a:ext cx="2794000" cy="700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tx2"/>
                </a:solidFill>
                <a:latin typeface="Times New Roman" panose="02020603050405020304" charset="0"/>
                <a:ea typeface="Proxima Nova"/>
                <a:cs typeface="Times New Roman" panose="02020603050405020304" charset="0"/>
                <a:sym typeface="Proxima Nova"/>
              </a:rPr>
              <a:t>Психоэмоциональная поддержка</a:t>
            </a:r>
            <a:endParaRPr lang="en-GB" sz="1800">
              <a:solidFill>
                <a:schemeClr val="tx2"/>
              </a:solidFill>
              <a:latin typeface="Times New Roman" panose="02020603050405020304" charset="0"/>
              <a:ea typeface="Proxima Nova"/>
              <a:cs typeface="Times New Roman" panose="02020603050405020304" charset="0"/>
              <a:sym typeface="Proxima Nova"/>
            </a:endParaRPr>
          </a:p>
        </p:txBody>
      </p:sp>
      <p:sp>
        <p:nvSpPr>
          <p:cNvPr id="89" name="Google Shape;89;p16"/>
          <p:cNvSpPr txBox="1"/>
          <p:nvPr>
            <p:custDataLst>
              <p:tags r:id="rId14"/>
            </p:custDataLst>
          </p:nvPr>
        </p:nvSpPr>
        <p:spPr>
          <a:xfrm>
            <a:off x="5905500" y="2068830"/>
            <a:ext cx="2540000" cy="2044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tx2"/>
                </a:solidFill>
                <a:latin typeface="Times New Roman" panose="02020603050405020304" charset="0"/>
                <a:ea typeface="Proxima Nova"/>
                <a:cs typeface="Times New Roman" panose="02020603050405020304" charset="0"/>
                <a:sym typeface="Proxima Nova"/>
              </a:rPr>
              <a:t>Арт-терапия и групповые занятия помогают детям выражать эмоции и развивать навыки саморегуляции. Регулярные сессии по рисованию способствуют улучшению психоэмоционального состояния.</a:t>
            </a:r>
            <a:endParaRPr lang="en-GB">
              <a:solidFill>
                <a:schemeClr val="tx2"/>
              </a:solidFill>
              <a:latin typeface="Times New Roman" panose="02020603050405020304" charset="0"/>
              <a:ea typeface="Proxima Nova"/>
              <a:cs typeface="Times New Roman" panose="02020603050405020304" charset="0"/>
              <a:sym typeface="Proxima Nova"/>
            </a:endParaRPr>
          </a:p>
        </p:txBody>
      </p:sp>
      <p:pic>
        <p:nvPicPr>
          <p:cNvPr id="2" name="Изображение 1" descr="2025-07-24_00-36-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63265" y="3843020"/>
            <a:ext cx="2159000" cy="1198245"/>
          </a:xfrm>
          <a:prstGeom prst="rect">
            <a:avLst/>
          </a:prstGeom>
        </p:spPr>
      </p:pic>
      <p:pic>
        <p:nvPicPr>
          <p:cNvPr id="3" name="Изображение 2" descr="2025-07-24_00-42-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0685" y="3621405"/>
            <a:ext cx="2015490" cy="1303020"/>
          </a:xfrm>
          <a:prstGeom prst="rect">
            <a:avLst/>
          </a:prstGeom>
        </p:spPr>
      </p:pic>
      <p:pic>
        <p:nvPicPr>
          <p:cNvPr id="4" name="Изображение 3" descr="KmcsCMOxsa8WOWolTDK7CMqs9oc3dYNjhs8LIUFWk-lws0bld5OimuSS9a8rVC3TXGlESZE55Iyv-neeMsmi8fuK (1)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30110" y="4004310"/>
            <a:ext cx="1761490" cy="10363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/>
          <p:nvPr>
            <p:ph type="ctrTitle"/>
            <p:custDataLst>
              <p:tags r:id="rId1"/>
            </p:custDataLst>
          </p:nvPr>
        </p:nvSpPr>
        <p:spPr>
          <a:xfrm>
            <a:off x="751205" y="408305"/>
            <a:ext cx="7341235" cy="345440"/>
          </a:xfrm>
        </p:spPr>
        <p:txBody>
          <a:bodyPr>
            <a:normAutofit/>
          </a:bodyPr>
          <a:p>
            <a:r>
              <a:rPr lang="ru-RU" sz="18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Методы диагностики уровня культуры ЗОЖ у воспитанников.</a:t>
            </a:r>
            <a:endParaRPr lang="ru-RU" altLang="en-US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>
          <a:xfrm>
            <a:off x="751205" y="1210310"/>
            <a:ext cx="5617210" cy="3307715"/>
          </a:xfrm>
        </p:spPr>
        <p:txBody>
          <a:bodyPr/>
          <a:p>
            <a:pPr marL="457200" indent="-45720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AutoNum type="arabicParenR"/>
            </a:pPr>
            <a:r>
              <a:rPr lang="ru-RU" sz="14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Метод наблюдения;</a:t>
            </a:r>
            <a:endParaRPr lang="ru-RU" sz="14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AutoNum type="arabicParenR"/>
            </a:pPr>
            <a:r>
              <a:rPr lang="ru-RU" sz="14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Сбор информации у узких специалистов: мед.персонал,  психолога</a:t>
            </a:r>
            <a:r>
              <a:rPr lang="en-US" sz="14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ru-RU" sz="14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соц.педагог;</a:t>
            </a:r>
            <a:endParaRPr lang="ru-RU" sz="14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AutoNum type="arabicParenR"/>
            </a:pPr>
            <a:r>
              <a:rPr lang="ru-RU" sz="14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Метод опроса:</a:t>
            </a:r>
            <a:endParaRPr lang="ru-RU" sz="14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ru-RU" sz="14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Тест - оценка «</a:t>
            </a:r>
            <a:r>
              <a:rPr lang="ru-RU" sz="1400" b="1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Табакокурение</a:t>
            </a:r>
            <a:r>
              <a:rPr lang="ru-RU" sz="14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», «Употребление алкоголя», «Наркотики»</a:t>
            </a:r>
            <a:endParaRPr lang="ru-RU" sz="14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ru-RU" sz="14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Тест «Нужно ли экономить на здоровье?»</a:t>
            </a:r>
            <a:endParaRPr lang="ru-RU" sz="14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ru-RU" sz="14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Тест «Ваше здоровье»</a:t>
            </a:r>
            <a:endParaRPr lang="ru-RU" sz="14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ru-RU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Тест - опрос «Основы здорового образа жизни</a:t>
            </a:r>
            <a:r>
              <a:rPr lang="ru-RU" sz="14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»</a:t>
            </a:r>
            <a:r>
              <a:rPr lang="ru-RU" b="1" dirty="0" smtClean="0">
                <a:sym typeface="+mn-ea"/>
              </a:rPr>
              <a:t>;</a:t>
            </a:r>
            <a:endParaRPr lang="ru-RU" b="1" dirty="0" smtClean="0"/>
          </a:p>
          <a:p>
            <a:endParaRPr lang="ru-RU" altLang="en-US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342265" y="266065"/>
            <a:ext cx="8311515" cy="602615"/>
          </a:xfrm>
        </p:spPr>
        <p:txBody>
          <a:bodyPr>
            <a:normAutofit fontScale="90000"/>
          </a:bodyPr>
          <a:p>
            <a:pPr algn="just"/>
            <a:r>
              <a:rPr lang="ru-RU" sz="2220" dirty="0" smtClean="0">
                <a:sym typeface="+mn-ea"/>
              </a:rPr>
              <a:t> </a:t>
            </a:r>
            <a:r>
              <a:rPr lang="ru-RU" sz="222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Исследование по повышению уровня культуры ЗОЖ у воспитанников</a:t>
            </a:r>
            <a:endParaRPr lang="ru-RU" altLang="en-US" sz="222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Замещающий текст 5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>
          <a:xfrm>
            <a:off x="342265" y="1058545"/>
            <a:ext cx="8455025" cy="3811270"/>
          </a:xfrm>
        </p:spPr>
        <p:txBody>
          <a:bodyPr>
            <a:normAutofit lnSpcReduction="10000"/>
          </a:bodyPr>
          <a:p>
            <a:pPr marL="0" indent="0" fontAlgn="base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14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Было проведено исследование на выявление уровня культуры ЗОЖ и его повышение, в  ходе которого были </a:t>
            </a:r>
            <a:r>
              <a:rPr lang="ru-RU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реализованы следующие задачи: </a:t>
            </a:r>
            <a:endParaRPr lang="ru-RU" sz="1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fontAlgn="base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14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изучена </a:t>
            </a:r>
            <a:r>
              <a:rPr lang="ru-RU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 проанализирована </a:t>
            </a:r>
            <a:r>
              <a:rPr lang="ru-RU" sz="1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психолого</a:t>
            </a:r>
            <a:r>
              <a:rPr lang="ru-RU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- педагогическая литература по интересующей нас теме, </a:t>
            </a:r>
            <a:endParaRPr lang="ru-RU" sz="14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fontAlgn="base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</a:pPr>
            <a:r>
              <a:rPr lang="ru-RU" sz="14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созданы </a:t>
            </a:r>
            <a:r>
              <a:rPr lang="ru-RU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 учреждении организационно- педагогические условия по повышению уровня культуры здорового образа жизни, </a:t>
            </a:r>
            <a:endParaRPr lang="ru-RU" sz="14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fontAlgn="base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</a:pPr>
            <a:r>
              <a:rPr lang="ru-RU" sz="14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у </a:t>
            </a:r>
            <a:r>
              <a:rPr lang="ru-RU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воспитанников формируется интерес к повышению знаний о </a:t>
            </a:r>
            <a:r>
              <a:rPr lang="ru-RU" sz="1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валеологии</a:t>
            </a:r>
            <a:r>
              <a:rPr lang="ru-RU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и желание применять их в повседневной жизни, </a:t>
            </a:r>
            <a:endParaRPr lang="ru-RU" sz="1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base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</a:pPr>
            <a:r>
              <a:rPr lang="ru-RU" sz="14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создаваются </a:t>
            </a:r>
            <a:r>
              <a:rPr lang="ru-RU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условия для формирования позитивных привычек. </a:t>
            </a:r>
            <a:endParaRPr lang="ru-RU" sz="1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base"/>
            <a:r>
              <a:rPr lang="ru-RU" sz="1400" dirty="0" smtClean="0">
                <a:sym typeface="+mn-ea"/>
              </a:rPr>
              <a:t>  </a:t>
            </a:r>
            <a:r>
              <a:rPr lang="ru-RU" sz="14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Мною </a:t>
            </a:r>
            <a:r>
              <a:rPr lang="ru-RU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были применены  методики и опросники для выявления уровня развития культуры ЗОЖ у воспитанников,  так же </a:t>
            </a:r>
            <a:r>
              <a:rPr lang="ru-RU" sz="14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использовался метод </a:t>
            </a:r>
            <a:r>
              <a:rPr lang="ru-RU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наблюдения, сбор медицинских данных, контроль за физической подготовкой воспитанников. Исходя из полученных результатов, были выведены среднестатистические данные за </a:t>
            </a:r>
            <a:r>
              <a:rPr lang="ru-RU" sz="14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2023-2024</a:t>
            </a:r>
            <a:endParaRPr lang="ru-RU" sz="1400" dirty="0" smtClean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base"/>
            <a:r>
              <a:rPr lang="ru-RU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Таким образом программа по использованию </a:t>
            </a:r>
            <a:r>
              <a:rPr lang="ru-RU" sz="1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здоровьесберегающих</a:t>
            </a:r>
            <a:r>
              <a:rPr lang="ru-RU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технологий </a:t>
            </a:r>
            <a:r>
              <a:rPr lang="ru-RU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была адаптирована и реализована</a:t>
            </a:r>
            <a:r>
              <a:rPr lang="ru-RU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и проведена контрольная диагностика, которая показала положительные результаты.</a:t>
            </a:r>
            <a:endParaRPr lang="ru-RU" sz="1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fontAlgn="base"/>
            <a:endParaRPr lang="ru-RU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Заголовок 5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7" name="Замещающий текст 6"/>
          <p:cNvSpPr>
            <a:spLocks noGrp="1"/>
          </p:cNvSpPr>
          <p:nvPr>
            <p:ph type="body" sz="quarter" idx="17"/>
            <p:custDataLst>
              <p:tags r:id="rId3"/>
            </p:custDataLst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graphicFrame>
        <p:nvGraphicFramePr>
          <p:cNvPr id="5" name="Объект 3"/>
          <p:cNvGraphicFramePr>
            <a:graphicFrameLocks noGrp="1"/>
          </p:cNvGraphicFramePr>
          <p:nvPr/>
        </p:nvGraphicFramePr>
        <p:xfrm>
          <a:off x="287655" y="389890"/>
          <a:ext cx="8545195" cy="4272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323215" y="160655"/>
            <a:ext cx="8263890" cy="1564005"/>
          </a:xfrm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br>
              <a:rPr lang="ru-RU" sz="1555" b="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n-US" altLang="zh-CN" sz="1400" b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Важно отметить, что здоровье является основополагающим фактором, который влияет на все аспекты жизни ребенка, включая его физическое, психоэмоциональное и социальное</a:t>
            </a:r>
            <a:r>
              <a:rPr lang="ru-RU" altLang="en-US" sz="1400" b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   </a:t>
            </a:r>
            <a:r>
              <a:rPr lang="en-US" altLang="zh-CN" sz="1400" b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развитие.</a:t>
            </a:r>
            <a:r>
              <a:rPr lang="ru-RU" altLang="en-US" sz="1400" b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1400" b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Формирование культуры здорового образа жизни в детских приютах должно стать приоритетной задачей для педагогов и социальных работников. Это включает в себя не только обучение детей основам правильного питания и физической активности, но и создание среды, способствующей развитию этих навыков. Важно, чтобы дети не просто знали о пользе здорового образа жизни, но и имел</a:t>
            </a:r>
            <a:r>
              <a:rPr lang="ru-RU" altLang="en-US" sz="1400" b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и </a:t>
            </a:r>
            <a:r>
              <a:rPr lang="en-US" altLang="zh-CN" sz="1400" b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возможность применять эти знания на практике</a:t>
            </a:r>
            <a:endParaRPr lang="ru-RU" altLang="en-US" sz="1400" b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>
          <a:xfrm>
            <a:off x="323215" y="1725295"/>
            <a:ext cx="8321675" cy="1229995"/>
          </a:xfrm>
        </p:spPr>
        <p:txBody>
          <a:bodyPr>
            <a:noAutofit/>
          </a:bodyPr>
          <a:p>
            <a:r>
              <a:rPr lang="ru-RU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Применение в работе </a:t>
            </a:r>
            <a:r>
              <a:rPr lang="ru-RU" sz="14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здоровьесберегающих</a:t>
            </a:r>
            <a:r>
              <a:rPr lang="ru-RU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педагогических технологий повышает результативность воспитательного процесса, формирует у воспитателей ценностные ориентации, направленные на сохранение и укрепление здоровья воспитанников, а у ребёнка- стойкую мотивацию на здоровый образ жизни.</a:t>
            </a:r>
            <a:br>
              <a:rPr lang="ru-RU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Таким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образом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ru-RU" altLang="en-US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применение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здоровьесберегающих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технологий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социальны</a:t>
            </a:r>
            <a:r>
              <a:rPr lang="ru-RU" altLang="en-US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х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приют</a:t>
            </a:r>
            <a:r>
              <a:rPr lang="ru-RU" altLang="en-US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ах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для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детей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подростков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является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важным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шагом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к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созданию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условий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для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их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полноценного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развития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воспитания</a:t>
            </a:r>
            <a:r>
              <a:rPr lang="ru-RU" altLang="en-US" sz="1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ru-RU" altLang="en-US" sz="1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5" name="Изображение 4" descr="photo_5343667146133206834_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15" y="2955290"/>
            <a:ext cx="2133600" cy="1988185"/>
          </a:xfrm>
          <a:prstGeom prst="rect">
            <a:avLst/>
          </a:prstGeom>
        </p:spPr>
      </p:pic>
      <p:pic>
        <p:nvPicPr>
          <p:cNvPr id="6" name="Изображение 5" descr="WpHeiJqdKe0hZyyqGIlPNMd_UIVBgW9Ud_WAybLuMwQEpbg9QXPbS5UJ08xftMSb2eFOqubVnW92m7fn8kjMziQ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210" y="2955290"/>
            <a:ext cx="2048510" cy="1982470"/>
          </a:xfrm>
          <a:prstGeom prst="rect">
            <a:avLst/>
          </a:prstGeom>
        </p:spPr>
      </p:pic>
      <p:pic>
        <p:nvPicPr>
          <p:cNvPr id="7" name="Изображение 6" descr="GNRYQbZXZFAvPR8umNLusaLecORIbick5gEyYS6X5t0OshCyklJNaNFr4Y2yGMKQYItApoIAKtBOm0WVMQe9qI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115" y="2955290"/>
            <a:ext cx="2000885" cy="1988185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8505190" y="4121785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ru-RU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 txBox="1"/>
          <p:nvPr>
            <p:ph type="ctrTitle"/>
            <p:custDataLst>
              <p:tags r:id="rId1"/>
            </p:custDataLst>
          </p:nvPr>
        </p:nvSpPr>
        <p:spPr>
          <a:xfrm>
            <a:off x="751205" y="132715"/>
            <a:ext cx="5617210" cy="8489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Times New Roman" panose="02020603050405020304" charset="0"/>
                <a:cs typeface="Times New Roman" panose="02020603050405020304" charset="0"/>
              </a:rPr>
              <a:t>Список литературы</a:t>
            </a:r>
            <a:endParaRPr lang="en-GB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9" name="Google Shape;169;p23"/>
          <p:cNvSpPr txBox="1"/>
          <p:nvPr>
            <p:ph type="body" sz="quarter" idx="17"/>
            <p:custDataLst>
              <p:tags r:id="rId2"/>
            </p:custDataLst>
          </p:nvPr>
        </p:nvSpPr>
        <p:spPr>
          <a:xfrm>
            <a:off x="751205" y="571500"/>
            <a:ext cx="5617210" cy="3946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Times New Roman" panose="02020603050405020304" charset="0"/>
                <a:cs typeface="Times New Roman" panose="02020603050405020304" charset="0"/>
              </a:rPr>
              <a:t>1. Иванова М.С. Здоровьесберегающие технологии в работе с детьми и подростками в социальных учреждениях // Социальная работа. – 2020. – № 3. – С. 28–34.</a:t>
            </a:r>
            <a:endParaRPr lang="en-GB" sz="1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Times New Roman" panose="02020603050405020304" charset="0"/>
                <a:cs typeface="Times New Roman" panose="02020603050405020304" charset="0"/>
              </a:rPr>
              <a:t>2. Петрова Е.А. Актуальные подходы к внедрению здоровьесберегающих технологий в соцприютах // Вестник социального обслуживания. – 2019. – № 2. – С. 45–50.</a:t>
            </a:r>
            <a:endParaRPr lang="en-GB" sz="1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Times New Roman" panose="02020603050405020304" charset="0"/>
                <a:cs typeface="Times New Roman" panose="02020603050405020304" charset="0"/>
              </a:rPr>
              <a:t>3. Сидорова Н.В. Роль здоровьесберегающих программ в жизни детей, находящихся в социальном приюте // Журнал психологии и педагогики. – 2021. – № 1. – С. 15–24.</a:t>
            </a:r>
            <a:endParaRPr lang="en-GB" sz="1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Times New Roman" panose="02020603050405020304" charset="0"/>
                <a:cs typeface="Times New Roman" panose="02020603050405020304" charset="0"/>
              </a:rPr>
              <a:t>4. Федоров А.О. Эффективные методы содействия здоровью в условиях социально-реабилитационных учреждений // Социология и социальная работа. – 2018. – № 5. – С. 60–67.</a:t>
            </a:r>
            <a:endParaRPr lang="en-GB" sz="1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Times New Roman" panose="02020603050405020304" charset="0"/>
                <a:cs typeface="Times New Roman" panose="02020603050405020304" charset="0"/>
              </a:rPr>
              <a:t>5. Кузнецова Л.Ю. Применение здоровьесберегающих технологий в практике социальных работников // Профессиональная социальная работа. – 2022. – № 4. – С. 38–44.</a:t>
            </a:r>
            <a:endParaRPr lang="en-GB" sz="1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1400">
                <a:latin typeface="Times New Roman" panose="02020603050405020304" charset="0"/>
                <a:cs typeface="Times New Roman" panose="02020603050405020304" charset="0"/>
              </a:rPr>
              <a:t>6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Смирнов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А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Л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Социальные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услуги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для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детей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подростков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здоровьесберегающий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подход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//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Научный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вестник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социального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обслуживания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. – 2019. –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№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8. –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С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. 102–110.</a:t>
            </a:r>
            <a:endParaRPr lang="en-US" altLang="ru-RU" sz="1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1400">
                <a:latin typeface="Times New Roman" panose="02020603050405020304" charset="0"/>
                <a:cs typeface="Times New Roman" panose="02020603050405020304" charset="0"/>
              </a:rPr>
              <a:t>7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Лебедева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М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Психологические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аспекты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внедрения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здоровьесберегающих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технологий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соцприютах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//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Психология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педагогические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науки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. – 2020. –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№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7. –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С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. 50–59.</a:t>
            </a:r>
            <a:endParaRPr lang="en-US" altLang="ru-RU" sz="1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 sz="1400">
                <a:latin typeface="Times New Roman" panose="02020603050405020304" charset="0"/>
                <a:cs typeface="Times New Roman" panose="02020603050405020304" charset="0"/>
              </a:rPr>
              <a:t>8. 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http://mir-nauki.com/PDF/65PDMN516.pdf</a:t>
            </a:r>
            <a:endParaRPr lang="en-US" altLang="ru-RU" sz="1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1400">
                <a:latin typeface="Times New Roman" panose="02020603050405020304" charset="0"/>
                <a:cs typeface="Times New Roman" panose="02020603050405020304" charset="0"/>
              </a:rPr>
              <a:t>9.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https://nsportal.ru/nachalnaya-shkola/vospitatelnaya-rabota/2018/10/27/sovremennye-podhody-k-organizatsii</a:t>
            </a:r>
            <a:r>
              <a:rPr lang="ru-RU" altLang="en-US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ru-RU" altLang="en-US" sz="1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1400">
                <a:latin typeface="Times New Roman" panose="02020603050405020304" charset="0"/>
                <a:cs typeface="Times New Roman" panose="02020603050405020304" charset="0"/>
              </a:rPr>
              <a:t>10.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https://nsportal.ru/nachalnaya-shkola/vospitatelnaya-rabota/2017/02/01/trebovaniya-fgos-do-k-zdorovesberegayushchey</a:t>
            </a:r>
            <a:endParaRPr lang="en-US" altLang="ru-RU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0" name="Google Shape;170;p23"/>
          <p:cNvSpPr txBox="1"/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56210" y="1101090"/>
            <a:ext cx="8351520" cy="3338830"/>
          </a:xfrm>
        </p:spPr>
        <p:txBody>
          <a:bodyPr>
            <a:normAutofit/>
          </a:bodyPr>
          <a:p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Одной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из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самых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актуальных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проблем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21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века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является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проблема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сохранения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здоровья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подрастающего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поколения</a:t>
            </a:r>
            <a:r>
              <a:rPr lang="ru-RU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Формирование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культуры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здорового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образа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жизни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является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одной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из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главнейших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задач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обозначенных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в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нормах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ФГОС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Здоровье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является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условием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успешного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роста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развития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личности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её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духовного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физического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совершенствования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Современный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национальный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воспитательный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идеал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–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это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здоровый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высоконравственный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творческий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компетентный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гражданин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России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принимающий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судьбу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Отечества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как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свою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личную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осознающий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ответственность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за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настоящее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будущее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своей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страны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укоренённый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в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духовных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культурных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традициях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многонационального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народа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Российской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Федерации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b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Поэтому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формирование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укрепление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здоровья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у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детей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попавших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в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трудную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жизненную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ситуацию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ru-RU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стало приаритетным направлением воспитательного процесса.  Возникает н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еобходимость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создания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системы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работы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при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которой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происходила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бы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интеграция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воспитательной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оздоровительной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деятельности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в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условиях</a:t>
            </a:r>
            <a:r>
              <a:rPr lang="ru-RU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социальных приютов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способствующая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сохранению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укреплению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физического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психического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здоровья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детей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формированию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здорового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образа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жизни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r>
              <a:rPr lang="ru-RU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З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доровье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воспитанников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находится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в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прямой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зависимости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от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условий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воспитания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питания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двигательной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активности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правильного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чередования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учебной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нагрузки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отдыха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Комплекс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этих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мер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получил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в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настоящее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время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общее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название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-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здоровьесберегающие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технологии</a:t>
            </a:r>
            <a:r>
              <a:rPr lang="en-US" altLang="ru-RU" sz="1400" b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altLang="ru-RU" sz="1400" b="0">
              <a:solidFill>
                <a:schemeClr val="tx2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280670" y="348615"/>
            <a:ext cx="4291330" cy="361315"/>
          </a:xfrm>
        </p:spPr>
        <p:txBody>
          <a:bodyPr>
            <a:normAutofit lnSpcReduction="20000"/>
          </a:bodyPr>
          <a:p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Актуальность</a:t>
            </a:r>
            <a:endParaRPr lang="ru-RU" altLang="en-US" sz="2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body" sz="quarter" idx="17"/>
            <p:custDataLst>
              <p:tags r:id="rId1"/>
            </p:custDataLst>
          </p:nvPr>
        </p:nvSpPr>
        <p:spPr>
          <a:xfrm>
            <a:off x="180340" y="1096645"/>
            <a:ext cx="6188075" cy="39452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GB" sz="1400">
                <a:latin typeface="Times New Roman" panose="02020603050405020304" charset="0"/>
                <a:cs typeface="Times New Roman" panose="02020603050405020304" charset="0"/>
              </a:rPr>
              <a:t>Здоровьесберегающие технологии — это системный подход к укреплению здоровья детей и подростков. Он включают физическое, психоэмоциональное и социальное благополучие, ориентируясь на индивидуальные потребности воспитанников. </a:t>
            </a:r>
            <a:endParaRPr lang="en-GB" sz="1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altLang="en-US" sz="1400" b="1">
                <a:latin typeface="Times New Roman" panose="02020603050405020304" charset="0"/>
                <a:cs typeface="Times New Roman" panose="02020603050405020304" charset="0"/>
              </a:rPr>
              <a:t>Целью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здоровьесберегающих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технологий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является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обеспечение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высокого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уровня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здоровья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воспитанников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воспитание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культуры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как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совокупности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осознанного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отношения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ребенка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к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здоровому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образу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жизни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человека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валеологической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компетентности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позволяющей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детям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самостоятельно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эффективно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решать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задачи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здорового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образа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жизни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безопасного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поведения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 sz="1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ru-RU" altLang="en-US" sz="1400" b="1">
                <a:latin typeface="Times New Roman" panose="02020603050405020304" charset="0"/>
                <a:cs typeface="Times New Roman" panose="02020603050405020304" charset="0"/>
              </a:rPr>
              <a:t>Задачи</a:t>
            </a:r>
            <a:r>
              <a:rPr lang="en-US" altLang="en-US" sz="1400" b="1"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altLang="en-US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Создание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условий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для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сохранения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укрепления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здоровья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воспитанников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. </a:t>
            </a:r>
            <a:endParaRPr lang="en-US" altLang="ru-RU" sz="1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Оказание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психологической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помощи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Создание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благоприятного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микроклимата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приюте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формирование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у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воспитанников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установки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на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здоровый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образ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жизни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оптимальный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уровень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нагрузки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 sz="1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Популяризация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физической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культуры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спорта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. </a:t>
            </a:r>
            <a:endParaRPr lang="en-US" altLang="ru-RU" sz="1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-US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4" name="Google Shape;74;p15"/>
          <p:cNvSpPr txBox="1"/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2" name="Заголовок 1"/>
          <p:cNvSpPr/>
          <p:nvPr>
            <p:ph type="ctrTitle"/>
            <p:custDataLst>
              <p:tags r:id="rId2"/>
            </p:custDataLst>
          </p:nvPr>
        </p:nvSpPr>
        <p:spPr>
          <a:xfrm>
            <a:off x="840740" y="208915"/>
            <a:ext cx="6169025" cy="535305"/>
          </a:xfrm>
        </p:spPr>
        <p:txBody>
          <a:bodyPr>
            <a:normAutofit fontScale="90000"/>
          </a:bodyPr>
          <a:p>
            <a:pPr algn="ctr"/>
            <a:r>
              <a:rPr lang="en-GB" sz="2220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Здоровьесберегающие технологии</a:t>
            </a:r>
            <a:r>
              <a:rPr lang="en-GB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ru-RU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751205" y="149225"/>
            <a:ext cx="7655560" cy="481965"/>
          </a:xfrm>
        </p:spPr>
        <p:txBody>
          <a:bodyPr>
            <a:normAutofit/>
          </a:bodyPr>
          <a:p>
            <a:r>
              <a:rPr lang="ru-RU" sz="2220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Здоровьесберегающие</a:t>
            </a:r>
            <a:r>
              <a:rPr lang="ru-RU" sz="222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технологии включают в себя:</a:t>
            </a:r>
            <a:endParaRPr lang="ru-RU" altLang="en-US" sz="222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>
          <a:xfrm>
            <a:off x="751205" y="967740"/>
            <a:ext cx="7540625" cy="3550285"/>
          </a:xfrm>
        </p:spPr>
        <p:txBody>
          <a:bodyPr/>
          <a:p>
            <a:r>
              <a:rPr lang="ru-RU" sz="14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Соблюдение режима дня;</a:t>
            </a:r>
            <a:endParaRPr lang="ru-RU" sz="14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sz="14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Сбалансированное питание;</a:t>
            </a:r>
            <a:endParaRPr lang="ru-RU" sz="14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sz="14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Соблюдение двигательного режима;</a:t>
            </a:r>
            <a:endParaRPr lang="ru-RU" sz="14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sz="14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Соблюдение температурного режима и режима проветривания, освещения;</a:t>
            </a:r>
            <a:endParaRPr lang="ru-RU" sz="14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sz="14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Соблюдение норм </a:t>
            </a:r>
            <a:r>
              <a:rPr lang="ru-RU" sz="1400" b="1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ростовки</a:t>
            </a:r>
            <a:r>
              <a:rPr lang="ru-RU" sz="14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мебели;</a:t>
            </a:r>
            <a:endParaRPr lang="ru-RU" sz="14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sz="14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Соблюдение санитарно- гигиенических норм;</a:t>
            </a:r>
            <a:endParaRPr lang="ru-RU" sz="14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sz="14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Эмоциональная разгрузка воспитанников;</a:t>
            </a:r>
            <a:endParaRPr lang="ru-RU" sz="14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sz="14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Наличие после и во время напряженной работы на самоподготовке или занятии </a:t>
            </a:r>
            <a:r>
              <a:rPr lang="ru-RU" sz="1400" b="1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физкульт</a:t>
            </a:r>
            <a:r>
              <a:rPr lang="ru-RU" sz="14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-минуток и гимнастик(дыхательных, для глаз, для рук) ;</a:t>
            </a:r>
            <a:endParaRPr lang="ru-RU" sz="14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sz="14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Воспитание культуры здорового образа жизни</a:t>
            </a:r>
            <a:endParaRPr lang="ru-RU" altLang="en-US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598805" y="747395"/>
            <a:ext cx="5617210" cy="3834765"/>
          </a:xfrm>
        </p:spPr>
        <p:txBody>
          <a:bodyPr>
            <a:normAutofit fontScale="90000"/>
          </a:bodyPr>
          <a:p>
            <a: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  <a:t>Принцины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  <a:t>здоровьесберегающих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  <a:t>технологий:</a:t>
            </a:r>
            <a:b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en-US" altLang="ru-RU" sz="1555"/>
            </a:br>
            <a:br>
              <a:rPr lang="en-US" altLang="ru-RU" sz="1555"/>
            </a:br>
            <a:r>
              <a:rPr lang="en-US" altLang="en-US" sz="1555"/>
              <a:t></a:t>
            </a:r>
            <a:r>
              <a:rPr lang="en-US" altLang="en-US" sz="1555" b="0">
                <a:latin typeface="Times New Roman" panose="02020603050405020304" charset="0"/>
                <a:cs typeface="Times New Roman" panose="02020603050405020304" charset="0"/>
              </a:rPr>
              <a:t>принцип</a:t>
            </a:r>
            <a: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555" b="0">
                <a:latin typeface="Times New Roman" panose="02020603050405020304" charset="0"/>
                <a:cs typeface="Times New Roman" panose="02020603050405020304" charset="0"/>
              </a:rPr>
              <a:t>«</a:t>
            </a:r>
            <a:r>
              <a:rPr lang="en-US" altLang="en-US" sz="1555" b="0">
                <a:latin typeface="Times New Roman" panose="02020603050405020304" charset="0"/>
                <a:cs typeface="Times New Roman" panose="02020603050405020304" charset="0"/>
              </a:rPr>
              <a:t>Не</a:t>
            </a:r>
            <a: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555" b="0">
                <a:latin typeface="Times New Roman" panose="02020603050405020304" charset="0"/>
                <a:cs typeface="Times New Roman" panose="02020603050405020304" charset="0"/>
              </a:rPr>
              <a:t>навреди</a:t>
            </a:r>
            <a: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  <a:t>!</a:t>
            </a:r>
            <a:r>
              <a:rPr lang="en-US" altLang="en-US" sz="1555" b="0">
                <a:latin typeface="Times New Roman" panose="02020603050405020304" charset="0"/>
                <a:cs typeface="Times New Roman" panose="02020603050405020304" charset="0"/>
              </a:rPr>
              <a:t>»</a:t>
            </a:r>
            <a: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  <a:t>;</a:t>
            </a:r>
            <a:b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US" sz="1555" b="0">
                <a:latin typeface="Times New Roman" panose="02020603050405020304" charset="0"/>
                <a:cs typeface="Times New Roman" panose="02020603050405020304" charset="0"/>
              </a:rPr>
              <a:t>принцип</a:t>
            </a:r>
            <a: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555" b="0">
                <a:latin typeface="Times New Roman" panose="02020603050405020304" charset="0"/>
                <a:cs typeface="Times New Roman" panose="02020603050405020304" charset="0"/>
              </a:rPr>
              <a:t>сознательности</a:t>
            </a:r>
            <a: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555" b="0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555" b="0">
                <a:latin typeface="Times New Roman" panose="02020603050405020304" charset="0"/>
                <a:cs typeface="Times New Roman" panose="02020603050405020304" charset="0"/>
              </a:rPr>
              <a:t>активности</a:t>
            </a:r>
            <a: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  <a:t>;</a:t>
            </a:r>
            <a:b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US" sz="1555" b="0">
                <a:latin typeface="Times New Roman" panose="02020603050405020304" charset="0"/>
                <a:cs typeface="Times New Roman" panose="02020603050405020304" charset="0"/>
              </a:rPr>
              <a:t>непрерывности</a:t>
            </a:r>
            <a: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555" b="0">
                <a:latin typeface="Times New Roman" panose="02020603050405020304" charset="0"/>
                <a:cs typeface="Times New Roman" panose="02020603050405020304" charset="0"/>
              </a:rPr>
              <a:t>здоровьесберегающего</a:t>
            </a:r>
            <a: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555" b="0">
                <a:latin typeface="Times New Roman" panose="02020603050405020304" charset="0"/>
                <a:cs typeface="Times New Roman" panose="02020603050405020304" charset="0"/>
              </a:rPr>
              <a:t>процесса</a:t>
            </a:r>
            <a: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  <a:t>;</a:t>
            </a:r>
            <a:b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US" sz="1555" b="0">
                <a:latin typeface="Times New Roman" panose="02020603050405020304" charset="0"/>
                <a:cs typeface="Times New Roman" panose="02020603050405020304" charset="0"/>
              </a:rPr>
              <a:t>систематичности</a:t>
            </a:r>
            <a: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555" b="0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555" b="0">
                <a:latin typeface="Times New Roman" panose="02020603050405020304" charset="0"/>
                <a:cs typeface="Times New Roman" panose="02020603050405020304" charset="0"/>
              </a:rPr>
              <a:t>последовательности</a:t>
            </a:r>
            <a: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  <a:t>;</a:t>
            </a:r>
            <a:b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US" sz="1555" b="0">
                <a:latin typeface="Times New Roman" panose="02020603050405020304" charset="0"/>
                <a:cs typeface="Times New Roman" panose="02020603050405020304" charset="0"/>
              </a:rPr>
              <a:t>принцип</a:t>
            </a:r>
            <a: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555" b="0">
                <a:latin typeface="Times New Roman" panose="02020603050405020304" charset="0"/>
                <a:cs typeface="Times New Roman" panose="02020603050405020304" charset="0"/>
              </a:rPr>
              <a:t>доступности</a:t>
            </a:r>
            <a: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555" b="0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555" b="0">
                <a:latin typeface="Times New Roman" panose="02020603050405020304" charset="0"/>
                <a:cs typeface="Times New Roman" panose="02020603050405020304" charset="0"/>
              </a:rPr>
              <a:t>индивидуальности</a:t>
            </a:r>
            <a: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  <a:t>;</a:t>
            </a:r>
            <a:b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US" sz="1555" b="0">
                <a:latin typeface="Times New Roman" panose="02020603050405020304" charset="0"/>
                <a:cs typeface="Times New Roman" panose="02020603050405020304" charset="0"/>
              </a:rPr>
              <a:t>всестороннего</a:t>
            </a:r>
            <a: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555" b="0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555" b="0">
                <a:latin typeface="Times New Roman" panose="02020603050405020304" charset="0"/>
                <a:cs typeface="Times New Roman" panose="02020603050405020304" charset="0"/>
              </a:rPr>
              <a:t>гармонического</a:t>
            </a:r>
            <a: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555" b="0">
                <a:latin typeface="Times New Roman" panose="02020603050405020304" charset="0"/>
                <a:cs typeface="Times New Roman" panose="02020603050405020304" charset="0"/>
              </a:rPr>
              <a:t>развития</a:t>
            </a:r>
            <a: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555" b="0">
                <a:latin typeface="Times New Roman" panose="02020603050405020304" charset="0"/>
                <a:cs typeface="Times New Roman" panose="02020603050405020304" charset="0"/>
              </a:rPr>
              <a:t>личности</a:t>
            </a:r>
            <a: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  <a:t>;</a:t>
            </a:r>
            <a:b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US" sz="1555" b="0">
                <a:latin typeface="Times New Roman" panose="02020603050405020304" charset="0"/>
                <a:cs typeface="Times New Roman" panose="02020603050405020304" charset="0"/>
              </a:rPr>
              <a:t>системного</a:t>
            </a:r>
            <a: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555" b="0">
                <a:latin typeface="Times New Roman" panose="02020603050405020304" charset="0"/>
                <a:cs typeface="Times New Roman" panose="02020603050405020304" charset="0"/>
              </a:rPr>
              <a:t>чередования</a:t>
            </a:r>
            <a: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555" b="0">
                <a:latin typeface="Times New Roman" panose="02020603050405020304" charset="0"/>
                <a:cs typeface="Times New Roman" panose="02020603050405020304" charset="0"/>
              </a:rPr>
              <a:t>нагрузок</a:t>
            </a:r>
            <a: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555" b="0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555" b="0">
                <a:latin typeface="Times New Roman" panose="02020603050405020304" charset="0"/>
                <a:cs typeface="Times New Roman" panose="02020603050405020304" charset="0"/>
              </a:rPr>
              <a:t>отдыха</a:t>
            </a:r>
            <a: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  <a:t>;</a:t>
            </a:r>
            <a:b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US" sz="1555" b="0">
                <a:latin typeface="Times New Roman" panose="02020603050405020304" charset="0"/>
                <a:cs typeface="Times New Roman" panose="02020603050405020304" charset="0"/>
              </a:rPr>
              <a:t>постепенного</a:t>
            </a:r>
            <a: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555" b="0">
                <a:latin typeface="Times New Roman" panose="02020603050405020304" charset="0"/>
                <a:cs typeface="Times New Roman" panose="02020603050405020304" charset="0"/>
              </a:rPr>
              <a:t>наращивания</a:t>
            </a:r>
            <a: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555" b="0">
                <a:latin typeface="Times New Roman" panose="02020603050405020304" charset="0"/>
                <a:cs typeface="Times New Roman" panose="02020603050405020304" charset="0"/>
              </a:rPr>
              <a:t>оздоровительных</a:t>
            </a:r>
            <a: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555" b="0">
                <a:latin typeface="Times New Roman" panose="02020603050405020304" charset="0"/>
                <a:cs typeface="Times New Roman" panose="02020603050405020304" charset="0"/>
              </a:rPr>
              <a:t>воздействий</a:t>
            </a:r>
            <a: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  <a:t>;</a:t>
            </a:r>
            <a:b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US" sz="1555" b="0">
                <a:latin typeface="Times New Roman" panose="02020603050405020304" charset="0"/>
                <a:cs typeface="Times New Roman" panose="02020603050405020304" charset="0"/>
              </a:rPr>
              <a:t>возрастной</a:t>
            </a:r>
            <a: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555" b="0">
                <a:latin typeface="Times New Roman" panose="02020603050405020304" charset="0"/>
                <a:cs typeface="Times New Roman" panose="02020603050405020304" charset="0"/>
              </a:rPr>
              <a:t>адекватности</a:t>
            </a:r>
            <a: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555" b="0">
                <a:latin typeface="Times New Roman" panose="02020603050405020304" charset="0"/>
                <a:cs typeface="Times New Roman" panose="02020603050405020304" charset="0"/>
              </a:rPr>
              <a:t>здоровьесберегающего</a:t>
            </a:r>
            <a:r>
              <a:rPr lang="en-US" altLang="ru-RU" sz="1555" b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555" b="0">
                <a:latin typeface="Times New Roman" panose="02020603050405020304" charset="0"/>
                <a:cs typeface="Times New Roman" panose="02020603050405020304" charset="0"/>
              </a:rPr>
              <a:t>процесса</a:t>
            </a:r>
            <a:endParaRPr lang="en-US" altLang="en-US" sz="1555" b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>
          <a:xfrm>
            <a:off x="466090" y="857885"/>
            <a:ext cx="5902325" cy="3792855"/>
          </a:xfrm>
        </p:spPr>
        <p:txBody>
          <a:bodyPr/>
          <a:p>
            <a:endParaRPr lang="ru-RU" altLang="en-US"/>
          </a:p>
          <a:p>
            <a:endParaRPr lang="ru-RU" altLang="en-US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ru-RU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751205" y="342265"/>
            <a:ext cx="7426960" cy="763905"/>
          </a:xfrm>
        </p:spPr>
        <p:txBody>
          <a:bodyPr>
            <a:normAutofit/>
          </a:bodyPr>
          <a:p>
            <a:pPr algn="ctr"/>
            <a:r>
              <a:rPr lang="ru-RU" sz="2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Здоровьесберегающие</a:t>
            </a:r>
            <a:r>
              <a:rPr lang="ru-RU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технологии применяются в различных видах деятельности и представлены как:</a:t>
            </a:r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495300" y="1183640"/>
            <a:ext cx="6362700" cy="10896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ru-RU" sz="16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 Технологии сохранения и стимулирования здоровья;</a:t>
            </a:r>
            <a:endParaRPr lang="ru-RU" sz="16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sz="16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 </a:t>
            </a:r>
            <a:endParaRPr lang="ru-RU" sz="16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sz="16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 Технологии обучения ЗОЖ.</a:t>
            </a:r>
            <a:r>
              <a:rPr lang="ru-RU" sz="3200" dirty="0">
                <a:latin typeface="Cambria" panose="02040503050406030204" pitchFamily="18" charset="0"/>
                <a:sym typeface="+mn-ea"/>
              </a:rPr>
              <a:t> </a:t>
            </a:r>
            <a:endParaRPr lang="ru-RU" altLang="en-US" sz="3200" dirty="0">
              <a:latin typeface="Cambria" panose="02040503050406030204" pitchFamily="18" charset="0"/>
              <a:sym typeface="+mn-ea"/>
            </a:endParaRPr>
          </a:p>
        </p:txBody>
      </p:sp>
      <p:pic>
        <p:nvPicPr>
          <p:cNvPr id="5" name="Изображение 4" descr="2025-07-23_23-24-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2692400"/>
            <a:ext cx="2138680" cy="1941830"/>
          </a:xfrm>
          <a:prstGeom prst="rect">
            <a:avLst/>
          </a:prstGeom>
        </p:spPr>
      </p:pic>
      <p:pic>
        <p:nvPicPr>
          <p:cNvPr id="7" name="Изображение 6" descr="AZBraD6jxb2utC4IUuvLN3O0D-raSJn8X2zaYjlQ_vB1ei04_WhqaXMjW0TeXhBe1BGnTdDwn2m0Wg2JRz1sR3s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3285" y="2350770"/>
            <a:ext cx="2220595" cy="1928495"/>
          </a:xfrm>
          <a:prstGeom prst="rect">
            <a:avLst/>
          </a:prstGeom>
        </p:spPr>
      </p:pic>
      <p:pic>
        <p:nvPicPr>
          <p:cNvPr id="9" name="Изображение 8" descr="iVt6x7wJGmdilo42L3djvubso7DZ4_WIMTgBoEjkLFSeYgV15M0y_O7Zb-bJmmRds2cbHI4262UMKRppYF86yyb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320" y="1922780"/>
            <a:ext cx="2097405" cy="19164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751205" y="199390"/>
            <a:ext cx="8035925" cy="593090"/>
          </a:xfrm>
        </p:spPr>
        <p:txBody>
          <a:bodyPr>
            <a:normAutofit/>
          </a:bodyPr>
          <a:p>
            <a:r>
              <a:rPr lang="ru-RU" sz="2220" u="sng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Технологии сохранения и стимулирования здоровья:</a:t>
            </a:r>
            <a:endParaRPr lang="ru-RU" altLang="en-US" sz="222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333375" y="944245"/>
            <a:ext cx="7324090" cy="19392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ru-RU" sz="1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Бодрящая гимнастика</a:t>
            </a:r>
            <a:r>
              <a:rPr lang="ru-RU" sz="20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ru-RU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проводится ежедневно перед сном 5-10 мин. В её комплекс входят упражнения на кроватях на пробуждение, упражнения на коррекцию плоскостопия, воспитания правильной осанки, обширное умывание. </a:t>
            </a:r>
            <a:endParaRPr lang="ru-RU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sz="1600" b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lang="ru-RU" sz="1600" b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ru-RU" sz="16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Динамические паузы</a:t>
            </a:r>
            <a:r>
              <a:rPr lang="ru-RU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проводятся во </a:t>
            </a:r>
            <a:r>
              <a:rPr 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время самоподготовки, </a:t>
            </a:r>
            <a:r>
              <a:rPr lang="ru-RU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их продолжительность составляет 2-5 мин., по мере утомляемости детей. Направлены на исправление осанки, профилактику плоскостопия, укрепление мышечного тонуса.</a:t>
            </a:r>
            <a:endParaRPr lang="ru-RU" u="sng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3" name="Изображение 2" descr="2025-07-24_00-10-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540" y="3035300"/>
            <a:ext cx="2144395" cy="1880870"/>
          </a:xfrm>
          <a:prstGeom prst="rect">
            <a:avLst/>
          </a:prstGeom>
        </p:spPr>
      </p:pic>
      <p:pic>
        <p:nvPicPr>
          <p:cNvPr id="6" name="Изображение 5" descr="2025-07-24_00-12-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15" y="3035300"/>
            <a:ext cx="2345055" cy="18732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313055" y="237490"/>
            <a:ext cx="6055360" cy="3591560"/>
          </a:xfrm>
        </p:spPr>
        <p:txBody>
          <a:bodyPr>
            <a:normAutofit/>
          </a:bodyPr>
          <a:p>
            <a:r>
              <a:rPr lang="ru-RU" sz="1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Пальчиковая гимнастика</a:t>
            </a:r>
            <a:r>
              <a:rPr lang="ru-RU" sz="1400" b="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проводится индивидуально, либо с подгруппой детей ежедневно на самоподготовке, выполняя письменные задания.  Тренирует мелкую моторику, стимулирует речь, пространственное мышление, внимание, кровообращение, воображение, быстроту реакции. Полезна всем детям, особенно с речевыми проблемами. </a:t>
            </a:r>
            <a:br>
              <a:rPr lang="ru-RU" sz="1400" b="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ru-RU" sz="1400" b="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1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Гимнастика для глаз</a:t>
            </a:r>
            <a:r>
              <a:rPr lang="ru-RU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</a:t>
            </a:r>
            <a:r>
              <a:rPr lang="ru-RU" sz="1400" b="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проводится  в любое свободное время в зависимости от интенсивности зрительной нагрузки, способствует снятию статического напряжения мышц глаз, кровообращения. Во время её проведения используется наглядный материал, показ педагога. </a:t>
            </a:r>
            <a:br>
              <a:rPr lang="ru-RU" sz="1400" b="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ru-RU" sz="1400" b="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1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Дыхательная гимнастика</a:t>
            </a:r>
            <a:r>
              <a:rPr lang="ru-RU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</a:t>
            </a:r>
            <a:r>
              <a:rPr lang="ru-RU" sz="1400" b="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проводится в различных формах физкультурно-оздоровительной работы. У детей активизируется кислородный обмен во всех тканях организма, что способствует нормализации и оптимизации его работы в целом.</a:t>
            </a:r>
            <a:endParaRPr lang="ru-RU" altLang="en-US" sz="1400" b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Изображение 2" descr="2025-07-24_22-03-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6964680" y="3062605"/>
            <a:ext cx="1896110" cy="1548765"/>
          </a:xfrm>
          <a:prstGeom prst="rect">
            <a:avLst/>
          </a:prstGeom>
        </p:spPr>
      </p:pic>
      <p:pic>
        <p:nvPicPr>
          <p:cNvPr id="5" name="Изображение 4" descr="2025-07-24_22-13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680" y="404495"/>
            <a:ext cx="1895475" cy="15621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341630" y="0"/>
            <a:ext cx="5912485" cy="1850390"/>
          </a:xfrm>
        </p:spPr>
        <p:txBody>
          <a:bodyPr>
            <a:normAutofit/>
          </a:bodyPr>
          <a:p>
            <a:r>
              <a:rPr lang="ru-RU" sz="222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Подвижные и спортивные игры </a:t>
            </a:r>
            <a:r>
              <a:rPr lang="ru-RU" sz="1600" b="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проводятся ежедневно на прогулке. Игры подбираются в соответствии с возрастом ребёнка, местом и временем её проведения.</a:t>
            </a:r>
            <a:r>
              <a:rPr lang="ru-RU" sz="1800" b="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br>
              <a:rPr lang="ru-RU" sz="1800" b="0" dirty="0">
                <a:latin typeface="Times New Roman" panose="02020603050405020304" charset="0"/>
                <a:cs typeface="Times New Roman" panose="02020603050405020304" charset="0"/>
              </a:rPr>
            </a:br>
            <a:endParaRPr lang="ru-RU" altLang="en-US" sz="1800" b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>
          <a:xfrm>
            <a:off x="247015" y="2143125"/>
            <a:ext cx="6206490" cy="2802255"/>
          </a:xfrm>
        </p:spPr>
        <p:txBody>
          <a:bodyPr>
            <a:noAutofit/>
          </a:bodyPr>
          <a:p>
            <a:pPr marL="45720" indent="0" algn="just">
              <a:buNone/>
            </a:pPr>
            <a:r>
              <a:rPr lang="ru-RU" sz="20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Релаксация</a:t>
            </a:r>
            <a:r>
              <a:rPr lang="ru-RU" sz="1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ru-RU" sz="1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Для психического здоровья детей необходима сбалансированность положительных и отрицательных эмоций, обеспечивающая поддержание душевного равновесия и жизнеутверждающего поведения. Наша задача состоит не в том, чтобы подавлять или искоренять эмоции, а в том, чтобы научить детей ощущать свои эмоции, управлять своим поведением, слышать своё тело. С этой целью в своей работе мы используем  упражнения на расслабление определенных частей тела и всего организма.</a:t>
            </a:r>
            <a:endParaRPr lang="ru-RU" sz="16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" indent="0" algn="just">
              <a:buNone/>
            </a:pPr>
            <a:endParaRPr lang="ru-RU" sz="18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" indent="0" algn="just">
              <a:buNone/>
            </a:pPr>
            <a:endParaRPr lang="ru-RU" altLang="en-US" sz="1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Изображение 3" descr="2025-07-23_23-57-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135" y="383540"/>
            <a:ext cx="2139315" cy="1701165"/>
          </a:xfrm>
          <a:prstGeom prst="rect">
            <a:avLst/>
          </a:prstGeom>
        </p:spPr>
      </p:pic>
      <p:pic>
        <p:nvPicPr>
          <p:cNvPr id="5" name="Изображение 4" descr="2025-07-24_22-21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135" y="3070225"/>
            <a:ext cx="2139950" cy="169481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  <p:tag name="KSO_WM_UNIT_TYPE" val="i"/>
  <p:tag name="KSO_WM_UNIT_INDEX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</p:tagLst>
</file>

<file path=ppt/tags/tag112.xml><?xml version="1.0" encoding="utf-8"?>
<p:tagLst xmlns:p="http://schemas.openxmlformats.org/presentationml/2006/main">
  <p:tag name="KSO_WM_DIAGRAM_VIRTUALLY_FRAME" val="{&quot;height&quot;:303.9,&quot;left&quot;:25,&quot;top&quot;:71.5,&quot;width&quot;:660}"/>
</p:tagLst>
</file>

<file path=ppt/tags/tag113.xml><?xml version="1.0" encoding="utf-8"?>
<p:tagLst xmlns:p="http://schemas.openxmlformats.org/presentationml/2006/main">
  <p:tag name="KSO_WM_DIAGRAM_VIRTUALLY_FRAME" val="{&quot;height&quot;:303.9,&quot;left&quot;:25,&quot;top&quot;:71.5,&quot;width&quot;:660}"/>
</p:tagLst>
</file>

<file path=ppt/tags/tag114.xml><?xml version="1.0" encoding="utf-8"?>
<p:tagLst xmlns:p="http://schemas.openxmlformats.org/presentationml/2006/main">
  <p:tag name="KSO_WM_DIAGRAM_VIRTUALLY_FRAME" val="{&quot;height&quot;:303.9,&quot;left&quot;:25,&quot;top&quot;:71.5,&quot;width&quot;:660}"/>
</p:tagLst>
</file>

<file path=ppt/tags/tag115.xml><?xml version="1.0" encoding="utf-8"?>
<p:tagLst xmlns:p="http://schemas.openxmlformats.org/presentationml/2006/main">
  <p:tag name="KSO_WM_DIAGRAM_VIRTUALLY_FRAME" val="{&quot;height&quot;:303.9,&quot;left&quot;:25,&quot;top&quot;:71.5,&quot;width&quot;:660}"/>
</p:tagLst>
</file>

<file path=ppt/tags/tag116.xml><?xml version="1.0" encoding="utf-8"?>
<p:tagLst xmlns:p="http://schemas.openxmlformats.org/presentationml/2006/main">
  <p:tag name="KSO_WM_DIAGRAM_VIRTUALLY_FRAME" val="{&quot;height&quot;:303.9,&quot;left&quot;:25,&quot;top&quot;:71.5,&quot;width&quot;:660}"/>
</p:tagLst>
</file>

<file path=ppt/tags/tag117.xml><?xml version="1.0" encoding="utf-8"?>
<p:tagLst xmlns:p="http://schemas.openxmlformats.org/presentationml/2006/main">
  <p:tag name="KSO_WM_DIAGRAM_VIRTUALLY_FRAME" val="{&quot;height&quot;:303.9,&quot;left&quot;:25,&quot;top&quot;:71.5,&quot;width&quot;:660}"/>
</p:tagLst>
</file>

<file path=ppt/tags/tag118.xml><?xml version="1.0" encoding="utf-8"?>
<p:tagLst xmlns:p="http://schemas.openxmlformats.org/presentationml/2006/main">
  <p:tag name="KSO_WM_DIAGRAM_VIRTUALLY_FRAME" val="{&quot;height&quot;:303.9,&quot;left&quot;:25,&quot;top&quot;:71.5,&quot;width&quot;:660}"/>
</p:tagLst>
</file>

<file path=ppt/tags/tag119.xml><?xml version="1.0" encoding="utf-8"?>
<p:tagLst xmlns:p="http://schemas.openxmlformats.org/presentationml/2006/main">
  <p:tag name="KSO_WM_DIAGRAM_VIRTUALLY_FRAME" val="{&quot;height&quot;:303.9,&quot;left&quot;:25,&quot;top&quot;:71.5,&quot;width&quot;:660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20.xml><?xml version="1.0" encoding="utf-8"?>
<p:tagLst xmlns:p="http://schemas.openxmlformats.org/presentationml/2006/main">
  <p:tag name="KSO_WM_DIAGRAM_VIRTUALLY_FRAME" val="{&quot;height&quot;:303.9,&quot;left&quot;:25,&quot;top&quot;:71.5,&quot;width&quot;:660}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29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3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UNIT_TYPE" val="i"/>
  <p:tag name="KSO_WM_UNIT_INDEX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4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8021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8021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88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8021"/>
  <p:tag name="KSO_WM_TEMPLATE_THUMBS_INDEX" val="1、9"/>
  <p:tag name="KSO_WM_SPECIAL_SOURCE" val="bdnull"/>
</p:tagLst>
</file>

<file path=ppt/tags/tag8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TEMPLATE_CATEGORY" val="custom"/>
  <p:tag name="KSO_WM_TEMPLATE_INDEX" val="20238021"/>
  <p:tag name="KSO_WM_UNIT_LAYERLEVEL" val="1"/>
  <p:tag name="KSO_WM_TAG_VERSION" val="3.0"/>
  <p:tag name="KSO_WM_BEAUTIFY_FLAG" val="#wm#"/>
  <p:tag name="KSO_WM_UNIT_PRESET_TEXT" val="单击此处编辑母版标题样式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9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80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*b*1"/>
  <p:tag name="KSO_WM_TEMPLATE_CATEGORY" val="custom"/>
  <p:tag name="KSO_WM_TEMPLATE_INDEX" val="20238021"/>
  <p:tag name="KSO_WM_UNIT_LAYERLEVEL" val="1"/>
  <p:tag name="KSO_WM_TAG_VERSION" val="3.0"/>
  <p:tag name="KSO_WM_BEAUTIFY_FLAG" val="#wm#"/>
  <p:tag name="KSO_WM_UNIT_PRESET_TEXT" val="单击此处编辑母版副标题样式"/>
  <p:tag name="KSO_WM_UNIT_TYPE" val="b"/>
</p:tagLst>
</file>

<file path=ppt/tags/tag91.xml><?xml version="1.0" encoding="utf-8"?>
<p:tagLst xmlns:p="http://schemas.openxmlformats.org/presentationml/2006/main">
  <p:tag name="KSO_WM_UNIT_SUBTYPE" val="b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4"/>
  <p:tag name="KSO_WM_UNIT_ID" val="_1*f*4"/>
  <p:tag name="KSO_WM_TEMPLATE_CATEGORY" val="custom"/>
  <p:tag name="KSO_WM_TEMPLATE_INDEX" val="20238021"/>
  <p:tag name="KSO_WM_UNIT_LAYERLEVEL" val="1"/>
  <p:tag name="KSO_WM_TAG_VERSION" val="3.0"/>
  <p:tag name="KSO_WM_BEAUTIFY_FLAG" val="#wm#"/>
  <p:tag name="KSO_WM_UNIT_PRESET_TEXT" val="署名占位符"/>
</p:tagLst>
</file>

<file path=ppt/tags/tag92.xml><?xml version="1.0" encoding="utf-8"?>
<p:tagLst xmlns:p="http://schemas.openxmlformats.org/presentationml/2006/main">
  <p:tag name="KSO_WM_SLIDE_ID" val="custom20238021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8021"/>
  <p:tag name="KSO_WM_SLIDE_LAYOUT" val="a_b_f"/>
  <p:tag name="KSO_WM_SLIDE_LAYOUT_CNT" val="1_1_1"/>
  <p:tag name="KSO_WM_SLIDE_TYPE" val="title"/>
  <p:tag name="KSO_WM_SLIDE_SUBTYPE" val="pureTxt"/>
  <p:tag name="KSO_WM_TEMPLATE_THUMBS_INDEX" val="1、9"/>
  <p:tag name="KSO_WM_SPECIAL_SOURCE" val="bdnull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94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3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heme/theme1.xml><?xml version="1.0" encoding="utf-8"?>
<a:theme xmlns:a="http://schemas.openxmlformats.org/drawingml/2006/main" name="1_Office Theme">
  <a:themeElements>
    <a:clrScheme name="自定义 164">
      <a:dk1>
        <a:srgbClr val="000000"/>
      </a:dk1>
      <a:lt1>
        <a:srgbClr val="FFFFFF"/>
      </a:lt1>
      <a:dk2>
        <a:srgbClr val="000F3A"/>
      </a:dk2>
      <a:lt2>
        <a:srgbClr val="FFFFFF"/>
      </a:lt2>
      <a:accent1>
        <a:srgbClr val="2457D5"/>
      </a:accent1>
      <a:accent2>
        <a:srgbClr val="00B97D"/>
      </a:accent2>
      <a:accent3>
        <a:srgbClr val="DDC64F"/>
      </a:accent3>
      <a:accent4>
        <a:srgbClr val="2FC0EE"/>
      </a:accent4>
      <a:accent5>
        <a:srgbClr val="602FEE"/>
      </a:accent5>
      <a:accent6>
        <a:srgbClr val="89B900"/>
      </a:accent6>
      <a:hlink>
        <a:srgbClr val="304FFE"/>
      </a:hlink>
      <a:folHlink>
        <a:srgbClr val="492067"/>
      </a:folHlink>
    </a:clrScheme>
    <a:fontScheme name="字体-商务">
      <a:majorFont>
        <a:latin typeface="Inter Bold"/>
        <a:ea typeface="Inter Bold"/>
        <a:cs typeface=""/>
      </a:majorFont>
      <a:minorFont>
        <a:latin typeface="Inter"/>
        <a:ea typeface="Inte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11023</Words>
  <Application>WPS Presentation</Application>
  <PresentationFormat/>
  <Paragraphs>140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1" baseType="lpstr">
      <vt:lpstr>Arial</vt:lpstr>
      <vt:lpstr>SimSun</vt:lpstr>
      <vt:lpstr>Wingdings</vt:lpstr>
      <vt:lpstr>Arial</vt:lpstr>
      <vt:lpstr>Times New Roman</vt:lpstr>
      <vt:lpstr>Cambria</vt:lpstr>
      <vt:lpstr>Proxima Nova</vt:lpstr>
      <vt:lpstr>Segoe Print</vt:lpstr>
      <vt:lpstr>Times New Roman</vt:lpstr>
      <vt:lpstr>Microsoft YaHei</vt:lpstr>
      <vt:lpstr>Arial Unicode MS</vt:lpstr>
      <vt:lpstr>Inter Bold</vt:lpstr>
      <vt:lpstr>Inter</vt:lpstr>
      <vt:lpstr>1_Office Theme</vt:lpstr>
      <vt:lpstr>Применение здоровьесберегающей технологии в работе с детьми</vt:lpstr>
      <vt:lpstr>Одной из самых актуальных проблем 21 века является проблема сохранения здоровья подрастающего поколения.Формирование культуры здорового образа жизни является одной  из главнейших задач, обозначенных в нормах ФГОС. Здоровье является условием успешного роста и развития личности, её духовного и физического совершенствования.Современный национальный воспитательный идеал – это здоровый, высоконравственный, творческий, компетентный гражданин России, принимающий судьбу Отечества как свою личную, осознающий ответственность за настоящее и будущее своей страны, укоренённый в духовных и культурных традициях многонационального народа Российской Федерации. Поэтому формирование и укрепление здоровья у детей, попавших в трудную жизненную ситуацию, стало приаритетным направлением воспитательного процесса.  Возникает необходимость создания системы работы, при которой происходила бы интеграция воспитательной и оздоровительной деятельности в условиях социальных приютов, способствующая сохранению и укреплению физического и психического здоровья детей, формированию здорового образа жизни.Здоровье воспитанников находится в прямой зависимости от условий воспитания, питания, двигательной активности, правильного чередования учебной нагрузки и отдыха. Комплекс этих мер получил  в настоящее время общее название - здоровьесберегающие технологии.</vt:lpstr>
      <vt:lpstr>Здоровьесберегающие технологии </vt:lpstr>
      <vt:lpstr>Здоровьесберегающие технологии включают в себя:</vt:lpstr>
      <vt:lpstr>Принцины здоровьесберегающих технологий:   принцип «Не навреди!»;  принцип сознательности и активности;  непрерывности здоровьесберегающего процесса;  систематичности и последовательности;  принцип доступности и индивидуальности;  всестороннего и гармонического развития личности;  системного чередования нагрузок и отдыха;  постепенного наращивания оздоровительных воздействий;  возрастной адекватности здоровьесберегающего процесса</vt:lpstr>
      <vt:lpstr>Здоровьесберегающие технологии применяются в различных видах деятельности и представлены как:</vt:lpstr>
      <vt:lpstr>Технологии сохранения и стимулирования здоровья:</vt:lpstr>
      <vt:lpstr>Пальчиковая гимнастика проводится индивидуально, либо с подгруппой детей ежедневно на самоподготовке, выполняя письменные задания.  Тренирует мелкую моторику, стимулирует речь, пространственное мышление, внимание, кровообращение, воображение, быстроту реакции. Полезна всем детям, особенно с речевыми проблемами.   Гимнастика для глаз проводится  в любое свободное время в зависимости от интенсивности зрительной нагрузки, способствует снятию статического напряжения мышц глаз, кровообращения. Во время её проведения используется наглядный материал, показ педагога.   Дыхательная гимнастика проводится в различных формах физкультурно-оздоровительной работы. У детей активизируется кислородный обмен во всех тканях организма, что способствует нормализации и оптимизации его работы в целом.</vt:lpstr>
      <vt:lpstr>Подвижные и спортивные игры проводятся ежедневно на прогулке. Игры подбираются в соответствии с возрастом ребёнка, местом и временем её проведения.  </vt:lpstr>
      <vt:lpstr>Технологии обучения здоровому образу жизни:  Утренняя гимнастика выполняется ежедневно после сна, продолжительность 6-8 минут. Состоит из комплекса несложных физических упражнений, умеренной нагрузки. Ее целью является повышение общего жизненного тонуса и основных процессов жизнедеятельности, тем самым она обеспечивает постепенный переход организма от состояния покоя во время сна к его повседневному рабочему состоянию.</vt:lpstr>
      <vt:lpstr>Активный отдых. При проведении досугов, праздников все дети приобщаются к непосредственному участию в различных состязаниях, соревнованиях, с увлечением выполняют двигательные задания, при этом дети ведут себя более непосредственно чем на физкультурном занятии, и эта раскованность позволяет им двигаться без особого напряжения. При этом используются те двигательные навыки и умения, которыми они уже прочно овладели, поэтому у детей проявляется своеобразный артистизм, эстетичность в движениях.</vt:lpstr>
      <vt:lpstr>Применение здоровьесберегающих технологий</vt:lpstr>
      <vt:lpstr>Методы диагностики уровня культуры ЗОЖ у воспитанников.</vt:lpstr>
      <vt:lpstr> Исследование по повышению уровня культуры ЗОЖ у воспитанников</vt:lpstr>
      <vt:lpstr>PowerPoint 演示文稿</vt:lpstr>
      <vt:lpstr> Важно отметить, что здоровье является основополагающим фактором, который влияет на все аспекты жизни ребенка, включая его физическое, психоэмоциональное и социальное   развитие. Формирование культуры здорового образа жизни в детских приютах должно стать приоритетной задачей для педагогов и социальных работников. Это включает в себя не только обучение детей основам правильного питания и физической активности, но и создание среды, способствующей развитию этих навыков. Важно, чтобы дети не просто знали о пользе здорового образа жизни, но и имели возможность применять эти знания на практике</vt:lpstr>
      <vt:lpstr>Список литературы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Здоровьесберегающие технологии </dc:title>
  <dc:creator/>
  <cp:lastModifiedBy>Анна Бамблби</cp:lastModifiedBy>
  <cp:revision>8</cp:revision>
  <dcterms:created xsi:type="dcterms:W3CDTF">2025-07-22T21:35:00Z</dcterms:created>
  <dcterms:modified xsi:type="dcterms:W3CDTF">2025-08-17T19:16:58Z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B73706661F114F3C8E9085AD5F8EC2E9_12</vt:lpwstr>
  </property>
  <property fmtid="{D5CDD505-2E9C-101B-9397-08002B2CF9AE}" pid="3" name="KSOProductBuildVer">
    <vt:lpwstr>1049-12.2.0.21936</vt:lpwstr>
  </property>
</Properties>
</file>