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1" autoAdjust="0"/>
  </p:normalViewPr>
  <p:slideViewPr>
    <p:cSldViewPr snapToGrid="0">
      <p:cViewPr varScale="1">
        <p:scale>
          <a:sx n="81" d="100"/>
          <a:sy n="81" d="100"/>
        </p:scale>
        <p:origin x="96" y="8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A2B1-4AB9-48C2-BA17-31CE6E15D411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FAC6-A9F9-481F-8D08-D085FDE5B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2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FAC6-A9F9-481F-8D08-D085FDE5B5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5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9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8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42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4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91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1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7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9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2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5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7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7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6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166DF-08F6-46DE-9B5B-91A1F523E374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A4601D-E3BD-4458-9651-7B2086332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lastilinraskraski" TargetMode="External"/><Relationship Id="rId3" Type="http://schemas.openxmlformats.org/officeDocument/2006/relationships/hyperlink" Target="https://vk.com/ranneerazvitie" TargetMode="External"/><Relationship Id="rId7" Type="http://schemas.openxmlformats.org/officeDocument/2006/relationships/hyperlink" Target="https://vk.com/mama_print" TargetMode="External"/><Relationship Id="rId2" Type="http://schemas.openxmlformats.org/officeDocument/2006/relationships/hyperlink" Target="https://ru.pinteres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4child" TargetMode="External"/><Relationship Id="rId5" Type="http://schemas.openxmlformats.org/officeDocument/2006/relationships/hyperlink" Target="https://vk.com/doshkoll" TargetMode="External"/><Relationship Id="rId4" Type="http://schemas.openxmlformats.org/officeDocument/2006/relationships/hyperlink" Target="https://vk.com/razvitie_detei" TargetMode="External"/><Relationship Id="rId9" Type="http://schemas.openxmlformats.org/officeDocument/2006/relationships/hyperlink" Target="https://vk.com/musicma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160" y="234600"/>
            <a:ext cx="8086471" cy="1840675"/>
          </a:xfrm>
        </p:spPr>
        <p:txBody>
          <a:bodyPr/>
          <a:lstStyle/>
          <a:p>
            <a:r>
              <a:rPr lang="ru-RU" dirty="0" smtClean="0"/>
              <a:t>Запуск речи у малышей-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244437"/>
            <a:ext cx="7766936" cy="1056903"/>
          </a:xfrm>
        </p:spPr>
        <p:txBody>
          <a:bodyPr/>
          <a:lstStyle/>
          <a:p>
            <a:r>
              <a:rPr lang="ru-RU" sz="2800" dirty="0" smtClean="0"/>
              <a:t>ИННОВАЦИОННЫЕ ТЕХНИКИ РАЗВИТИЯ РЕЧИ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3004457"/>
            <a:ext cx="6092042" cy="360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8275" y="1116282"/>
            <a:ext cx="38119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2"/>
                </a:solidFill>
              </a:rPr>
              <a:t>Имаготерапия</a:t>
            </a:r>
            <a:r>
              <a:rPr lang="ru-RU" sz="2800" b="1" dirty="0" smtClean="0">
                <a:solidFill>
                  <a:schemeClr val="accent2"/>
                </a:solidFill>
              </a:rPr>
              <a:t>: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>
                <a:solidFill>
                  <a:schemeClr val="accent2"/>
                </a:solidFill>
              </a:rPr>
              <a:t>1.Сказкотерапия</a:t>
            </a:r>
          </a:p>
          <a:p>
            <a:endParaRPr lang="ru-RU" sz="2800" dirty="0">
              <a:solidFill>
                <a:schemeClr val="accent2"/>
              </a:solidFill>
            </a:endParaRPr>
          </a:p>
          <a:p>
            <a:endParaRPr lang="ru-RU" sz="2800" dirty="0" smtClean="0">
              <a:solidFill>
                <a:schemeClr val="accent2"/>
              </a:solidFill>
            </a:endParaRPr>
          </a:p>
          <a:p>
            <a:r>
              <a:rPr lang="ru-RU" sz="2800" dirty="0" smtClean="0">
                <a:solidFill>
                  <a:schemeClr val="accent2"/>
                </a:solidFill>
              </a:rPr>
              <a:t> 2.Куклотерапия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5" y="1116281"/>
            <a:ext cx="4804860" cy="453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5048" y="3431969"/>
            <a:ext cx="73389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ВИДЫ ЛОГОСКАЗОК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Артикуляционные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Пальчиковые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Фонетические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/>
              <a:t>Лексико</a:t>
            </a:r>
            <a:r>
              <a:rPr lang="ru-RU" sz="2400" dirty="0" smtClean="0"/>
              <a:t> – грамматические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 Сказки, способствующие развитию связной речи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Сказки для обучения грамоте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75" y="225631"/>
            <a:ext cx="5372100" cy="32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204" y="724395"/>
            <a:ext cx="62107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ВИДЫ КУКОЛ ДЛЯ КУКЛОТЕРАПИИ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Пальчиковые куклы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 Куклы марионетки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Плоскостные куклы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Перчаточные куклы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4" y="2808071"/>
            <a:ext cx="6399811" cy="37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2561" y="451262"/>
            <a:ext cx="691143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ТЕСТОПЛАСТИКА</a:t>
            </a:r>
          </a:p>
          <a:p>
            <a:r>
              <a:rPr lang="ru-RU" sz="2400" dirty="0" smtClean="0"/>
              <a:t>Это одно из полезнейших занятий для ребёнка, одно из средств эстетического воспитания – помогает формировать художественный вкус, учит видеть и понимать прекрасное в окружающей нас жизни и в искусстве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2" y="3087584"/>
            <a:ext cx="7162800" cy="35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0062" y="617518"/>
            <a:ext cx="6863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ПРЕИМУЩЕСТВА ТЕСТОПЛАСТИКИ</a:t>
            </a:r>
          </a:p>
          <a:p>
            <a:r>
              <a:rPr lang="ru-RU" sz="2400" dirty="0" smtClean="0"/>
              <a:t>Можно приготовить в любой момент в домашних условиях </a:t>
            </a:r>
          </a:p>
          <a:p>
            <a:r>
              <a:rPr lang="ru-RU" sz="2400" dirty="0" smtClean="0"/>
              <a:t> • Легко отмывается и не оставляет следов </a:t>
            </a:r>
          </a:p>
          <a:p>
            <a:r>
              <a:rPr lang="ru-RU" sz="2400" dirty="0" smtClean="0"/>
              <a:t>• Оно безопасно </a:t>
            </a:r>
          </a:p>
          <a:p>
            <a:r>
              <a:rPr lang="ru-RU" sz="2400" dirty="0" smtClean="0"/>
              <a:t>• Легко лепиться</a:t>
            </a:r>
          </a:p>
          <a:p>
            <a:r>
              <a:rPr lang="ru-RU" sz="2400" dirty="0" smtClean="0"/>
              <a:t>• Можно использовать пищевые красители</a:t>
            </a:r>
          </a:p>
          <a:p>
            <a:r>
              <a:rPr lang="ru-RU" sz="2400" dirty="0" smtClean="0"/>
              <a:t> • С готовыми поделками можно играть </a:t>
            </a:r>
          </a:p>
          <a:p>
            <a:r>
              <a:rPr lang="ru-RU" sz="2400" dirty="0" smtClean="0"/>
              <a:t>• Тесто хорошо хранится до следующего применения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" y="4403170"/>
            <a:ext cx="2807525" cy="1894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05" y="4442837"/>
            <a:ext cx="2434442" cy="1854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07" y="4442837"/>
            <a:ext cx="2873828" cy="18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935" y="736270"/>
            <a:ext cx="608572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ПОЛЕЗНЫЕ РЕСУРСЫ :</a:t>
            </a:r>
          </a:p>
          <a:p>
            <a:r>
              <a:rPr lang="en-US" dirty="0" smtClean="0">
                <a:hlinkClick r:id="rId2"/>
              </a:rPr>
              <a:t>https://ru.pinterest.com/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https://vk.com/ranneerazvitie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https://vk.com/razvitie_detei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https://vk.com/doshkoll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https://vk.com/club4child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https://vk.com/mama_print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https://vk.com/plastilinraskraski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https://vk.com/musicmama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СПАСИБО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ЗА ВНИМАНИЕ!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ru-RU" dirty="0"/>
              <a:t>Сенсорное развитие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это развитие его восприятия и формирование представлений о свойствах предметов и различных явлениях окружающего мира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74" y="3194462"/>
            <a:ext cx="5439888" cy="33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765" y="1021279"/>
            <a:ext cx="86452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Технологии развития речи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 детей раннего возраста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1</a:t>
            </a:r>
            <a:r>
              <a:rPr lang="ru-RU" sz="2800" dirty="0" smtClean="0"/>
              <a:t> Пальчиковая гимнастика </a:t>
            </a:r>
          </a:p>
          <a:p>
            <a:endParaRPr lang="ru-RU" sz="2800" dirty="0" smtClean="0"/>
          </a:p>
          <a:p>
            <a:r>
              <a:rPr lang="ru-RU" sz="2800" dirty="0" smtClean="0"/>
              <a:t>2. </a:t>
            </a:r>
            <a:r>
              <a:rPr lang="ru-RU" sz="2800" dirty="0" smtClean="0"/>
              <a:t>Сенсорные игры </a:t>
            </a:r>
          </a:p>
          <a:p>
            <a:endParaRPr lang="ru-RU" sz="2800" dirty="0" smtClean="0"/>
          </a:p>
          <a:p>
            <a:r>
              <a:rPr lang="ru-RU" sz="2800" dirty="0" smtClean="0"/>
              <a:t>3. </a:t>
            </a:r>
            <a:r>
              <a:rPr lang="ru-RU" sz="2800" dirty="0" err="1" smtClean="0"/>
              <a:t>Имаготерапия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Тестопластика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40" y="2137558"/>
            <a:ext cx="3883232" cy="35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775" y="332510"/>
            <a:ext cx="79089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Задачи сенсорного развития </a:t>
            </a: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детей раннего возраста </a:t>
            </a:r>
          </a:p>
          <a:p>
            <a:r>
              <a:rPr lang="ru-RU" sz="2400" dirty="0" smtClean="0"/>
              <a:t>• Предоставить для восприятия как можно больше разнообразных сенсорных впечатлений </a:t>
            </a:r>
          </a:p>
          <a:p>
            <a:r>
              <a:rPr lang="ru-RU" sz="2400" dirty="0" smtClean="0"/>
              <a:t>• Обучить перцептивным действиям </a:t>
            </a:r>
          </a:p>
          <a:p>
            <a:r>
              <a:rPr lang="ru-RU" sz="2400" dirty="0" smtClean="0"/>
              <a:t>• Помочь воспринимать сенсорные впечатления более осознанно </a:t>
            </a:r>
          </a:p>
          <a:p>
            <a:r>
              <a:rPr lang="ru-RU" sz="2400" dirty="0" smtClean="0"/>
              <a:t>• Эстетическое развитие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3788227"/>
            <a:ext cx="5930323" cy="27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008" y="985652"/>
            <a:ext cx="4595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Виды сенсорных ощущений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sz="2400" dirty="0" smtClean="0"/>
              <a:t>• Зрительные ощущения </a:t>
            </a:r>
          </a:p>
          <a:p>
            <a:r>
              <a:rPr lang="ru-RU" sz="2400" dirty="0" smtClean="0"/>
              <a:t>• Слуховые ощущения </a:t>
            </a:r>
          </a:p>
          <a:p>
            <a:r>
              <a:rPr lang="ru-RU" sz="2400" dirty="0" smtClean="0"/>
              <a:t>• Осязательные ощущения </a:t>
            </a:r>
          </a:p>
          <a:p>
            <a:r>
              <a:rPr lang="ru-RU" sz="2400" dirty="0" smtClean="0"/>
              <a:t>• Обонятельные ощущения</a:t>
            </a:r>
          </a:p>
          <a:p>
            <a:r>
              <a:rPr lang="ru-RU" sz="2400" dirty="0" smtClean="0"/>
              <a:t> • Вкусовые ощущения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3" y="985652"/>
            <a:ext cx="4161563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4447" y="415636"/>
            <a:ext cx="65195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СЕНСОРНЫЕ ЭТАЛОНЫ </a:t>
            </a:r>
          </a:p>
          <a:p>
            <a:r>
              <a:rPr lang="ru-RU" sz="2400" dirty="0" smtClean="0"/>
              <a:t>- это общепринятые образцы внешних свойств предметов. Сенсорные эталоны сложились исторически и с ними сравнивают, сопоставляют результаты восприятия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66" y="3075709"/>
            <a:ext cx="5676406" cy="34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195" y="914400"/>
            <a:ext cx="65908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ПАЛЬЧИКОВЫЕ ИГРЫ </a:t>
            </a:r>
            <a:endParaRPr lang="ru-RU" sz="2400" b="1" dirty="0">
              <a:solidFill>
                <a:schemeClr val="accent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-</a:t>
            </a:r>
            <a:r>
              <a:rPr lang="ru-RU" sz="2400" dirty="0" smtClean="0"/>
              <a:t>это инсценировка каких-либо рифмованных историй, сказок при помощи пальцев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4" y="2897579"/>
            <a:ext cx="3121152" cy="2590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66" y="2897579"/>
            <a:ext cx="3135086" cy="25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86" y="653143"/>
            <a:ext cx="69233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ВИДЫ ПАЛЬЧИКОВЫХ ИГР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 Игры без предметов </a:t>
            </a:r>
          </a:p>
          <a:p>
            <a:r>
              <a:rPr lang="ru-RU" sz="2400" dirty="0" smtClean="0"/>
              <a:t>•    Игры с предметами </a:t>
            </a:r>
          </a:p>
          <a:p>
            <a:r>
              <a:rPr lang="ru-RU" sz="2400" dirty="0" smtClean="0"/>
              <a:t>•    Игры с использованием атрибутики </a:t>
            </a:r>
          </a:p>
          <a:p>
            <a:r>
              <a:rPr lang="ru-RU" sz="2400" dirty="0" smtClean="0"/>
              <a:t>•    Тактильные игры </a:t>
            </a:r>
          </a:p>
          <a:p>
            <a:r>
              <a:rPr lang="ru-RU" sz="2400" dirty="0" smtClean="0"/>
              <a:t>•    Гимнастические игры </a:t>
            </a:r>
          </a:p>
          <a:p>
            <a:r>
              <a:rPr lang="ru-RU" sz="2400" dirty="0" smtClean="0"/>
              <a:t>•    Творческие игры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2" y="3491346"/>
            <a:ext cx="4091297" cy="2980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46" y="3491345"/>
            <a:ext cx="3869954" cy="29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164" y="1021278"/>
            <a:ext cx="77308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РЕКОМЕНДАЦИИ ПРИ ОРГАНИЗАЦИИ ИГР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 допускать переутомления детей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 Уровень сложности игры должен соответствовать возрастным и индивидуальным особенностям ребенка </a:t>
            </a:r>
          </a:p>
          <a:p>
            <a:r>
              <a:rPr lang="ru-RU" sz="2400" dirty="0" smtClean="0"/>
              <a:t>• Обыгрывать сюжеты игр, чтобы заинтересовать малышей </a:t>
            </a:r>
          </a:p>
          <a:p>
            <a:r>
              <a:rPr lang="ru-RU" sz="2400" dirty="0" smtClean="0"/>
              <a:t>• Игры проводить в свободное время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339</Words>
  <Application>Microsoft Office PowerPoint</Application>
  <PresentationFormat>Широкоэкранный</PresentationFormat>
  <Paragraphs>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Грань</vt:lpstr>
      <vt:lpstr>Запуск речи у малышей-</vt:lpstr>
      <vt:lpstr>Сенсорное развитие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речи у малышей-</dc:title>
  <dc:creator>1</dc:creator>
  <cp:lastModifiedBy>1</cp:lastModifiedBy>
  <cp:revision>11</cp:revision>
  <dcterms:created xsi:type="dcterms:W3CDTF">2022-10-26T21:14:19Z</dcterms:created>
  <dcterms:modified xsi:type="dcterms:W3CDTF">2022-10-26T23:04:59Z</dcterms:modified>
</cp:coreProperties>
</file>