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6" r:id="rId3"/>
    <p:sldId id="26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AE0F1-B6D5-4041-A0F3-574095AC1A18}" type="datetimeFigureOut">
              <a:rPr lang="ru-RU" smtClean="0"/>
              <a:pPr/>
              <a:t>16.08.2025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8D6A-1471-4B2E-9503-97623891F6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AE0F1-B6D5-4041-A0F3-574095AC1A18}" type="datetimeFigureOut">
              <a:rPr lang="ru-RU" smtClean="0"/>
              <a:pPr/>
              <a:t>16.08.2025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8D6A-1471-4B2E-9503-97623891F6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AE0F1-B6D5-4041-A0F3-574095AC1A18}" type="datetimeFigureOut">
              <a:rPr lang="ru-RU" smtClean="0"/>
              <a:pPr/>
              <a:t>16.08.2025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8D6A-1471-4B2E-9503-97623891F6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AE0F1-B6D5-4041-A0F3-574095AC1A18}" type="datetimeFigureOut">
              <a:rPr lang="ru-RU" smtClean="0"/>
              <a:pPr/>
              <a:t>16.08.2025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8D6A-1471-4B2E-9503-97623891F6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AE0F1-B6D5-4041-A0F3-574095AC1A18}" type="datetimeFigureOut">
              <a:rPr lang="ru-RU" smtClean="0"/>
              <a:pPr/>
              <a:t>16.08.2025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8D6A-1471-4B2E-9503-97623891F6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AE0F1-B6D5-4041-A0F3-574095AC1A18}" type="datetimeFigureOut">
              <a:rPr lang="ru-RU" smtClean="0"/>
              <a:pPr/>
              <a:t>16.08.2025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8D6A-1471-4B2E-9503-97623891F6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AE0F1-B6D5-4041-A0F3-574095AC1A18}" type="datetimeFigureOut">
              <a:rPr lang="ru-RU" smtClean="0"/>
              <a:pPr/>
              <a:t>16.08.2025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8D6A-1471-4B2E-9503-97623891F6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AE0F1-B6D5-4041-A0F3-574095AC1A18}" type="datetimeFigureOut">
              <a:rPr lang="ru-RU" smtClean="0"/>
              <a:pPr/>
              <a:t>16.08.2025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8D6A-1471-4B2E-9503-97623891F6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AE0F1-B6D5-4041-A0F3-574095AC1A18}" type="datetimeFigureOut">
              <a:rPr lang="ru-RU" smtClean="0"/>
              <a:pPr/>
              <a:t>16.08.2025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8D6A-1471-4B2E-9503-97623891F6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AE0F1-B6D5-4041-A0F3-574095AC1A18}" type="datetimeFigureOut">
              <a:rPr lang="ru-RU" smtClean="0"/>
              <a:pPr/>
              <a:t>16.08.2025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8D6A-1471-4B2E-9503-97623891F6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AE0F1-B6D5-4041-A0F3-574095AC1A18}" type="datetimeFigureOut">
              <a:rPr lang="ru-RU" smtClean="0"/>
              <a:pPr/>
              <a:t>16.08.2025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8D6A-1471-4B2E-9503-97623891F6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AE0F1-B6D5-4041-A0F3-574095AC1A18}" type="datetimeFigureOut">
              <a:rPr lang="ru-RU" smtClean="0"/>
              <a:pPr/>
              <a:t>16.08.2025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A8D6A-1471-4B2E-9503-97623891F6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2814656"/>
          </a:xfrm>
        </p:spPr>
        <p:txBody>
          <a:bodyPr>
            <a:normAutofit/>
          </a:bodyPr>
          <a:lstStyle/>
          <a:p>
            <a:r>
              <a:rPr lang="ru-RU" dirty="0" smtClean="0"/>
              <a:t>Урок информатики по теме </a:t>
            </a:r>
            <a:r>
              <a:rPr lang="ru-RU" b="1" dirty="0" smtClean="0"/>
              <a:t>«Табличный способ  решения логических задач»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Урок составила Бузмакова Светлана Вячеславовна</a:t>
            </a:r>
          </a:p>
          <a:p>
            <a:r>
              <a:rPr lang="ru-RU" dirty="0" smtClean="0"/>
              <a:t>Учитель информатики</a:t>
            </a:r>
          </a:p>
          <a:p>
            <a:r>
              <a:rPr lang="ru-RU" dirty="0" smtClean="0"/>
              <a:t>КОГОБУ СШ с УИОП г. </a:t>
            </a:r>
            <a:r>
              <a:rPr lang="ru-RU" dirty="0" err="1" smtClean="0"/>
              <a:t>Кирс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r>
              <a:rPr lang="ru-RU" sz="4000" dirty="0"/>
              <a:t>Установите соответствие между названием логической операцией и ее названием на естественном языке. </a:t>
            </a:r>
            <a:br>
              <a:rPr lang="ru-RU" sz="4000" dirty="0"/>
            </a:br>
            <a:r>
              <a:rPr lang="ru-RU" sz="4000" dirty="0"/>
              <a:t>Основные логические операции</a:t>
            </a:r>
            <a:br>
              <a:rPr lang="ru-RU" sz="4000" dirty="0"/>
            </a:br>
            <a:r>
              <a:rPr lang="ru-RU" sz="4000" dirty="0"/>
              <a:t>конъюнкция </a:t>
            </a:r>
            <a:r>
              <a:rPr lang="ru-RU" sz="4000" dirty="0" smtClean="0"/>
              <a:t>       сложение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>       инверсия</a:t>
            </a:r>
            <a:r>
              <a:rPr lang="ru-RU" sz="4000" dirty="0"/>
              <a:t> </a:t>
            </a:r>
            <a:r>
              <a:rPr lang="ru-RU" sz="4000" dirty="0" smtClean="0"/>
              <a:t>            умножение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>     дизъюнкция          отрицание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Первый шаг решения задачи - это </a:t>
            </a:r>
            <a:r>
              <a:rPr lang="ru-RU" b="1" dirty="0" smtClean="0"/>
              <a:t>специально составленная таблица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Далее в таблице отражается условие задачи. Ячейки таблицы заполняются цифрами </a:t>
            </a:r>
            <a:r>
              <a:rPr lang="ru-RU" b="1" dirty="0" smtClean="0"/>
              <a:t>0</a:t>
            </a:r>
            <a:r>
              <a:rPr lang="ru-RU" dirty="0" smtClean="0"/>
              <a:t> и </a:t>
            </a:r>
            <a:r>
              <a:rPr lang="ru-RU" b="1" dirty="0" smtClean="0"/>
              <a:t>1</a:t>
            </a:r>
            <a:r>
              <a:rPr lang="ru-RU" dirty="0" smtClean="0"/>
              <a:t> в зависимости от того, </a:t>
            </a:r>
            <a:r>
              <a:rPr lang="ru-RU" b="1" dirty="0" smtClean="0"/>
              <a:t>ложно («0»)</a:t>
            </a:r>
            <a:r>
              <a:rPr lang="ru-RU" dirty="0" smtClean="0"/>
              <a:t> или </a:t>
            </a:r>
            <a:r>
              <a:rPr lang="ru-RU" b="1" dirty="0" smtClean="0"/>
              <a:t>истинно («1»)</a:t>
            </a:r>
            <a:r>
              <a:rPr lang="ru-RU" dirty="0" smtClean="0"/>
              <a:t> соответствующее высказывание.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/>
              <a:t>Задача 1.</a:t>
            </a:r>
            <a:r>
              <a:rPr lang="ru-RU" sz="3200" dirty="0" smtClean="0"/>
              <a:t> После соревнований бегунов на табло появилась надпись:</a:t>
            </a:r>
            <a:br>
              <a:rPr lang="ru-RU" sz="3200" dirty="0" smtClean="0"/>
            </a:br>
            <a:r>
              <a:rPr lang="ru-RU" sz="3200" dirty="0" smtClean="0"/>
              <a:t>• </a:t>
            </a:r>
            <a:r>
              <a:rPr lang="ru-RU" sz="3200" dirty="0" smtClean="0"/>
              <a:t>Артём </a:t>
            </a:r>
            <a:r>
              <a:rPr lang="ru-RU" sz="3200" dirty="0" smtClean="0"/>
              <a:t>не был вторым.</a:t>
            </a:r>
            <a:br>
              <a:rPr lang="ru-RU" sz="3200" dirty="0" smtClean="0"/>
            </a:br>
            <a:r>
              <a:rPr lang="ru-RU" sz="3200" dirty="0" smtClean="0"/>
              <a:t>• </a:t>
            </a:r>
            <a:r>
              <a:rPr lang="ru-RU" sz="3200" dirty="0" smtClean="0"/>
              <a:t>Денис отстал </a:t>
            </a:r>
            <a:r>
              <a:rPr lang="ru-RU" sz="3200" dirty="0" smtClean="0"/>
              <a:t>от </a:t>
            </a:r>
            <a:r>
              <a:rPr lang="ru-RU" sz="3200" dirty="0" smtClean="0"/>
              <a:t>Артёма </a:t>
            </a:r>
            <a:r>
              <a:rPr lang="ru-RU" sz="3200" dirty="0" smtClean="0"/>
              <a:t>на два места.</a:t>
            </a:r>
            <a:br>
              <a:rPr lang="ru-RU" sz="3200" dirty="0" smtClean="0"/>
            </a:br>
            <a:r>
              <a:rPr lang="ru-RU" sz="3200" dirty="0" smtClean="0"/>
              <a:t>• </a:t>
            </a:r>
            <a:r>
              <a:rPr lang="ru-RU" sz="3200" dirty="0" smtClean="0"/>
              <a:t>Кирилл </a:t>
            </a:r>
            <a:r>
              <a:rPr lang="ru-RU" sz="3200" dirty="0" smtClean="0"/>
              <a:t>не был первым.</a:t>
            </a:r>
            <a:br>
              <a:rPr lang="ru-RU" sz="3200" dirty="0" smtClean="0"/>
            </a:br>
            <a:r>
              <a:rPr lang="ru-RU" sz="3200" dirty="0" smtClean="0"/>
              <a:t>• </a:t>
            </a:r>
            <a:r>
              <a:rPr lang="ru-RU" sz="3200" dirty="0" smtClean="0"/>
              <a:t>Маша </a:t>
            </a:r>
            <a:r>
              <a:rPr lang="ru-RU" sz="3200" dirty="0" smtClean="0"/>
              <a:t>не была не первой ни последней.</a:t>
            </a:r>
            <a:br>
              <a:rPr lang="ru-RU" sz="3200" dirty="0" smtClean="0"/>
            </a:br>
            <a:r>
              <a:rPr lang="ru-RU" sz="3200" dirty="0" smtClean="0"/>
              <a:t>• </a:t>
            </a:r>
            <a:r>
              <a:rPr lang="ru-RU" sz="3200" dirty="0" smtClean="0"/>
              <a:t>Аня </a:t>
            </a:r>
            <a:r>
              <a:rPr lang="ru-RU" sz="3200" dirty="0" smtClean="0"/>
              <a:t>финишировала сразу за </a:t>
            </a:r>
            <a:r>
              <a:rPr lang="ru-RU" sz="3200" dirty="0" smtClean="0"/>
              <a:t>Кириллом.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Кто же победил в этих соревнованиях? Каково было распределение бегунов на финише?</a:t>
            </a:r>
            <a:endParaRPr lang="ru-RU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/>
          </a:bodyPr>
          <a:lstStyle/>
          <a:p>
            <a:pPr algn="l"/>
            <a:r>
              <a:rPr lang="ru-RU" sz="4000" dirty="0" smtClean="0"/>
              <a:t>Решение:</a:t>
            </a:r>
            <a:br>
              <a:rPr lang="ru-RU" sz="4000" dirty="0" smtClean="0"/>
            </a:br>
            <a:r>
              <a:rPr lang="ru-RU" sz="4000" dirty="0" smtClean="0"/>
              <a:t>Рисуем таблицу, где столбцы –имена детей, а строки – номера мест. Читаем задачу, пошагово анализируем условие и ставим в таблицу «+», если соответствие установлено и «–», если точно соответствия нет.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dirty="0" smtClean="0"/>
              <a:t>Пять простых шагов на пути поиска решения логических задач.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1. Составляйте таблицу, так как в таблице удаётся учесть все возможные варианты.</a:t>
            </a:r>
            <a:br>
              <a:rPr lang="ru-RU" sz="2800" dirty="0" smtClean="0"/>
            </a:br>
            <a:r>
              <a:rPr lang="ru-RU" sz="2800" dirty="0" smtClean="0"/>
              <a:t>2. Внимательно читайте каждое утверждение, так как в каждом содержится что-то такое, что позволит вам исключить хотя бы один из вариантов.</a:t>
            </a:r>
            <a:br>
              <a:rPr lang="ru-RU" sz="2800" dirty="0" smtClean="0"/>
            </a:br>
            <a:r>
              <a:rPr lang="ru-RU" sz="2800" dirty="0" smtClean="0"/>
              <a:t>3. Старайтесь отыскать ключевое утверждение, оно поможет развязать весь клубок.</a:t>
            </a:r>
            <a:br>
              <a:rPr lang="ru-RU" sz="2800" dirty="0" smtClean="0"/>
            </a:br>
            <a:r>
              <a:rPr lang="ru-RU" sz="2800" dirty="0" smtClean="0"/>
              <a:t>4. После того как вы сравнили все утверждения и исключили из них те, невероятность которых была на поверхности, сравните утверждения между собой, установите связи и противоречия.</a:t>
            </a:r>
            <a:br>
              <a:rPr lang="ru-RU" sz="2800" dirty="0" smtClean="0"/>
            </a:br>
            <a:r>
              <a:rPr lang="ru-RU" sz="2800" dirty="0" smtClean="0"/>
              <a:t>5. Решение можно найти простым методом последовательных исключений.</a:t>
            </a:r>
            <a:endParaRPr lang="ru-R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/>
              <a:t>Задание </a:t>
            </a:r>
            <a:r>
              <a:rPr lang="ru-RU" sz="2800" b="1" dirty="0" smtClean="0"/>
              <a:t>для самостоятельного решения.</a:t>
            </a:r>
            <a:br>
              <a:rPr lang="ru-RU" sz="2800" b="1" dirty="0" smtClean="0"/>
            </a:br>
            <a:r>
              <a:rPr lang="ru-RU" sz="2800" dirty="0" smtClean="0"/>
              <a:t>Можно разделить учащихся на группы и каждой группе дать индивидуальное задание или подобрать задачи для каждого ученика.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Задача 1.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Коля, Боря, Вова и Юра заняли первые четыре места в спортивном соревновании. На вопрос, какие места они заняли, они ответили:</a:t>
            </a:r>
            <a:br>
              <a:rPr lang="ru-RU" sz="2800" dirty="0" smtClean="0"/>
            </a:br>
            <a:r>
              <a:rPr lang="ru-RU" sz="2800" dirty="0" smtClean="0"/>
              <a:t>1) "Коля не занял ни первое, ни четвертое места".</a:t>
            </a:r>
            <a:br>
              <a:rPr lang="ru-RU" sz="2800" dirty="0" smtClean="0"/>
            </a:br>
            <a:r>
              <a:rPr lang="ru-RU" sz="2800" dirty="0" smtClean="0"/>
              <a:t>2) “Боря занял второе место”.</a:t>
            </a:r>
            <a:br>
              <a:rPr lang="ru-RU" sz="2800" dirty="0" smtClean="0"/>
            </a:br>
            <a:r>
              <a:rPr lang="ru-RU" sz="2800" dirty="0" smtClean="0"/>
              <a:t>3) “Вова не был последним”.</a:t>
            </a:r>
            <a:br>
              <a:rPr lang="ru-RU" sz="2800" dirty="0" smtClean="0"/>
            </a:br>
            <a:r>
              <a:rPr lang="ru-RU" sz="2800" dirty="0" smtClean="0"/>
              <a:t>Какое место занял каждый мальчик?</a:t>
            </a:r>
            <a:endParaRPr lang="ru-RU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3254"/>
          </a:xfrm>
        </p:spPr>
        <p:txBody>
          <a:bodyPr/>
          <a:lstStyle/>
          <a:p>
            <a:r>
              <a:rPr lang="ru-RU" b="1" dirty="0" smtClean="0"/>
              <a:t>Домашнее задание.</a:t>
            </a:r>
            <a:br>
              <a:rPr lang="ru-RU" b="1" dirty="0" smtClean="0"/>
            </a:br>
            <a:r>
              <a:rPr lang="ru-RU" dirty="0" smtClean="0"/>
              <a:t>Составить логическую задачу самостоятельно.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>Цели занятия: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знакомство с логическими задачами. Знакомство с табличным способом решения задач.</a:t>
            </a:r>
            <a:br>
              <a:rPr lang="ru-RU" dirty="0" smtClean="0"/>
            </a:br>
            <a:r>
              <a:rPr lang="ru-RU" dirty="0" smtClean="0"/>
              <a:t>- развитие логического мышления, повышение уровня интеллекта.</a:t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 smtClean="0"/>
              <a:t>совершенствование </a:t>
            </a:r>
            <a:r>
              <a:rPr lang="ru-RU" dirty="0" smtClean="0"/>
              <a:t>умения решать те проблемы, которые ставит перед </a:t>
            </a:r>
            <a:r>
              <a:rPr lang="ru-RU" dirty="0" smtClean="0"/>
              <a:t>нами </a:t>
            </a:r>
            <a:r>
              <a:rPr lang="ru-RU" dirty="0" smtClean="0"/>
              <a:t>жизнь.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54692"/>
          </a:xfrm>
        </p:spPr>
        <p:txBody>
          <a:bodyPr/>
          <a:lstStyle/>
          <a:p>
            <a:pPr algn="l"/>
            <a:r>
              <a:rPr lang="ru-RU" b="1" dirty="0" smtClean="0"/>
              <a:t>Ход урока: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 Объяснение темы, совместное решение задач</a:t>
            </a:r>
            <a:br>
              <a:rPr lang="ru-RU" dirty="0" smtClean="0"/>
            </a:br>
            <a:r>
              <a:rPr lang="ru-RU" dirty="0" smtClean="0"/>
              <a:t>2. Самостоятельная работа</a:t>
            </a:r>
            <a:br>
              <a:rPr lang="ru-RU" dirty="0" smtClean="0"/>
            </a:br>
            <a:r>
              <a:rPr lang="ru-RU" dirty="0" smtClean="0"/>
              <a:t>3. Домашнее задание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rmAutofit/>
          </a:bodyPr>
          <a:lstStyle/>
          <a:p>
            <a:r>
              <a:rPr lang="ru-RU" sz="3200" dirty="0"/>
              <a:t>В настоящий момент во многих компаниях при собеседовании происходит переход от «мягкого» интервью (когда с кандидатами просто разговаривают о прошлых успехах и будущих целях) к использованию разного рода головоломок. Считается, что люди хорошо решающие логические задачи, обладают отличными аналитическими способностями и, соответственно, будут хорошо справляться с задачами в своей профессиональной области.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txBody>
          <a:bodyPr>
            <a:normAutofit fontScale="90000"/>
          </a:bodyPr>
          <a:lstStyle/>
          <a:p>
            <a:r>
              <a:rPr lang="ru-RU" sz="3100" dirty="0"/>
              <a:t>Решать логические задачи очень увлекательно. Есть люди, для которых решение логической задачи - увлекательная, но несложная задача. Их мозг как луч прожектора сразу освещает все хитроумные построения, и к правильному ответу он приходит необычайно быстро. Замечательно, что при этом они не могут объяснить, как они пришли к решению. "Ну, это же очевидно, ясно", - говорят они. "Ведь если ... " - и они начинают легко распутывать клубок противоречивых высказываний. "Действительно, все ясно", - говорит слушатель, огорченный тем, что он сам не увидел очевидного рассуждения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>
            <a:normAutofit fontScale="90000"/>
          </a:bodyPr>
          <a:lstStyle/>
          <a:p>
            <a:r>
              <a:rPr lang="ru-RU" dirty="0"/>
              <a:t>Наша задача научиться решать логические задачи используя способ составления таблиц. </a:t>
            </a:r>
            <a:br>
              <a:rPr lang="ru-RU" dirty="0"/>
            </a:br>
            <a:r>
              <a:rPr lang="ru-RU" dirty="0"/>
              <a:t>Чтобы решать сложные логические задачи, необходимо хорошо разбираться в простейших логических понятиях и операциях.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sz="4800" b="1" i="1" u="sng" dirty="0"/>
              <a:t>Логика</a:t>
            </a:r>
            <a:r>
              <a:rPr lang="ru-RU" sz="4800" i="1" dirty="0"/>
              <a:t> - это наука о формах и способах мышления. Основными формами мышления являются понятие, суждение (высказывание) и умозаключение.</a:t>
            </a:r>
            <a:endParaRPr lang="ru-RU" sz="4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/>
          <a:lstStyle/>
          <a:p>
            <a:r>
              <a:rPr lang="ru-RU" i="1" dirty="0"/>
              <a:t>Свое понимание окружающего мира человек формулирует в форме высказываний (суждений, утверждений). Это повествовательное предложение, о котором можно однозначно судить истинно оно или ложно.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/>
              <a:t>Из данных предложений выберите те, которые являются </a:t>
            </a:r>
            <a:r>
              <a:rPr lang="ru-RU" sz="3200" dirty="0" smtClean="0"/>
              <a:t>высказываниями</a:t>
            </a:r>
            <a:r>
              <a:rPr lang="ru-RU" sz="3200" dirty="0"/>
              <a:t>.</a:t>
            </a:r>
            <a:br>
              <a:rPr lang="ru-RU" sz="3200" dirty="0"/>
            </a:br>
            <a:r>
              <a:rPr lang="ru-RU" sz="3200" dirty="0" smtClean="0"/>
              <a:t>1) </a:t>
            </a:r>
            <a:r>
              <a:rPr lang="ru-RU" sz="3200" i="1" dirty="0" smtClean="0"/>
              <a:t>Наполеон </a:t>
            </a:r>
            <a:r>
              <a:rPr lang="ru-RU" sz="3200" i="1" dirty="0"/>
              <a:t>был французским императором.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2) </a:t>
            </a:r>
            <a:r>
              <a:rPr lang="ru-RU" sz="3200" i="1" dirty="0" smtClean="0"/>
              <a:t>Кто </a:t>
            </a:r>
            <a:r>
              <a:rPr lang="ru-RU" sz="3200" i="1" dirty="0"/>
              <a:t>отсутствует?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3) </a:t>
            </a:r>
            <a:r>
              <a:rPr lang="ru-RU" sz="3200" i="1" dirty="0" smtClean="0"/>
              <a:t>Внимание</a:t>
            </a:r>
            <a:r>
              <a:rPr lang="ru-RU" sz="3200" i="1" dirty="0"/>
              <a:t>! Посмотрите направо.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4) </a:t>
            </a:r>
            <a:r>
              <a:rPr lang="ru-RU" sz="3200" i="1" dirty="0" smtClean="0"/>
              <a:t>Барнаул </a:t>
            </a:r>
            <a:r>
              <a:rPr lang="ru-RU" sz="3200" i="1" dirty="0"/>
              <a:t>– столица Алтайского края..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5) </a:t>
            </a:r>
            <a:r>
              <a:rPr lang="ru-RU" sz="3200" i="1" dirty="0" smtClean="0"/>
              <a:t>Не </a:t>
            </a:r>
            <a:r>
              <a:rPr lang="ru-RU" sz="3200" i="1" dirty="0"/>
              <a:t>нарушайте правил дорожного движения!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6) </a:t>
            </a:r>
            <a:r>
              <a:rPr lang="ru-RU" sz="3200" i="1" dirty="0" smtClean="0"/>
              <a:t>Полярная </a:t>
            </a:r>
            <a:r>
              <a:rPr lang="ru-RU" sz="3200" i="1" dirty="0"/>
              <a:t>звезда находится в созвездии малой медведицы.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7) </a:t>
            </a:r>
            <a:r>
              <a:rPr lang="ru-RU" sz="3200" i="1" dirty="0" smtClean="0"/>
              <a:t>Алтайский </a:t>
            </a:r>
            <a:r>
              <a:rPr lang="ru-RU" sz="3200" i="1" dirty="0"/>
              <a:t>край образован 75 лет назад.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8)</a:t>
            </a:r>
            <a:r>
              <a:rPr lang="ru-RU" sz="3200" i="1" dirty="0" smtClean="0"/>
              <a:t>Чему </a:t>
            </a:r>
            <a:r>
              <a:rPr lang="ru-RU" sz="3200" i="1" dirty="0"/>
              <a:t>равно расстояние от Москвы до Рубцовска?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308</Words>
  <Application>Microsoft Office PowerPoint</Application>
  <PresentationFormat>Экран (4:3)</PresentationFormat>
  <Paragraphs>19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Урок информатики по теме «Табличный способ  решения логических задач» </vt:lpstr>
      <vt:lpstr>Цели занятия: - знакомство с логическими задачами. Знакомство с табличным способом решения задач. - развитие логического мышления, повышение уровня интеллекта. - совершенствование умения решать те проблемы, которые ставит перед нами жизнь.</vt:lpstr>
      <vt:lpstr>Ход урока: 1. Объяснение темы, совместное решение задач 2. Самостоятельная работа 3. Домашнее задание</vt:lpstr>
      <vt:lpstr>В настоящий момент во многих компаниях при собеседовании происходит переход от «мягкого» интервью (когда с кандидатами просто разговаривают о прошлых успехах и будущих целях) к использованию разного рода головоломок. Считается, что люди хорошо решающие логические задачи, обладают отличными аналитическими способностями и, соответственно, будут хорошо справляться с задачами в своей профессиональной области.</vt:lpstr>
      <vt:lpstr>Решать логические задачи очень увлекательно. Есть люди, для которых решение логической задачи - увлекательная, но несложная задача. Их мозг как луч прожектора сразу освещает все хитроумные построения, и к правильному ответу он приходит необычайно быстро. Замечательно, что при этом они не могут объяснить, как они пришли к решению. "Ну, это же очевидно, ясно", - говорят они. "Ведь если ... " - и они начинают легко распутывать клубок противоречивых высказываний. "Действительно, все ясно", - говорит слушатель, огорченный тем, что он сам не увидел очевидного рассуждения.</vt:lpstr>
      <vt:lpstr>Наша задача научиться решать логические задачи используя способ составления таблиц.  Чтобы решать сложные логические задачи, необходимо хорошо разбираться в простейших логических понятиях и операциях. </vt:lpstr>
      <vt:lpstr>Логика - это наука о формах и способах мышления. Основными формами мышления являются понятие, суждение (высказывание) и умозаключение.</vt:lpstr>
      <vt:lpstr>Свое понимание окружающего мира человек формулирует в форме высказываний (суждений, утверждений). Это повествовательное предложение, о котором можно однозначно судить истинно оно или ложно.</vt:lpstr>
      <vt:lpstr>Из данных предложений выберите те, которые являются высказываниями. 1) Наполеон был французским императором. 2) Кто отсутствует? 3) Внимание! Посмотрите направо. 4) Барнаул – столица Алтайского края.. 5) Не нарушайте правил дорожного движения! 6) Полярная звезда находится в созвездии малой медведицы. 7) Алтайский край образован 75 лет назад. 8)Чему равно расстояние от Москвы до Рубцовска? </vt:lpstr>
      <vt:lpstr>Установите соответствие между названием логической операцией и ее названием на естественном языке.  Основные логические операции конъюнкция        сложение        инверсия             умножение      дизъюнкция          отрицание </vt:lpstr>
      <vt:lpstr>Первый шаг решения задачи - это специально составленная таблица. Далее в таблице отражается условие задачи. Ячейки таблицы заполняются цифрами 0 и 1 в зависимости от того, ложно («0») или истинно («1») соответствующее высказывание.</vt:lpstr>
      <vt:lpstr>Задача 1. После соревнований бегунов на табло появилась надпись: • Артём не был вторым. • Денис отстал от Артёма на два места. • Кирилл не был первым. • Маша не была не первой ни последней. • Аня финишировала сразу за Кириллом. Кто же победил в этих соревнованиях? Каково было распределение бегунов на финише?</vt:lpstr>
      <vt:lpstr>Решение: Рисуем таблицу, где столбцы –имена детей, а строки – номера мест. Читаем задачу, пошагово анализируем условие и ставим в таблицу «+», если соответствие установлено и «–», если точно соответствия нет. </vt:lpstr>
      <vt:lpstr>Пять простых шагов на пути поиска решения логических задач. 1. Составляйте таблицу, так как в таблице удаётся учесть все возможные варианты. 2. Внимательно читайте каждое утверждение, так как в каждом содержится что-то такое, что позволит вам исключить хотя бы один из вариантов. 3. Старайтесь отыскать ключевое утверждение, оно поможет развязать весь клубок. 4. После того как вы сравнили все утверждения и исключили из них те, невероятность которых была на поверхности, сравните утверждения между собой, установите связи и противоречия. 5. Решение можно найти простым методом последовательных исключений.</vt:lpstr>
      <vt:lpstr>Задание для самостоятельного решения. Можно разделить учащихся на группы и каждой группе дать индивидуальное задание или подобрать задачи для каждого ученика.  Задача 1. Коля, Боря, Вова и Юра заняли первые четыре места в спортивном соревновании. На вопрос, какие места они заняли, они ответили: 1) "Коля не занял ни первое, ни четвертое места". 2) “Боря занял второе место”. 3) “Вова не был последним”. Какое место занял каждый мальчик?</vt:lpstr>
      <vt:lpstr>Домашнее задание. Составить логическую задачу самостоятельно.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«Табличный способ  решения логических задач»</dc:title>
  <dc:creator>света-пк</dc:creator>
  <cp:lastModifiedBy>света-пк</cp:lastModifiedBy>
  <cp:revision>5</cp:revision>
  <dcterms:created xsi:type="dcterms:W3CDTF">2022-11-14T13:49:23Z</dcterms:created>
  <dcterms:modified xsi:type="dcterms:W3CDTF">2025-08-16T16:56:15Z</dcterms:modified>
</cp:coreProperties>
</file>