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9" r:id="rId3"/>
    <p:sldId id="283" r:id="rId4"/>
    <p:sldId id="274" r:id="rId5"/>
    <p:sldId id="276" r:id="rId6"/>
    <p:sldId id="304" r:id="rId7"/>
    <p:sldId id="301" r:id="rId8"/>
    <p:sldId id="307" r:id="rId9"/>
    <p:sldId id="289" r:id="rId10"/>
  </p:sldIdLst>
  <p:sldSz cx="9144000" cy="6858000" type="screen4x3"/>
  <p:notesSz cx="6805613" cy="9939338"/>
  <p:defaultTextStyle>
    <a:defPPr>
      <a:defRPr lang="en-US"/>
    </a:defPPr>
    <a:lvl1pPr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ＭＳ Ｐゴシック"/>
        <a:cs typeface="ＭＳ Ｐゴシック"/>
      </a:defRPr>
    </a:lvl1pPr>
    <a:lvl2pPr marL="4572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ＭＳ Ｐゴシック"/>
        <a:cs typeface="ＭＳ Ｐゴシック"/>
      </a:defRPr>
    </a:lvl2pPr>
    <a:lvl3pPr marL="9144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ＭＳ Ｐゴシック"/>
        <a:cs typeface="ＭＳ Ｐゴシック"/>
      </a:defRPr>
    </a:lvl3pPr>
    <a:lvl4pPr marL="13716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ＭＳ Ｐゴシック"/>
        <a:cs typeface="ＭＳ Ｐゴシック"/>
      </a:defRPr>
    </a:lvl4pPr>
    <a:lvl5pPr marL="18288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FF9900"/>
    <a:srgbClr val="EEB500"/>
    <a:srgbClr val="D7D7E5"/>
    <a:srgbClr val="C7C7DB"/>
    <a:srgbClr val="B3B3CD"/>
    <a:srgbClr val="FFE9BD"/>
    <a:srgbClr val="00CCFF"/>
    <a:srgbClr val="9AE8E6"/>
    <a:srgbClr val="E3E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327" autoAdjust="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101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8320" y="3463020"/>
            <a:ext cx="5514509" cy="752539"/>
          </a:xfrm>
        </p:spPr>
        <p:txBody>
          <a:bodyPr/>
          <a:lstStyle>
            <a:lvl1pPr marL="0" marR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8320" y="4583175"/>
            <a:ext cx="5514509" cy="113164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02400" y="6028267"/>
            <a:ext cx="4193157" cy="508528"/>
          </a:xfrm>
        </p:spPr>
        <p:txBody>
          <a:bodyPr anchor="b">
            <a:normAutofit/>
          </a:bodyPr>
          <a:lstStyle>
            <a:lvl1pPr>
              <a:buNone/>
              <a:defRPr sz="1000" baseline="0"/>
            </a:lvl1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30731" y="345190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488113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22"/>
          <p:cNvSpPr/>
          <p:nvPr/>
        </p:nvSpPr>
        <p:spPr>
          <a:xfrm>
            <a:off x="0" y="6499225"/>
            <a:ext cx="9144000" cy="358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573" y="2412849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23" y="1806448"/>
            <a:ext cx="8529889" cy="4394179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30731" y="345190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23" y="1806448"/>
            <a:ext cx="8529889" cy="439417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30731" y="345190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24" y="1806448"/>
            <a:ext cx="7094790" cy="4394179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30731" y="345190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130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4" y="1878479"/>
            <a:ext cx="1316459" cy="432214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24" y="1806448"/>
            <a:ext cx="7094790" cy="439417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30731" y="345190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130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4" y="1878479"/>
            <a:ext cx="1316459" cy="432214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699" y="1794218"/>
            <a:ext cx="4206713" cy="438115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0"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7639" y="1794218"/>
            <a:ext cx="4196473" cy="4381157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600"/>
            </a:lvl1pPr>
            <a:lvl2pPr marL="0" indent="0">
              <a:buFont typeface="Arial"/>
              <a:buNone/>
              <a:defRPr sz="1600"/>
            </a:lvl2pPr>
            <a:lvl3pPr marL="0" indent="0">
              <a:buFont typeface="Arial"/>
              <a:buNone/>
              <a:defRPr sz="1600"/>
            </a:lvl3pPr>
            <a:lvl4pPr marL="0" indent="0">
              <a:buFont typeface="Arial"/>
              <a:buNone/>
              <a:defRPr sz="1600"/>
            </a:lvl4pPr>
            <a:lvl5pPr marL="0" indent="0">
              <a:buFont typeface="Arial"/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30731" y="345190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699" y="1803038"/>
            <a:ext cx="4206713" cy="437233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7639" y="1803038"/>
            <a:ext cx="4196473" cy="437233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30731" y="345190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7025" y="1712913"/>
            <a:ext cx="7013575" cy="446404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4" y="1719737"/>
            <a:ext cx="1316459" cy="4457226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0066A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30731" y="345190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7025" y="1712914"/>
            <a:ext cx="4125913" cy="37782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300" y="5657136"/>
            <a:ext cx="4214113" cy="68738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0066A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30731" y="345190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131" name="Picture Placeholder 2"/>
          <p:cNvSpPr>
            <a:spLocks noGrp="1"/>
          </p:cNvSpPr>
          <p:nvPr>
            <p:ph type="pic" idx="10"/>
          </p:nvPr>
        </p:nvSpPr>
        <p:spPr>
          <a:xfrm>
            <a:off x="4667249" y="1714500"/>
            <a:ext cx="4125913" cy="37782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32" name="Text Placeholder 3"/>
          <p:cNvSpPr>
            <a:spLocks noGrp="1"/>
          </p:cNvSpPr>
          <p:nvPr>
            <p:ph type="body" sz="half" idx="11"/>
          </p:nvPr>
        </p:nvSpPr>
        <p:spPr>
          <a:xfrm>
            <a:off x="4569524" y="5649903"/>
            <a:ext cx="4214113" cy="68738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0066A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30188" y="274638"/>
            <a:ext cx="8543925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0188" y="1790700"/>
            <a:ext cx="8543925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для редактирования</a:t>
            </a:r>
          </a:p>
          <a:p>
            <a:pPr lvl="0"/>
            <a:r>
              <a:rPr lang="ru-RU" smtClean="0"/>
              <a:t>Нажмите для ввода текста</a:t>
            </a:r>
            <a:endParaRPr lang="en-US" smtClean="0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350" y="133350"/>
            <a:ext cx="1857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01613" y="6597650"/>
            <a:ext cx="23018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E7BAB8B5-8D33-409F-80A9-6425A12B3064}" type="slidenum">
              <a:rPr lang="en-US" sz="1000">
                <a:latin typeface="Verdana" charset="0"/>
                <a:ea typeface="ＭＳ Ｐゴシック" charset="-128"/>
                <a:cs typeface="+mn-cs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>
              <a:latin typeface="Verdana" charset="0"/>
              <a:ea typeface="ＭＳ Ｐゴシック" charset="-128"/>
              <a:cs typeface="+mn-cs"/>
            </a:endParaRPr>
          </a:p>
        </p:txBody>
      </p:sp>
      <p:pic>
        <p:nvPicPr>
          <p:cNvPr id="1032" name="Picture 17" descr="rzd_logo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3" name="Group 12"/>
          <p:cNvGrpSpPr>
            <a:grpSpLocks/>
          </p:cNvGrpSpPr>
          <p:nvPr/>
        </p:nvGrpSpPr>
        <p:grpSpPr bwMode="auto">
          <a:xfrm>
            <a:off x="-374650" y="-17463"/>
            <a:ext cx="366712" cy="2930526"/>
            <a:chOff x="-374650" y="-17463"/>
            <a:chExt cx="366712" cy="2930526"/>
          </a:xfrm>
        </p:grpSpPr>
        <p:sp>
          <p:nvSpPr>
            <p:cNvPr id="14" name="Rectangle 13"/>
            <p:cNvSpPr>
              <a:spLocks noChangeArrowheads="1"/>
            </p:cNvSpPr>
            <p:nvPr userDrawn="1"/>
          </p:nvSpPr>
          <p:spPr bwMode="auto">
            <a:xfrm>
              <a:off x="-374650" y="-17463"/>
              <a:ext cx="366712" cy="366713"/>
            </a:xfrm>
            <a:prstGeom prst="rect">
              <a:avLst/>
            </a:prstGeom>
            <a:solidFill>
              <a:srgbClr val="CD202C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 userDrawn="1"/>
          </p:nvSpPr>
          <p:spPr bwMode="auto">
            <a:xfrm>
              <a:off x="-374650" y="349250"/>
              <a:ext cx="366712" cy="366713"/>
            </a:xfrm>
            <a:prstGeom prst="rect">
              <a:avLst/>
            </a:prstGeom>
            <a:solidFill>
              <a:srgbClr val="455D70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-374650" y="715963"/>
              <a:ext cx="366712" cy="366712"/>
            </a:xfrm>
            <a:prstGeom prst="rect">
              <a:avLst/>
            </a:prstGeom>
            <a:solidFill>
              <a:srgbClr val="68798B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-374650" y="1081088"/>
              <a:ext cx="366712" cy="366712"/>
            </a:xfrm>
            <a:prstGeom prst="rect">
              <a:avLst/>
            </a:prstGeom>
            <a:solidFill>
              <a:srgbClr val="909CAA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auto">
            <a:xfrm>
              <a:off x="-374650" y="1447800"/>
              <a:ext cx="366712" cy="366713"/>
            </a:xfrm>
            <a:prstGeom prst="rect">
              <a:avLst/>
            </a:prstGeom>
            <a:solidFill>
              <a:srgbClr val="BFC5CE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 userDrawn="1"/>
          </p:nvSpPr>
          <p:spPr bwMode="auto">
            <a:xfrm>
              <a:off x="-374650" y="1814513"/>
              <a:ext cx="366712" cy="366712"/>
            </a:xfrm>
            <a:prstGeom prst="rect">
              <a:avLst/>
            </a:prstGeom>
            <a:solidFill>
              <a:srgbClr val="A3A86B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 userDrawn="1"/>
          </p:nvSpPr>
          <p:spPr bwMode="auto">
            <a:xfrm>
              <a:off x="-374650" y="2181225"/>
              <a:ext cx="366712" cy="366713"/>
            </a:xfrm>
            <a:prstGeom prst="rect">
              <a:avLst/>
            </a:prstGeom>
            <a:solidFill>
              <a:srgbClr val="D3D7BD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 userDrawn="1"/>
          </p:nvSpPr>
          <p:spPr bwMode="auto">
            <a:xfrm>
              <a:off x="-374650" y="2546350"/>
              <a:ext cx="366712" cy="366713"/>
            </a:xfrm>
            <a:prstGeom prst="rect">
              <a:avLst/>
            </a:prstGeom>
            <a:solidFill>
              <a:srgbClr val="0066A1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БабаковаЕМ\Desktop\2train_original\IVAN1035.JPG"/>
          <p:cNvPicPr>
            <a:picLocks noChangeAspect="1" noChangeArrowheads="1"/>
          </p:cNvPicPr>
          <p:nvPr/>
        </p:nvPicPr>
        <p:blipFill>
          <a:blip r:embed="rId2"/>
          <a:srcRect t="29466"/>
          <a:stretch>
            <a:fillRect/>
          </a:stretch>
        </p:blipFill>
        <p:spPr bwMode="auto">
          <a:xfrm>
            <a:off x="0" y="0"/>
            <a:ext cx="9144000" cy="57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 descr="cover_2.png"/>
          <p:cNvPicPr>
            <a:picLocks noChangeAspect="1"/>
          </p:cNvPicPr>
          <p:nvPr/>
        </p:nvPicPr>
        <p:blipFill>
          <a:blip r:embed="rId3"/>
          <a:srcRect t="48518"/>
          <a:stretch>
            <a:fillRect/>
          </a:stretch>
        </p:blipFill>
        <p:spPr bwMode="auto">
          <a:xfrm>
            <a:off x="0" y="3340100"/>
            <a:ext cx="91440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itle 5"/>
          <p:cNvSpPr>
            <a:spLocks noGrp="1"/>
          </p:cNvSpPr>
          <p:nvPr>
            <p:ph type="ctrTitle"/>
          </p:nvPr>
        </p:nvSpPr>
        <p:spPr>
          <a:xfrm>
            <a:off x="408562" y="3677054"/>
            <a:ext cx="6483642" cy="514861"/>
          </a:xfrm>
        </p:spPr>
        <p:txBody>
          <a:bodyPr/>
          <a:lstStyle/>
          <a:p>
            <a:pPr algn="ctr"/>
            <a:r>
              <a:rPr lang="ru-RU" sz="1800" b="1" dirty="0" smtClean="0">
                <a:cs typeface="ＭＳ Ｐゴシック"/>
              </a:rPr>
              <a:t>Доклад</a:t>
            </a:r>
            <a:endParaRPr lang="en-US" sz="1400" b="1" dirty="0" smtClean="0">
              <a:ea typeface="ＭＳ Ｐゴシック"/>
              <a:cs typeface="ＭＳ Ｐゴシック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4361" y="5703099"/>
            <a:ext cx="80018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ru-RU" sz="1600" dirty="0">
                <a:solidFill>
                  <a:prstClr val="black"/>
                </a:solidFill>
                <a:latin typeface="Verdana"/>
                <a:ea typeface="Times New Roman"/>
                <a:cs typeface="Times New Roman" pitchFamily="18" charset="0"/>
              </a:rPr>
              <a:t>Разработал преподаватель </a:t>
            </a:r>
            <a:r>
              <a:rPr lang="ru-RU" sz="1600" dirty="0" smtClean="0">
                <a:solidFill>
                  <a:prstClr val="black"/>
                </a:solidFill>
                <a:latin typeface="Verdana"/>
                <a:ea typeface="Times New Roman"/>
                <a:cs typeface="Times New Roman" pitchFamily="18" charset="0"/>
              </a:rPr>
              <a:t>Новосибирскго подразделения УЦПК</a:t>
            </a:r>
          </a:p>
          <a:p>
            <a:pPr lvl="0" algn="l"/>
            <a:r>
              <a:rPr lang="ru-RU" sz="1600" b="1" dirty="0" smtClean="0">
                <a:solidFill>
                  <a:prstClr val="black"/>
                </a:solidFill>
                <a:latin typeface="Verdana"/>
                <a:ea typeface="Times New Roman"/>
                <a:cs typeface="Times New Roman" pitchFamily="18" charset="0"/>
              </a:rPr>
              <a:t>Репях Алексей Юрьевич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4361" y="4533405"/>
            <a:ext cx="80018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ru-RU" sz="2000" dirty="0">
                <a:solidFill>
                  <a:prstClr val="black"/>
                </a:solidFill>
                <a:latin typeface="Verdana"/>
                <a:ea typeface="Times New Roman"/>
                <a:cs typeface="Times New Roman" pitchFamily="18" charset="0"/>
              </a:rPr>
              <a:t>Психолого-педагогические трудности в обучении при реализации программ подготовки машинистов специального железнодорожного подвижного состава</a:t>
            </a:r>
            <a:endParaRPr lang="ru-RU" sz="2000" b="1" dirty="0" smtClean="0">
              <a:solidFill>
                <a:prstClr val="black"/>
              </a:solidFill>
              <a:latin typeface="Verdana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Группа подготовки машинистов ССПС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31" y="1518156"/>
            <a:ext cx="8559895" cy="31707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0731" y="4923553"/>
            <a:ext cx="85598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+mj-lt"/>
              </a:rPr>
              <a:t>    Психолого-педагогические </a:t>
            </a:r>
            <a:r>
              <a:rPr lang="ru-RU" sz="1600" dirty="0">
                <a:latin typeface="+mj-lt"/>
              </a:rPr>
              <a:t>особенности личности включают в себя различные аспекты, такие как способности, темперамент, характер, направленность, особенности познавательной сферы, индивидуального стиля деятельности и эмоционально-волевые качества, что в свою очередь требует индивидуального подхода при обучении.</a:t>
            </a:r>
          </a:p>
        </p:txBody>
      </p:sp>
    </p:spTree>
    <p:extLst>
      <p:ext uri="{BB962C8B-B14F-4D97-AF65-F5344CB8AC3E}">
        <p14:creationId xmlns:p14="http://schemas.microsoft.com/office/powerpoint/2010/main" val="156453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Психолого-педагогические особенности в обучении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799570"/>
              </p:ext>
            </p:extLst>
          </p:nvPr>
        </p:nvGraphicFramePr>
        <p:xfrm>
          <a:off x="329256" y="1518326"/>
          <a:ext cx="8346331" cy="4432332"/>
        </p:xfrm>
        <a:graphic>
          <a:graphicData uri="http://schemas.openxmlformats.org/drawingml/2006/table">
            <a:tbl>
              <a:tblPr firstRow="1" firstCol="1" bandRow="1"/>
              <a:tblGrid>
                <a:gridCol w="4172718">
                  <a:extLst>
                    <a:ext uri="{9D8B030D-6E8A-4147-A177-3AD203B41FA5}">
                      <a16:colId xmlns:a16="http://schemas.microsoft.com/office/drawing/2014/main" val="2393729895"/>
                    </a:ext>
                  </a:extLst>
                </a:gridCol>
                <a:gridCol w="4173613">
                  <a:extLst>
                    <a:ext uri="{9D8B030D-6E8A-4147-A177-3AD203B41FA5}">
                      <a16:colId xmlns:a16="http://schemas.microsoft.com/office/drawing/2014/main" val="3667127706"/>
                    </a:ext>
                  </a:extLst>
                </a:gridCol>
              </a:tblGrid>
              <a:tr h="23085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Обучающиеся без опыта работы</a:t>
                      </a:r>
                      <a:endParaRPr lang="ru-R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4" marR="57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Обучающиеся с опытом работы</a:t>
                      </a:r>
                      <a:endParaRPr lang="ru-RU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4" marR="57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247196"/>
                  </a:ext>
                </a:extLst>
              </a:tr>
              <a:tr h="92342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Нерешительность, застенчивость на учебных занятиях</a:t>
                      </a:r>
                      <a:endParaRPr lang="ru-R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4" marR="57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Самостоятельность, самопроявление и ответственное отношение к любому виду деятельности, в том числе и к учебе</a:t>
                      </a:r>
                      <a:endParaRPr lang="ru-RU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4" marR="57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338047"/>
                  </a:ext>
                </a:extLst>
              </a:tr>
              <a:tr h="46171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Стремление к обучению и желание развиваться</a:t>
                      </a:r>
                      <a:endParaRPr lang="ru-R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4" marR="57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Присутствуют индивидуально-личностные цели обучения</a:t>
                      </a:r>
                      <a:endParaRPr lang="ru-RU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4" marR="57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4387683"/>
                  </a:ext>
                </a:extLst>
              </a:tr>
              <a:tr h="115428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Отсутствие профессионального опыта негативно влияет на интерес к познанию</a:t>
                      </a:r>
                      <a:endParaRPr lang="ru-R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4" marR="57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Запас жизненного, профессионального, социального опыта, который становится все более важным источником обучения его самого и его коллег</a:t>
                      </a:r>
                      <a:endParaRPr lang="ru-R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4" marR="57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1512202"/>
                  </a:ext>
                </a:extLst>
              </a:tr>
              <a:tr h="69256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Преобладает положительная установка (мотивация) на обучение, образование</a:t>
                      </a:r>
                      <a:endParaRPr lang="ru-RU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4" marR="57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Преобладает отрицательная установка (мотивация) на обучение, образование</a:t>
                      </a:r>
                      <a:endParaRPr lang="ru-R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4" marR="57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4125647"/>
                  </a:ext>
                </a:extLst>
              </a:tr>
              <a:tr h="69256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Позитивное отношение к современным методам обучения (деловая игра, кейс-задания, </a:t>
                      </a:r>
                      <a:r>
                        <a:rPr lang="en-US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</a:t>
                      </a:r>
                      <a:r>
                        <a:rPr lang="ru-RU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-технологии)</a:t>
                      </a:r>
                      <a:endParaRPr lang="ru-RU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4" marR="57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Безотлагательная реализация полученных знаний, умений, навыков и качеств</a:t>
                      </a:r>
                      <a:endParaRPr lang="ru-R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4" marR="57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3359423"/>
                  </a:ext>
                </a:extLst>
              </a:tr>
              <a:tr h="23085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Нестандартное мышление</a:t>
                      </a:r>
                      <a:endParaRPr lang="ru-RU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4" marR="57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Стремление сжать сроки обучения</a:t>
                      </a:r>
                      <a:endParaRPr lang="ru-R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4" marR="57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715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18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Взрослый человек в </a:t>
            </a:r>
            <a:r>
              <a:rPr lang="ru-RU" dirty="0" err="1" smtClean="0"/>
              <a:t>андрагогике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547" y="1519237"/>
            <a:ext cx="5619750" cy="38195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0731" y="5366511"/>
            <a:ext cx="85433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+mj-lt"/>
              </a:rPr>
              <a:t>Обобщая, можно сказать, что взрослого человека характеризует определенная степень физиологической, психологической, социальной, нравственной зрелости, экономической независимости и внутренней свободы для своего поведения.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41505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Обучение не имеет границ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8553" y="5259875"/>
            <a:ext cx="39327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630555" algn="l"/>
              </a:tabLst>
            </a:pPr>
            <a:r>
              <a:rPr lang="ru-RU" sz="1400" dirty="0" smtClean="0">
                <a:latin typeface="+mj-lt"/>
              </a:rPr>
              <a:t>   Б.Г</a:t>
            </a:r>
            <a:r>
              <a:rPr lang="ru-RU" sz="1400" dirty="0">
                <a:latin typeface="+mj-lt"/>
              </a:rPr>
              <a:t>. Ананьев доказал, что с возрастом потенциал обучаемости не становится </a:t>
            </a:r>
            <a:r>
              <a:rPr lang="ru-RU" sz="1400" dirty="0" smtClean="0">
                <a:latin typeface="+mj-lt"/>
              </a:rPr>
              <a:t>ниже.</a:t>
            </a:r>
            <a:endParaRPr lang="ru-RU" sz="14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578" y="1634247"/>
            <a:ext cx="2463846" cy="35417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851" y="1634247"/>
            <a:ext cx="3019831" cy="35231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57991" y="5174592"/>
            <a:ext cx="47860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+mj-lt"/>
              </a:rPr>
              <a:t>    Л.С</a:t>
            </a:r>
            <a:r>
              <a:rPr lang="ru-RU" sz="1400" dirty="0">
                <a:latin typeface="+mj-lt"/>
              </a:rPr>
              <a:t>. </a:t>
            </a:r>
            <a:r>
              <a:rPr lang="ru-RU" sz="1400" dirty="0" smtClean="0">
                <a:latin typeface="+mj-lt"/>
              </a:rPr>
              <a:t>Выготский обосновал, что </a:t>
            </a:r>
            <a:r>
              <a:rPr lang="ru-RU" sz="1400" dirty="0">
                <a:latin typeface="+mj-lt"/>
              </a:rPr>
              <a:t>обучение стимулирует процесс развития. Более высокий уровень развития вербального интеллекта у взрослых обучающихся происходит в результате увеличения работоспособности памяти, внимания, мышления.</a:t>
            </a:r>
          </a:p>
        </p:txBody>
      </p:sp>
    </p:spTree>
    <p:extLst>
      <p:ext uri="{BB962C8B-B14F-4D97-AF65-F5344CB8AC3E}">
        <p14:creationId xmlns:p14="http://schemas.microsoft.com/office/powerpoint/2010/main" val="362598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Психолого-педагогические </a:t>
            </a:r>
            <a:r>
              <a:rPr lang="ru-RU" dirty="0"/>
              <a:t>особенности обучения </a:t>
            </a:r>
            <a:r>
              <a:rPr lang="ru-RU" dirty="0" smtClean="0"/>
              <a:t>взрослых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0731" y="1455403"/>
            <a:ext cx="85433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+mj-lt"/>
                <a:ea typeface="Calibri" panose="020F0502020204030204" pitchFamily="34" charset="0"/>
              </a:rPr>
              <a:t>   1</a:t>
            </a:r>
            <a:r>
              <a:rPr lang="ru-RU" sz="1600" dirty="0">
                <a:latin typeface="+mj-lt"/>
                <a:ea typeface="Calibri" panose="020F0502020204030204" pitchFamily="34" charset="0"/>
              </a:rPr>
              <a:t>) Взрослый обучающийся загружен текущими делами на работе. Отведенное на обучение время четко регламентировано, оно не позволяет погрузиться в новый тип деятельности, встав в позицию ученика.</a:t>
            </a:r>
          </a:p>
          <a:p>
            <a:pPr algn="just"/>
            <a:r>
              <a:rPr lang="ru-RU" sz="1600" dirty="0" smtClean="0">
                <a:latin typeface="+mj-lt"/>
                <a:ea typeface="Calibri" panose="020F0502020204030204" pitchFamily="34" charset="0"/>
              </a:rPr>
              <a:t>   2</a:t>
            </a:r>
            <a:r>
              <a:rPr lang="ru-RU" sz="1600" dirty="0">
                <a:latin typeface="+mj-lt"/>
                <a:ea typeface="Calibri" panose="020F0502020204030204" pitchFamily="34" charset="0"/>
              </a:rPr>
              <a:t>) Влияние биологического возраста определяет особенности мыслительных процессов: емкость памяти человека начинает снижаться, менее оперативными и гибкими становятся мыслительные процессы</a:t>
            </a:r>
            <a:r>
              <a:rPr lang="ru-RU" sz="1600" dirty="0" smtClean="0">
                <a:latin typeface="+mj-lt"/>
                <a:ea typeface="Calibri" panose="020F0502020204030204" pitchFamily="34" charset="0"/>
              </a:rPr>
              <a:t>.</a:t>
            </a:r>
          </a:p>
          <a:p>
            <a:pPr algn="just"/>
            <a:r>
              <a:rPr lang="ru-RU" sz="1600" dirty="0">
                <a:latin typeface="+mj-lt"/>
                <a:ea typeface="Calibri" panose="020F0502020204030204" pitchFamily="34" charset="0"/>
              </a:rPr>
              <a:t>   </a:t>
            </a:r>
            <a:r>
              <a:rPr lang="ru-RU" sz="1600" dirty="0" smtClean="0">
                <a:latin typeface="+mj-lt"/>
                <a:ea typeface="Calibri" panose="020F0502020204030204" pitchFamily="34" charset="0"/>
              </a:rPr>
              <a:t>3) Накопленный </a:t>
            </a:r>
            <a:r>
              <a:rPr lang="ru-RU" sz="1600" dirty="0">
                <a:latin typeface="+mj-lt"/>
                <a:ea typeface="Calibri" panose="020F0502020204030204" pitchFamily="34" charset="0"/>
              </a:rPr>
              <a:t>профессиональный опыт ведет, с одной стороны, к ослаблению желания включиться в образовательное пространство в качестве обучающихся (т.е. подавляет познавательную активность, мотивацию к обучению), а с другой, его адекватное использование в учебном процессе может являться необходимым условием для успешного обучения.</a:t>
            </a:r>
          </a:p>
          <a:p>
            <a:pPr algn="just"/>
            <a:r>
              <a:rPr lang="ru-RU" sz="1600" dirty="0" smtClean="0">
                <a:latin typeface="+mj-lt"/>
                <a:ea typeface="Calibri" panose="020F0502020204030204" pitchFamily="34" charset="0"/>
              </a:rPr>
              <a:t>   4</a:t>
            </a:r>
            <a:r>
              <a:rPr lang="ru-RU" sz="1600" dirty="0">
                <a:latin typeface="+mj-lt"/>
                <a:ea typeface="Calibri" panose="020F0502020204030204" pitchFamily="34" charset="0"/>
              </a:rPr>
              <a:t>) Существуют психологические барьеры, которые выступают в качестве внутренних препятствий (нежелание, боязнь, неуверенность) человека, мешают ему успешно и смело работать.</a:t>
            </a:r>
          </a:p>
          <a:p>
            <a:pPr algn="just"/>
            <a:r>
              <a:rPr lang="ru-RU" sz="1600" dirty="0" smtClean="0">
                <a:latin typeface="+mj-lt"/>
                <a:ea typeface="Calibri" panose="020F0502020204030204" pitchFamily="34" charset="0"/>
              </a:rPr>
              <a:t>   5</a:t>
            </a:r>
            <a:r>
              <a:rPr lang="ru-RU" sz="1600" dirty="0">
                <a:latin typeface="+mj-lt"/>
                <a:ea typeface="Calibri" panose="020F0502020204030204" pitchFamily="34" charset="0"/>
              </a:rPr>
              <a:t>) Взрослый имеет устойчивую систему профессиональных стереотипов. Неумение преодолеть ее в поведении и мышлении не позволяет человеку стать более открытым, непосредственным, чутким к творческим начинаниям. Это становится тормозом в ситуации перестройки профессиональной деятельности, мешает объективно оценивать и анализировать собственный профессиональный багаж.</a:t>
            </a:r>
          </a:p>
          <a:p>
            <a:pPr algn="just"/>
            <a:endParaRPr lang="ru-RU" sz="1600" dirty="0"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63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Необходимо учитывать при обучении взрослых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5641" y="1729459"/>
            <a:ext cx="3219855" cy="64633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Невозможно навязать обучение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755533" y="1591586"/>
            <a:ext cx="3219855" cy="92333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Ведущая </a:t>
            </a:r>
            <a:r>
              <a:rPr lang="ru-RU" dirty="0" smtClean="0"/>
              <a:t>роль должна принадлежать обучающемуся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55641" y="5188088"/>
            <a:ext cx="3219855" cy="64633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Поиск решений практических задач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632079" y="5188087"/>
            <a:ext cx="3219855" cy="64633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Самостоятельная оценка своих действий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667" y="2736824"/>
            <a:ext cx="3365499" cy="2075811"/>
          </a:xfrm>
          <a:prstGeom prst="rect">
            <a:avLst/>
          </a:prstGeom>
        </p:spPr>
      </p:pic>
      <p:cxnSp>
        <p:nvCxnSpPr>
          <p:cNvPr id="14" name="Прямая со стрелкой 13"/>
          <p:cNvCxnSpPr>
            <a:endCxn id="5" idx="2"/>
          </p:cNvCxnSpPr>
          <p:nvPr/>
        </p:nvCxnSpPr>
        <p:spPr>
          <a:xfrm flipH="1" flipV="1">
            <a:off x="1765569" y="2375790"/>
            <a:ext cx="947098" cy="37545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12" idx="0"/>
          </p:cNvCxnSpPr>
          <p:nvPr/>
        </p:nvCxnSpPr>
        <p:spPr>
          <a:xfrm flipH="1">
            <a:off x="1765569" y="4812635"/>
            <a:ext cx="947097" cy="37545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1765569" y="2375790"/>
            <a:ext cx="947098" cy="3610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1" idx="2"/>
          </p:cNvCxnSpPr>
          <p:nvPr/>
        </p:nvCxnSpPr>
        <p:spPr>
          <a:xfrm flipH="1">
            <a:off x="6078166" y="2514916"/>
            <a:ext cx="1287295" cy="5288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3" idx="0"/>
          </p:cNvCxnSpPr>
          <p:nvPr/>
        </p:nvCxnSpPr>
        <p:spPr>
          <a:xfrm flipH="1" flipV="1">
            <a:off x="6078166" y="4801906"/>
            <a:ext cx="1163841" cy="3861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27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0731" y="1520775"/>
            <a:ext cx="85433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+mj-lt"/>
              </a:rPr>
              <a:t>   На </a:t>
            </a:r>
            <a:r>
              <a:rPr lang="ru-RU" dirty="0">
                <a:latin typeface="+mj-lt"/>
              </a:rPr>
              <a:t>учебных занятиях необходим индивидуальный подход как к группе, так и к отдельному обучающемуся ввиду различных психолого-педагогических особенностей личности. В частности при подготовке машинистов СПС преодолеть психолого-педагогические трудности в обучении возможно путем комплексного использования различных методов обучения: анализ ситуаций + деловая игра; лекция + работа на тренажере или практическая работа + мозговой штурм.</a:t>
            </a:r>
            <a:endParaRPr lang="ru-RU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0248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281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">
  <a:themeElements>
    <a:clrScheme name="RZD">
      <a:dk1>
        <a:sysClr val="windowText" lastClr="000000"/>
      </a:dk1>
      <a:lt1>
        <a:sysClr val="window" lastClr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909CAA"/>
      </a:accent3>
      <a:accent4>
        <a:srgbClr val="A3A86B"/>
      </a:accent4>
      <a:accent5>
        <a:srgbClr val="D3D7BD"/>
      </a:accent5>
      <a:accent6>
        <a:srgbClr val="0066A1"/>
      </a:accent6>
      <a:hlink>
        <a:srgbClr val="455D70"/>
      </a:hlink>
      <a:folHlink>
        <a:srgbClr val="909CA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</Template>
  <TotalTime>4069</TotalTime>
  <Words>551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MS PGothic</vt:lpstr>
      <vt:lpstr>Arial</vt:lpstr>
      <vt:lpstr>Bookman Old Style</vt:lpstr>
      <vt:lpstr>Calibri</vt:lpstr>
      <vt:lpstr>Times New Roman</vt:lpstr>
      <vt:lpstr>Verdana</vt:lpstr>
      <vt:lpstr>Шаблон презентации</vt:lpstr>
      <vt:lpstr>Доклад</vt:lpstr>
      <vt:lpstr>Группа подготовки машинистов ССПС</vt:lpstr>
      <vt:lpstr>Психолого-педагогические особенности в обучении</vt:lpstr>
      <vt:lpstr>Взрослый человек в андрагогике</vt:lpstr>
      <vt:lpstr>Обучение не имеет границ</vt:lpstr>
      <vt:lpstr>Психолого-педагогические особенности обучения взрослых</vt:lpstr>
      <vt:lpstr>Необходимо учитывать при обучении взрослых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Представляем Вам  новый шаблон презентации РЖД</dc:title>
  <dc:creator>1</dc:creator>
  <cp:lastModifiedBy>repyakh.alex06@yandex.ru</cp:lastModifiedBy>
  <cp:revision>536</cp:revision>
  <dcterms:created xsi:type="dcterms:W3CDTF">2011-03-11T08:51:56Z</dcterms:created>
  <dcterms:modified xsi:type="dcterms:W3CDTF">2025-04-09T05:37:01Z</dcterms:modified>
</cp:coreProperties>
</file>