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8" r:id="rId4"/>
    <p:sldId id="259" r:id="rId5"/>
    <p:sldId id="260" r:id="rId6"/>
    <p:sldId id="265" r:id="rId7"/>
    <p:sldId id="268" r:id="rId8"/>
    <p:sldId id="261" r:id="rId9"/>
    <p:sldId id="267" r:id="rId10"/>
    <p:sldId id="269" r:id="rId11"/>
    <p:sldId id="263" r:id="rId12"/>
    <p:sldId id="264" r:id="rId13"/>
    <p:sldId id="262" r:id="rId14"/>
    <p:sldId id="257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44352-FB66-4510-B025-D8891236E342}" type="datetimeFigureOut">
              <a:rPr lang="ru-RU" smtClean="0"/>
              <a:t>09.02.2025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8ABA5-39D4-4D01-BFF9-B026D6E76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987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44352-FB66-4510-B025-D8891236E342}" type="datetimeFigureOut">
              <a:rPr lang="ru-RU" smtClean="0"/>
              <a:t>09.02.2025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8ABA5-39D4-4D01-BFF9-B026D6E76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826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44352-FB66-4510-B025-D8891236E342}" type="datetimeFigureOut">
              <a:rPr lang="ru-RU" smtClean="0"/>
              <a:t>09.02.2025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8ABA5-39D4-4D01-BFF9-B026D6E76628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83448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44352-FB66-4510-B025-D8891236E342}" type="datetimeFigureOut">
              <a:rPr lang="ru-RU" smtClean="0"/>
              <a:t>09.02.2025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8ABA5-39D4-4D01-BFF9-B026D6E76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474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44352-FB66-4510-B025-D8891236E342}" type="datetimeFigureOut">
              <a:rPr lang="ru-RU" smtClean="0"/>
              <a:t>09.02.2025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8ABA5-39D4-4D01-BFF9-B026D6E7662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4919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44352-FB66-4510-B025-D8891236E342}" type="datetimeFigureOut">
              <a:rPr lang="ru-RU" smtClean="0"/>
              <a:t>09.02.2025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8ABA5-39D4-4D01-BFF9-B026D6E76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7618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44352-FB66-4510-B025-D8891236E342}" type="datetimeFigureOut">
              <a:rPr lang="ru-RU" smtClean="0"/>
              <a:t>09.02.2025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8ABA5-39D4-4D01-BFF9-B026D6E76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8341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44352-FB66-4510-B025-D8891236E342}" type="datetimeFigureOut">
              <a:rPr lang="ru-RU" smtClean="0"/>
              <a:t>09.02.2025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8ABA5-39D4-4D01-BFF9-B026D6E76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857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44352-FB66-4510-B025-D8891236E342}" type="datetimeFigureOut">
              <a:rPr lang="ru-RU" smtClean="0"/>
              <a:t>09.02.2025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8ABA5-39D4-4D01-BFF9-B026D6E76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389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44352-FB66-4510-B025-D8891236E342}" type="datetimeFigureOut">
              <a:rPr lang="ru-RU" smtClean="0"/>
              <a:t>09.02.2025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8ABA5-39D4-4D01-BFF9-B026D6E76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042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44352-FB66-4510-B025-D8891236E342}" type="datetimeFigureOut">
              <a:rPr lang="ru-RU" smtClean="0"/>
              <a:t>09.02.2025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8ABA5-39D4-4D01-BFF9-B026D6E76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30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44352-FB66-4510-B025-D8891236E342}" type="datetimeFigureOut">
              <a:rPr lang="ru-RU" smtClean="0"/>
              <a:t>09.02.2025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8ABA5-39D4-4D01-BFF9-B026D6E76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366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44352-FB66-4510-B025-D8891236E342}" type="datetimeFigureOut">
              <a:rPr lang="ru-RU" smtClean="0"/>
              <a:t>09.02.2025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8ABA5-39D4-4D01-BFF9-B026D6E76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855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44352-FB66-4510-B025-D8891236E342}" type="datetimeFigureOut">
              <a:rPr lang="ru-RU" smtClean="0"/>
              <a:t>09.02.2025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8ABA5-39D4-4D01-BFF9-B026D6E76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796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44352-FB66-4510-B025-D8891236E342}" type="datetimeFigureOut">
              <a:rPr lang="ru-RU" smtClean="0"/>
              <a:t>09.02.2025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8ABA5-39D4-4D01-BFF9-B026D6E76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502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44352-FB66-4510-B025-D8891236E342}" type="datetimeFigureOut">
              <a:rPr lang="ru-RU" smtClean="0"/>
              <a:t>09.02.2025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8ABA5-39D4-4D01-BFF9-B026D6E76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90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44352-FB66-4510-B025-D8891236E342}" type="datetimeFigureOut">
              <a:rPr lang="ru-RU" smtClean="0"/>
              <a:t>09.02.2025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F48ABA5-39D4-4D01-BFF9-B026D6E76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091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3693069"/>
          </a:xfrm>
        </p:spPr>
        <p:txBody>
          <a:bodyPr/>
          <a:lstStyle/>
          <a:p>
            <a:r>
              <a:rPr lang="ru-RU" b="1" i="1" dirty="0" smtClean="0">
                <a:solidFill>
                  <a:schemeClr val="tx1"/>
                </a:solidFill>
              </a:rPr>
              <a:t>«</a:t>
            </a:r>
            <a:r>
              <a:rPr lang="ru-RU" b="1" i="1" dirty="0">
                <a:solidFill>
                  <a:schemeClr val="tx1"/>
                </a:solidFill>
              </a:rPr>
              <a:t>Наречие — особенная часть речи: и трудная, и </a:t>
            </a:r>
            <a:r>
              <a:rPr lang="ru-RU" b="1" i="1" dirty="0" smtClean="0">
                <a:solidFill>
                  <a:schemeClr val="tx1"/>
                </a:solidFill>
              </a:rPr>
              <a:t>интересная…»   </a:t>
            </a:r>
            <a:r>
              <a:rPr lang="ru-RU" b="1" dirty="0" smtClean="0">
                <a:solidFill>
                  <a:schemeClr val="tx1"/>
                </a:solidFill>
              </a:rPr>
              <a:t>А. С. Пушкин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1750423"/>
            <a:ext cx="10515600" cy="4426540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</a:t>
            </a:r>
            <a:r>
              <a:rPr lang="ru-RU" sz="4000" dirty="0" smtClean="0"/>
              <a:t>Слитное и раздельное написание наречий, образованных от существительных и порядковых числительных.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47336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b="1" dirty="0" smtClean="0"/>
              <a:t>  Цель</a:t>
            </a:r>
            <a:r>
              <a:rPr lang="ru-RU" sz="5400" b="1" dirty="0"/>
              <a:t>, к которой проложен сложный путь, становится куда </a:t>
            </a:r>
            <a:r>
              <a:rPr lang="ru-RU" sz="5400" b="1" dirty="0" smtClean="0"/>
              <a:t>интереснее. 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06624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452846" y="1906588"/>
            <a:ext cx="10319658" cy="3597275"/>
            <a:chOff x="422" y="1201"/>
            <a:chExt cx="6951" cy="2266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422" y="1201"/>
              <a:ext cx="6951" cy="2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" y="1201"/>
              <a:ext cx="6959" cy="2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5917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8903" y="775064"/>
            <a:ext cx="10334897" cy="5817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15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96687"/>
            <a:ext cx="8596668" cy="5956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Сумка свешивалась с плеча – рубить сплеча,</a:t>
            </a:r>
          </a:p>
          <a:p>
            <a:pPr marL="0" indent="0">
              <a:buNone/>
            </a:pP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Здесь налицо нарушение закона – снег падает на лицо,</a:t>
            </a:r>
          </a:p>
          <a:p>
            <a:pPr marL="0" indent="0">
              <a:buNone/>
            </a:pP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 отчасти прав – он отказался от части наследства,</a:t>
            </a:r>
          </a:p>
          <a:p>
            <a:pPr marL="0" indent="0">
              <a:buNone/>
            </a:pP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Обращать внимание на чистоту в квартире – рассказать начистоту,</a:t>
            </a:r>
          </a:p>
          <a:p>
            <a:pPr marL="0" indent="0">
              <a:buNone/>
            </a:pP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Насилу ноги унёс – рассчитывать на силу товарища,</a:t>
            </a:r>
          </a:p>
          <a:p>
            <a:pPr marL="0" indent="0">
              <a:buNone/>
            </a:pP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Указать на перебой в снабжении водой – заговорили наперебой,</a:t>
            </a:r>
          </a:p>
          <a:p>
            <a:pPr marL="0" indent="0">
              <a:buNone/>
            </a:pP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тайне Юры есть что-то загадочное – втайне проникнуть в дом.</a:t>
            </a:r>
            <a:endParaRPr lang="ru-RU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42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>
          <a:xfrm>
            <a:off x="838200" y="365125"/>
            <a:ext cx="5181600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4800" dirty="0" smtClean="0"/>
          </a:p>
          <a:p>
            <a:pPr marL="0" indent="0">
              <a:buNone/>
            </a:pPr>
            <a:r>
              <a:rPr lang="ru-RU" sz="4800" dirty="0" smtClean="0"/>
              <a:t>Люди </a:t>
            </a:r>
            <a:r>
              <a:rPr lang="ru-RU" sz="4800" b="1" i="1" dirty="0" smtClean="0"/>
              <a:t>халатно </a:t>
            </a:r>
            <a:r>
              <a:rPr lang="ru-RU" sz="4800" dirty="0" smtClean="0"/>
              <a:t>относятся к природе.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6172200" y="365125"/>
            <a:ext cx="5181600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4400" dirty="0" smtClean="0"/>
          </a:p>
          <a:p>
            <a:pPr marL="0" indent="0">
              <a:buNone/>
            </a:pPr>
            <a:r>
              <a:rPr lang="ru-RU" sz="4800" dirty="0" smtClean="0"/>
              <a:t>Люди </a:t>
            </a:r>
            <a:r>
              <a:rPr lang="ru-RU" sz="4800" b="1" i="1" dirty="0" smtClean="0"/>
              <a:t>безответствен-но</a:t>
            </a:r>
            <a:r>
              <a:rPr lang="ru-RU" sz="4800" dirty="0" smtClean="0"/>
              <a:t> </a:t>
            </a:r>
            <a:r>
              <a:rPr lang="ru-RU" sz="4800" dirty="0" smtClean="0"/>
              <a:t>относятся к природе.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834380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4800" b="1" dirty="0" smtClean="0">
                <a:solidFill>
                  <a:schemeClr val="tx1"/>
                </a:solidFill>
              </a:rPr>
              <a:t>Воочию</a:t>
            </a:r>
            <a:r>
              <a:rPr lang="ru-RU" sz="4800" dirty="0" smtClean="0">
                <a:solidFill>
                  <a:schemeClr val="tx1"/>
                </a:solidFill>
              </a:rPr>
              <a:t> – </a:t>
            </a:r>
          </a:p>
          <a:p>
            <a:pPr marL="0" indent="0"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1.Своими </a:t>
            </a:r>
            <a:r>
              <a:rPr lang="ru-RU" sz="4800" dirty="0">
                <a:solidFill>
                  <a:schemeClr val="tx1"/>
                </a:solidFill>
              </a:rPr>
              <a:t>глазами, лично</a:t>
            </a:r>
            <a:r>
              <a:rPr lang="ru-RU" sz="4800" dirty="0" smtClean="0">
                <a:solidFill>
                  <a:schemeClr val="tx1"/>
                </a:solidFill>
              </a:rPr>
              <a:t>.</a:t>
            </a:r>
            <a:r>
              <a:rPr lang="ru-RU" sz="4800" dirty="0">
                <a:solidFill>
                  <a:schemeClr val="tx1"/>
                </a:solidFill>
              </a:rPr>
              <a:t/>
            </a:r>
            <a:br>
              <a:rPr lang="ru-RU" sz="4800" dirty="0">
                <a:solidFill>
                  <a:schemeClr val="tx1"/>
                </a:solidFill>
              </a:rPr>
            </a:br>
            <a:r>
              <a:rPr lang="ru-RU" sz="4800" i="1" dirty="0">
                <a:solidFill>
                  <a:schemeClr val="tx1"/>
                </a:solidFill>
              </a:rPr>
              <a:t>Воочию увидеть </a:t>
            </a:r>
            <a:r>
              <a:rPr lang="ru-RU" sz="4800" i="1" dirty="0" smtClean="0">
                <a:solidFill>
                  <a:schemeClr val="tx1"/>
                </a:solidFill>
              </a:rPr>
              <a:t>что-либо. </a:t>
            </a:r>
            <a:r>
              <a:rPr lang="ru-RU" sz="4800" i="1" dirty="0">
                <a:solidFill>
                  <a:schemeClr val="tx1"/>
                </a:solidFill>
              </a:rPr>
              <a:t>Воочию убедиться в чём-либо.</a:t>
            </a:r>
            <a:endParaRPr lang="ru-RU" sz="4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2.Наглядно</a:t>
            </a:r>
            <a:r>
              <a:rPr lang="ru-RU" sz="4800" dirty="0">
                <a:solidFill>
                  <a:schemeClr val="tx1"/>
                </a:solidFill>
              </a:rPr>
              <a:t>, явственно</a:t>
            </a:r>
            <a:r>
              <a:rPr lang="ru-RU" sz="4800" dirty="0" smtClean="0">
                <a:solidFill>
                  <a:schemeClr val="tx1"/>
                </a:solidFill>
              </a:rPr>
              <a:t>.</a:t>
            </a:r>
            <a:r>
              <a:rPr lang="ru-RU" sz="4800" dirty="0">
                <a:solidFill>
                  <a:schemeClr val="tx1"/>
                </a:solidFill>
              </a:rPr>
              <a:t/>
            </a:r>
            <a:br>
              <a:rPr lang="ru-RU" sz="4800" dirty="0">
                <a:solidFill>
                  <a:schemeClr val="tx1"/>
                </a:solidFill>
              </a:rPr>
            </a:br>
            <a:r>
              <a:rPr lang="ru-RU" sz="4800" i="1" dirty="0">
                <a:solidFill>
                  <a:schemeClr val="tx1"/>
                </a:solidFill>
              </a:rPr>
              <a:t>Воочию представить себе что-либо.</a:t>
            </a:r>
            <a:endParaRPr lang="ru-RU" sz="4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4800" dirty="0">
                <a:solidFill>
                  <a:srgbClr val="C00000"/>
                </a:solidFill>
              </a:rPr>
              <a:t>https://gramota.ru/</a:t>
            </a:r>
            <a:endParaRPr lang="ru-RU" sz="4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32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4954" y="50006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/>
              <a:t>Верно/неверно?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10789"/>
            <a:ext cx="10515600" cy="4766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dirty="0" smtClean="0"/>
              <a:t>1. Верно ли, что наречия (</a:t>
            </a:r>
            <a:r>
              <a:rPr lang="ru-RU" sz="4800" b="1" i="1" dirty="0" smtClean="0"/>
              <a:t>из)</a:t>
            </a:r>
            <a:r>
              <a:rPr lang="ru-RU" sz="4800" b="1" i="1" dirty="0" err="1" smtClean="0"/>
              <a:t>нутри</a:t>
            </a:r>
            <a:r>
              <a:rPr lang="ru-RU" sz="4800" b="1" i="1" dirty="0" smtClean="0"/>
              <a:t>, (на)</a:t>
            </a:r>
            <a:r>
              <a:rPr lang="ru-RU" sz="4800" b="1" i="1" dirty="0" err="1" smtClean="0"/>
              <a:t>взрыд</a:t>
            </a:r>
            <a:r>
              <a:rPr lang="ru-RU" sz="4800" b="1" i="1" dirty="0" smtClean="0"/>
              <a:t>, (на)</a:t>
            </a:r>
            <a:r>
              <a:rPr lang="ru-RU" sz="4800" b="1" i="1" dirty="0" err="1" smtClean="0"/>
              <a:t>отмашь</a:t>
            </a:r>
            <a:r>
              <a:rPr lang="ru-RU" sz="4800" b="1" i="1" dirty="0" smtClean="0"/>
              <a:t> </a:t>
            </a:r>
            <a:r>
              <a:rPr lang="ru-RU" sz="4800" dirty="0" smtClean="0"/>
              <a:t>пишутся слитно, потому что образованы от существительных, не употребляющихся в русском языке?</a:t>
            </a:r>
          </a:p>
        </p:txBody>
      </p:sp>
    </p:spTree>
    <p:extLst>
      <p:ext uri="{BB962C8B-B14F-4D97-AF65-F5344CB8AC3E}">
        <p14:creationId xmlns:p14="http://schemas.microsoft.com/office/powerpoint/2010/main" val="34022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Верно/неверно?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24891"/>
            <a:ext cx="10515600" cy="4052072"/>
          </a:xfrm>
        </p:spPr>
        <p:txBody>
          <a:bodyPr/>
          <a:lstStyle/>
          <a:p>
            <a:pPr marL="0" indent="0">
              <a:buNone/>
            </a:pPr>
            <a:r>
              <a:rPr lang="ru-RU" sz="5400" dirty="0" smtClean="0">
                <a:solidFill>
                  <a:schemeClr val="tx1"/>
                </a:solidFill>
              </a:rPr>
              <a:t>2. Верно ли, что наречие </a:t>
            </a:r>
            <a:r>
              <a:rPr lang="ru-RU" sz="5400" b="1" i="1" dirty="0" smtClean="0">
                <a:solidFill>
                  <a:schemeClr val="tx1"/>
                </a:solidFill>
              </a:rPr>
              <a:t>точь(в)точь </a:t>
            </a:r>
            <a:r>
              <a:rPr lang="ru-RU" sz="5400" dirty="0" smtClean="0">
                <a:solidFill>
                  <a:schemeClr val="tx1"/>
                </a:solidFill>
              </a:rPr>
              <a:t>пишется через дефис, а наречие </a:t>
            </a:r>
            <a:r>
              <a:rPr lang="ru-RU" sz="5400" b="1" i="1" dirty="0" smtClean="0">
                <a:solidFill>
                  <a:schemeClr val="tx1"/>
                </a:solidFill>
              </a:rPr>
              <a:t>точка (в)точку </a:t>
            </a:r>
            <a:r>
              <a:rPr lang="ru-RU" sz="5400" dirty="0" smtClean="0">
                <a:solidFill>
                  <a:schemeClr val="tx1"/>
                </a:solidFill>
              </a:rPr>
              <a:t>– раздельно?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96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Верно/неверно?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80457"/>
            <a:ext cx="8596668" cy="45609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400" dirty="0" smtClean="0">
                <a:solidFill>
                  <a:schemeClr val="tx1"/>
                </a:solidFill>
              </a:rPr>
              <a:t>3. Верно ли, что наречия (</a:t>
            </a:r>
            <a:r>
              <a:rPr lang="ru-RU" sz="4400" b="1" i="1" dirty="0" smtClean="0">
                <a:solidFill>
                  <a:schemeClr val="tx1"/>
                </a:solidFill>
              </a:rPr>
              <a:t>на)радостях</a:t>
            </a:r>
            <a:r>
              <a:rPr lang="ru-RU" sz="4400" b="1" i="1" dirty="0">
                <a:solidFill>
                  <a:schemeClr val="tx1"/>
                </a:solidFill>
              </a:rPr>
              <a:t>, </a:t>
            </a:r>
            <a:r>
              <a:rPr lang="ru-RU" sz="4400" b="1" i="1" dirty="0" smtClean="0">
                <a:solidFill>
                  <a:schemeClr val="tx1"/>
                </a:solidFill>
              </a:rPr>
              <a:t>(в)сердцах, (на)цыпочках </a:t>
            </a:r>
            <a:r>
              <a:rPr lang="ru-RU" sz="4400" dirty="0" smtClean="0">
                <a:solidFill>
                  <a:schemeClr val="tx1"/>
                </a:solidFill>
              </a:rPr>
              <a:t>пишутся слитно, потому что образованы от существительных, употребляющихся в русском языке?</a:t>
            </a:r>
            <a:endParaRPr lang="ru-RU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21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/>
              <a:t>Верно/неверно?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28206"/>
            <a:ext cx="10515600" cy="47487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dirty="0" smtClean="0">
                <a:solidFill>
                  <a:schemeClr val="tx1"/>
                </a:solidFill>
              </a:rPr>
              <a:t>4. Верно ли, что наречие </a:t>
            </a:r>
            <a:r>
              <a:rPr lang="ru-RU" sz="5400" b="1" i="1" dirty="0" smtClean="0">
                <a:solidFill>
                  <a:schemeClr val="tx1"/>
                </a:solidFill>
              </a:rPr>
              <a:t>навзничь  </a:t>
            </a:r>
            <a:r>
              <a:rPr lang="ru-RU" sz="5400" dirty="0" smtClean="0">
                <a:solidFill>
                  <a:schemeClr val="tx1"/>
                </a:solidFill>
              </a:rPr>
              <a:t>имеет значение </a:t>
            </a:r>
            <a:r>
              <a:rPr lang="ru-RU" sz="5400" b="1" i="1" dirty="0" smtClean="0">
                <a:solidFill>
                  <a:schemeClr val="tx1"/>
                </a:solidFill>
              </a:rPr>
              <a:t>«</a:t>
            </a:r>
            <a:r>
              <a:rPr lang="ru-RU" sz="5400" b="1" i="1" dirty="0">
                <a:solidFill>
                  <a:schemeClr val="tx1"/>
                </a:solidFill>
              </a:rPr>
              <a:t>л</a:t>
            </a:r>
            <a:r>
              <a:rPr lang="ru-RU" sz="5400" b="1" i="1" dirty="0" smtClean="0">
                <a:solidFill>
                  <a:schemeClr val="tx1"/>
                </a:solidFill>
              </a:rPr>
              <a:t>ицом вниз»?</a:t>
            </a:r>
            <a:endParaRPr lang="ru-RU" sz="5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13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/>
              <a:t>Верно/неверно?</a:t>
            </a:r>
            <a:endParaRPr lang="ru-RU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28206"/>
            <a:ext cx="10515600" cy="496388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5400" dirty="0"/>
              <a:t>5</a:t>
            </a:r>
            <a:r>
              <a:rPr lang="ru-RU" sz="5400" dirty="0" smtClean="0"/>
              <a:t>. Верно ли, что в предложении </a:t>
            </a:r>
            <a:r>
              <a:rPr lang="ru-RU" sz="5400" b="1" i="1" u="sng" dirty="0" smtClean="0"/>
              <a:t>Он одет тепло </a:t>
            </a:r>
            <a:r>
              <a:rPr lang="ru-RU" sz="5400" dirty="0" smtClean="0"/>
              <a:t>слово </a:t>
            </a:r>
            <a:r>
              <a:rPr lang="ru-RU" sz="5400" b="1" i="1" dirty="0" smtClean="0"/>
              <a:t>«тепло» </a:t>
            </a:r>
            <a:r>
              <a:rPr lang="ru-RU" sz="5400" dirty="0" smtClean="0"/>
              <a:t>является наречием, а в </a:t>
            </a:r>
            <a:r>
              <a:rPr lang="ru-RU" sz="5400" dirty="0" err="1" smtClean="0"/>
              <a:t>предложе</a:t>
            </a:r>
            <a:r>
              <a:rPr lang="ru-RU" sz="5400" dirty="0" smtClean="0"/>
              <a:t>-</a:t>
            </a:r>
          </a:p>
          <a:p>
            <a:pPr marL="0" indent="0">
              <a:buNone/>
            </a:pPr>
            <a:r>
              <a:rPr lang="ru-RU" sz="5400" dirty="0" err="1"/>
              <a:t>н</a:t>
            </a:r>
            <a:r>
              <a:rPr lang="ru-RU" sz="5400" dirty="0" err="1" smtClean="0"/>
              <a:t>ии</a:t>
            </a:r>
            <a:r>
              <a:rPr lang="ru-RU" sz="5400" dirty="0" smtClean="0"/>
              <a:t> </a:t>
            </a:r>
            <a:r>
              <a:rPr lang="ru-RU" sz="5400" b="1" i="1" u="sng" dirty="0" smtClean="0"/>
              <a:t>Ему тепло </a:t>
            </a:r>
            <a:r>
              <a:rPr lang="ru-RU" sz="5400" dirty="0" smtClean="0"/>
              <a:t>слово </a:t>
            </a:r>
            <a:r>
              <a:rPr lang="ru-RU" sz="5400" b="1" i="1" dirty="0" smtClean="0"/>
              <a:t>«тепло» </a:t>
            </a:r>
            <a:r>
              <a:rPr lang="ru-RU" sz="5400" dirty="0" smtClean="0"/>
              <a:t>-</a:t>
            </a:r>
          </a:p>
          <a:p>
            <a:pPr marL="0" indent="0">
              <a:buNone/>
            </a:pPr>
            <a:r>
              <a:rPr lang="ru-RU" sz="5400" dirty="0" smtClean="0"/>
              <a:t>слово категории состояния?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3797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Проверь себя и запомни!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7200" dirty="0" smtClean="0"/>
              <a:t>1. +              </a:t>
            </a:r>
            <a:r>
              <a:rPr lang="ru-RU" sz="7200" dirty="0" smtClean="0"/>
              <a:t>  </a:t>
            </a:r>
            <a:r>
              <a:rPr lang="ru-RU" sz="7200" dirty="0" smtClean="0"/>
              <a:t>4. -</a:t>
            </a:r>
          </a:p>
          <a:p>
            <a:pPr marL="0" indent="0">
              <a:buNone/>
            </a:pPr>
            <a:r>
              <a:rPr lang="ru-RU" sz="7200" dirty="0" smtClean="0"/>
              <a:t>2. +             </a:t>
            </a:r>
            <a:r>
              <a:rPr lang="ru-RU" sz="7200" dirty="0" smtClean="0"/>
              <a:t>   </a:t>
            </a:r>
            <a:r>
              <a:rPr lang="ru-RU" sz="7200" dirty="0" smtClean="0"/>
              <a:t>5. +</a:t>
            </a:r>
          </a:p>
          <a:p>
            <a:pPr marL="0" indent="0">
              <a:buNone/>
            </a:pPr>
            <a:r>
              <a:rPr lang="ru-RU" sz="7200" dirty="0" smtClean="0"/>
              <a:t>3. –</a:t>
            </a:r>
          </a:p>
          <a:p>
            <a:pPr marL="0" indent="0" algn="ctr">
              <a:buNone/>
            </a:pPr>
            <a:r>
              <a:rPr lang="ru-RU" sz="7200" b="1" i="1" dirty="0" smtClean="0"/>
              <a:t>   </a:t>
            </a:r>
            <a:endParaRPr lang="ru-RU" sz="7200" b="1" i="1" dirty="0"/>
          </a:p>
        </p:txBody>
      </p:sp>
    </p:spTree>
    <p:extLst>
      <p:ext uri="{BB962C8B-B14F-4D97-AF65-F5344CB8AC3E}">
        <p14:creationId xmlns:p14="http://schemas.microsoft.com/office/powerpoint/2010/main" val="95218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67247"/>
            <a:ext cx="8596668" cy="467411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5600" b="1" i="1" dirty="0" smtClean="0">
                <a:solidFill>
                  <a:schemeClr val="tx1"/>
                </a:solidFill>
              </a:rPr>
              <a:t>Ничком </a:t>
            </a:r>
            <a:r>
              <a:rPr lang="ru-RU" sz="5600" dirty="0" smtClean="0">
                <a:solidFill>
                  <a:schemeClr val="tx1"/>
                </a:solidFill>
              </a:rPr>
              <a:t>- лицом вниз.  </a:t>
            </a:r>
            <a:r>
              <a:rPr lang="ru-RU" sz="5600" i="1" dirty="0" smtClean="0">
                <a:solidFill>
                  <a:schemeClr val="tx1"/>
                </a:solidFill>
              </a:rPr>
              <a:t>Упасть</a:t>
            </a:r>
            <a:r>
              <a:rPr lang="ru-RU" sz="5600" i="1" dirty="0">
                <a:solidFill>
                  <a:schemeClr val="tx1"/>
                </a:solidFill>
              </a:rPr>
              <a:t>, </a:t>
            </a:r>
            <a:r>
              <a:rPr lang="ru-RU" sz="5600" i="1" dirty="0" smtClean="0">
                <a:solidFill>
                  <a:schemeClr val="tx1"/>
                </a:solidFill>
              </a:rPr>
              <a:t>лежать ничком.</a:t>
            </a:r>
          </a:p>
          <a:p>
            <a:pPr marL="0" indent="0">
              <a:buNone/>
            </a:pPr>
            <a:r>
              <a:rPr lang="ru-RU" sz="5600" b="1" i="1" dirty="0" smtClean="0">
                <a:solidFill>
                  <a:schemeClr val="tx1"/>
                </a:solidFill>
              </a:rPr>
              <a:t>Навзничь - </a:t>
            </a:r>
            <a:r>
              <a:rPr lang="ru-RU" sz="5600" dirty="0">
                <a:solidFill>
                  <a:schemeClr val="tx1"/>
                </a:solidFill>
              </a:rPr>
              <a:t>н</a:t>
            </a:r>
            <a:r>
              <a:rPr lang="ru-RU" sz="5600" dirty="0" smtClean="0">
                <a:solidFill>
                  <a:schemeClr val="tx1"/>
                </a:solidFill>
              </a:rPr>
              <a:t>а </a:t>
            </a:r>
            <a:r>
              <a:rPr lang="ru-RU" sz="5600" dirty="0">
                <a:solidFill>
                  <a:schemeClr val="tx1"/>
                </a:solidFill>
              </a:rPr>
              <a:t>спину, на спине лицом </a:t>
            </a:r>
            <a:r>
              <a:rPr lang="ru-RU" sz="5600" dirty="0" smtClean="0">
                <a:solidFill>
                  <a:schemeClr val="tx1"/>
                </a:solidFill>
              </a:rPr>
              <a:t>вверх.  </a:t>
            </a:r>
            <a:r>
              <a:rPr lang="ru-RU" sz="5600" i="1" dirty="0" smtClean="0">
                <a:solidFill>
                  <a:schemeClr val="tx1"/>
                </a:solidFill>
              </a:rPr>
              <a:t>Лечь</a:t>
            </a:r>
            <a:r>
              <a:rPr lang="ru-RU" sz="5600" i="1" dirty="0">
                <a:solidFill>
                  <a:schemeClr val="tx1"/>
                </a:solidFill>
              </a:rPr>
              <a:t>, упасть навзничь. Повалить кого-либо навзничь</a:t>
            </a:r>
            <a:r>
              <a:rPr lang="ru-RU" sz="5600" i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4800" dirty="0">
                <a:solidFill>
                  <a:srgbClr val="C00000"/>
                </a:solidFill>
              </a:rPr>
              <a:t>https://gramota.ru/</a:t>
            </a:r>
            <a:endParaRPr lang="ru-RU" sz="48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37288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216</TotalTime>
  <Words>320</Words>
  <Application>Microsoft Office PowerPoint</Application>
  <PresentationFormat>Широкоэкранный</PresentationFormat>
  <Paragraphs>41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Аспект</vt:lpstr>
      <vt:lpstr>«Наречие — особенная часть речи: и трудная, и интересная…»   А. С. Пушкин </vt:lpstr>
      <vt:lpstr>Презентация PowerPoint</vt:lpstr>
      <vt:lpstr>Верно/неверно?</vt:lpstr>
      <vt:lpstr>Верно/неверно?</vt:lpstr>
      <vt:lpstr>Верно/неверно?</vt:lpstr>
      <vt:lpstr>Верно/неверно?</vt:lpstr>
      <vt:lpstr>Верно/неверно?</vt:lpstr>
      <vt:lpstr>Проверь себя и запомни!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А. С. Пушкин, поэт: «Наречие — особенная часть речи: и трудная, и интересная</dc:title>
  <dc:creator>Нина</dc:creator>
  <cp:lastModifiedBy>Нина</cp:lastModifiedBy>
  <cp:revision>36</cp:revision>
  <dcterms:created xsi:type="dcterms:W3CDTF">2025-02-09T12:50:15Z</dcterms:created>
  <dcterms:modified xsi:type="dcterms:W3CDTF">2025-02-09T16:49:13Z</dcterms:modified>
</cp:coreProperties>
</file>