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37" r:id="rId2"/>
    <p:sldMasterId id="2147483751" r:id="rId3"/>
    <p:sldMasterId id="2147483765" r:id="rId4"/>
    <p:sldMasterId id="2147483812" r:id="rId5"/>
  </p:sldMasterIdLst>
  <p:notesMasterIdLst>
    <p:notesMasterId r:id="rId39"/>
  </p:notesMasterIdLst>
  <p:sldIdLst>
    <p:sldId id="309" r:id="rId6"/>
    <p:sldId id="406" r:id="rId7"/>
    <p:sldId id="328" r:id="rId8"/>
    <p:sldId id="310" r:id="rId9"/>
    <p:sldId id="311" r:id="rId10"/>
    <p:sldId id="312" r:id="rId11"/>
    <p:sldId id="387" r:id="rId12"/>
    <p:sldId id="382" r:id="rId13"/>
    <p:sldId id="339" r:id="rId14"/>
    <p:sldId id="333" r:id="rId15"/>
    <p:sldId id="343" r:id="rId16"/>
    <p:sldId id="341" r:id="rId17"/>
    <p:sldId id="342" r:id="rId18"/>
    <p:sldId id="402" r:id="rId19"/>
    <p:sldId id="403" r:id="rId20"/>
    <p:sldId id="388" r:id="rId21"/>
    <p:sldId id="404" r:id="rId22"/>
    <p:sldId id="359" r:id="rId23"/>
    <p:sldId id="358" r:id="rId24"/>
    <p:sldId id="347" r:id="rId25"/>
    <p:sldId id="357" r:id="rId26"/>
    <p:sldId id="350" r:id="rId27"/>
    <p:sldId id="352" r:id="rId28"/>
    <p:sldId id="351" r:id="rId29"/>
    <p:sldId id="368" r:id="rId30"/>
    <p:sldId id="370" r:id="rId31"/>
    <p:sldId id="378" r:id="rId32"/>
    <p:sldId id="395" r:id="rId33"/>
    <p:sldId id="396" r:id="rId34"/>
    <p:sldId id="397" r:id="rId35"/>
    <p:sldId id="399" r:id="rId36"/>
    <p:sldId id="400" r:id="rId37"/>
    <p:sldId id="405" r:id="rId3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59D"/>
    <a:srgbClr val="B92D14"/>
    <a:srgbClr val="9C6834"/>
    <a:srgbClr val="333333"/>
    <a:srgbClr val="35B19D"/>
    <a:srgbClr val="5F5F5F"/>
    <a:srgbClr val="CDF5FF"/>
    <a:srgbClr val="B4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2" autoAdjust="0"/>
    <p:restoredTop sz="95596" autoAdjust="0"/>
  </p:normalViewPr>
  <p:slideViewPr>
    <p:cSldViewPr>
      <p:cViewPr varScale="1">
        <p:scale>
          <a:sx n="91" d="100"/>
          <a:sy n="91" d="100"/>
        </p:scale>
        <p:origin x="139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840DE6-1719-4538-8996-A28AE818ED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89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6321766" y="0"/>
            <a:ext cx="2822234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610903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62990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1873584"/>
            <a:ext cx="480060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4572000"/>
            <a:ext cx="4800600" cy="1600200"/>
          </a:xfrm>
        </p:spPr>
        <p:txBody>
          <a:bodyPr rtlCol="0"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6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3543300" y="1828801"/>
            <a:ext cx="462915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40575E8-20DE-4252-9577-F47C50C1B37A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971550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4743449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550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43449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973836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028455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4743450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4809716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BB2D27-AFF1-4B8F-B8A4-E700F781D02D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80CA05-2CA9-48C2-A2A2-F70EC9B7976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4814888" y="2528888"/>
            <a:ext cx="68580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91173" y="3398183"/>
            <a:ext cx="6858000" cy="61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831460" y="3398183"/>
            <a:ext cx="6858000" cy="61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03489" y="685800"/>
            <a:ext cx="774954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685800"/>
            <a:ext cx="5982566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A58D3D-3011-410D-B5E8-9AA1758E783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pPr/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6321766" y="0"/>
            <a:ext cx="2822234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610903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62990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1873584"/>
            <a:ext cx="480060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4572000"/>
            <a:ext cx="4800600" cy="1600200"/>
          </a:xfrm>
        </p:spPr>
        <p:txBody>
          <a:bodyPr rtlCol="0"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8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>
              <a:solidFill>
                <a:srgbClr val="262626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FC7E59-24F4-49D9-B4FE-91A3C21070CF}" type="datetimeFigureOut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8B3CE22-E707-4C46-BCF0-98DB732C5120}" type="slidenum">
              <a:rPr lang="ru-RU" smtClean="0">
                <a:solidFill>
                  <a:srgbClr val="262626"/>
                </a:solidFill>
              </a:rPr>
              <a:pPr/>
              <a:t>‹#›</a:t>
            </a:fld>
            <a:endParaRPr lang="ru-RU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4905377" y="0"/>
            <a:ext cx="4238622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692651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4546602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1" y="1873584"/>
            <a:ext cx="384048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5057777" y="0"/>
            <a:ext cx="4086223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1" y="4572000"/>
            <a:ext cx="3840480" cy="1600200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1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7216776" y="0"/>
            <a:ext cx="1927224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692784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49" y="2914650"/>
            <a:ext cx="6035040" cy="1557338"/>
          </a:xfrm>
        </p:spPr>
        <p:txBody>
          <a:bodyPr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48" y="4589464"/>
            <a:ext cx="6035039" cy="1011237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1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828800"/>
            <a:ext cx="3429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828800"/>
            <a:ext cx="3429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0B65557-1451-43E1-9AE5-4BF1475D4D1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429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28801"/>
            <a:ext cx="3429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2E58E16-40AA-41E4-A4FF-9BEA6A78A973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>
              <a:solidFill>
                <a:srgbClr val="262626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FC7E59-24F4-49D9-B4FE-91A3C21070CF}" type="datetimeFigureOut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8B3CE22-E707-4C46-BCF0-98DB732C5120}" type="slidenum">
              <a:rPr lang="ru-RU" smtClean="0">
                <a:solidFill>
                  <a:srgbClr val="262626"/>
                </a:solidFill>
              </a:rPr>
              <a:pPr/>
              <a:t>‹#›</a:t>
            </a:fld>
            <a:endParaRPr lang="ru-RU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5D3081-5B82-4D9C-864E-0FF48C8922D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4F1F8F-3FA7-4DE2-BFC3-204A60A31AF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157" y="1828800"/>
            <a:ext cx="4594860" cy="43434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44496B-DA29-42D1-8823-4C2E233F6E2C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3543300" y="1828801"/>
            <a:ext cx="462915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40575E8-20DE-4252-9577-F47C50C1B37A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971550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4743449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550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43449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973836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028455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4743450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4809716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BB2D27-AFF1-4B8F-B8A4-E700F781D02D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80CA05-2CA9-48C2-A2A2-F70EC9B7976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4814888" y="2528888"/>
            <a:ext cx="68580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91173" y="3398183"/>
            <a:ext cx="6858000" cy="61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831460" y="3398183"/>
            <a:ext cx="6858000" cy="61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03489" y="685800"/>
            <a:ext cx="774954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685800"/>
            <a:ext cx="5982566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A58D3D-3011-410D-B5E8-9AA1758E783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pPr/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6321766" y="0"/>
            <a:ext cx="2822234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610903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62990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1873584"/>
            <a:ext cx="480060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4572000"/>
            <a:ext cx="4800600" cy="1600200"/>
          </a:xfrm>
        </p:spPr>
        <p:txBody>
          <a:bodyPr rtlCol="0"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>
              <a:solidFill>
                <a:srgbClr val="262626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BFC7E59-24F4-49D9-B4FE-91A3C21070CF}" type="datetimeFigureOut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8B3CE22-E707-4C46-BCF0-98DB732C5120}" type="slidenum">
              <a:rPr lang="ru-RU" smtClean="0">
                <a:solidFill>
                  <a:srgbClr val="262626"/>
                </a:solidFill>
              </a:rPr>
              <a:pPr/>
              <a:t>‹#›</a:t>
            </a:fld>
            <a:endParaRPr lang="ru-RU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4905377" y="0"/>
            <a:ext cx="4238622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692651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4546602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1" y="1873584"/>
            <a:ext cx="384048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5057777" y="0"/>
            <a:ext cx="4086223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1" y="4572000"/>
            <a:ext cx="3840480" cy="1600200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7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4905377" y="0"/>
            <a:ext cx="4238622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692651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4546602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1" y="1873584"/>
            <a:ext cx="3840480" cy="2560320"/>
          </a:xfrm>
        </p:spPr>
        <p:txBody>
          <a:bodyPr rtlCol="0"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5057777" y="0"/>
            <a:ext cx="4086223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1" y="4572000"/>
            <a:ext cx="3840480" cy="1600200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0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7216776" y="0"/>
            <a:ext cx="1927224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692784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49" y="2914650"/>
            <a:ext cx="6035040" cy="1557338"/>
          </a:xfrm>
        </p:spPr>
        <p:txBody>
          <a:bodyPr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48" y="4589464"/>
            <a:ext cx="6035039" cy="1011237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0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828800"/>
            <a:ext cx="3429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828800"/>
            <a:ext cx="3429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0B65557-1451-43E1-9AE5-4BF1475D4D1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429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28801"/>
            <a:ext cx="3429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2E58E16-40AA-41E4-A4FF-9BEA6A78A973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5D3081-5B82-4D9C-864E-0FF48C8922D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4F1F8F-3FA7-4DE2-BFC3-204A60A31AF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157" y="1828800"/>
            <a:ext cx="4594860" cy="43434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44496B-DA29-42D1-8823-4C2E233F6E2C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3543300" y="1828801"/>
            <a:ext cx="462915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40575E8-20DE-4252-9577-F47C50C1B37A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971550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4743449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550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43449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973836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028455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4743450" y="1828802"/>
            <a:ext cx="3429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4809716" y="5333098"/>
            <a:ext cx="3315189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BB2D27-AFF1-4B8F-B8A4-E700F781D02D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80CA05-2CA9-48C2-A2A2-F70EC9B7976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4814888" y="2528888"/>
            <a:ext cx="68580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91173" y="3398183"/>
            <a:ext cx="6858000" cy="61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831460" y="3398183"/>
            <a:ext cx="6858000" cy="61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03489" y="685800"/>
            <a:ext cx="774954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685800"/>
            <a:ext cx="5982566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A58D3D-3011-410D-B5E8-9AA1758E783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pPr/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7216776" y="0"/>
            <a:ext cx="1927224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692784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49" y="2914650"/>
            <a:ext cx="6035040" cy="1557338"/>
          </a:xfrm>
        </p:spPr>
        <p:txBody>
          <a:bodyPr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48" y="4589464"/>
            <a:ext cx="6035039" cy="1011237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07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8A197-A157-43AE-806B-15721FEEA8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81DFD-7D37-4A2E-BE88-D0398FB918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68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D9FA-4FB0-4DFB-B55A-1D6007B40F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C2073-2DAA-4343-80C9-61CAFB5373C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98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45564-6B8C-4913-A8C6-45324DC12E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24FF0-F96A-487B-83EA-03956712C9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47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64AA-EDD2-4EEC-9D57-FB3475111C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FBE06-797E-45CA-A46C-822897C474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11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05841-F492-450B-ADE9-EF77654ED5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33457-58D6-405B-97FE-D437FD2E30D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55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EFB90-C373-40F6-AFD7-3529CCA8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9A369-B3DF-424A-A6D1-00E648AC87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993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0DF72-04AF-44FA-9450-DB7DD61602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603DE-64F9-4BC5-AEF1-3007AB3F6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09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A2683-D9AB-484C-B3CB-19A9F12A88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4955C-CD3E-44E4-BD71-6E8303DD89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17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C6A1A-72B7-4031-AC08-21A2FE972D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DDCC5-F869-4830-AE95-5D08188563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30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8602-2D8A-4DAE-AA51-7F613B0A47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163A8-61F2-483F-9EB0-769EA6D1896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0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828800"/>
            <a:ext cx="3429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828800"/>
            <a:ext cx="3429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0B65557-1451-43E1-9AE5-4BF1475D4D1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8A09-9371-4298-B82A-F5F11C27D4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498AC-64A4-41D5-8569-F780B508947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49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FEA36A-80BE-4A9D-B4CC-26C5063B83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53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66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98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8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52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44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6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872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4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429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828801"/>
            <a:ext cx="3429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705100"/>
            <a:ext cx="3429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2E58E16-40AA-41E4-A4FF-9BEA6A78A973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43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4331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5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4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6985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92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63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DAE3-F086-4F70-8887-BE0925146B4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4552-B31E-41E8-BC05-17F05979C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3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5D3081-5B82-4D9C-864E-0FF48C8922DF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4F1F8F-3FA7-4DE2-BFC3-204A60A31AF6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157" y="1828800"/>
            <a:ext cx="4594860" cy="43434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262626"/>
                </a:solidFill>
              </a:rPr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44496B-DA29-42D1-8823-4C2E233F6E2C}" type="datetime1">
              <a:rPr lang="ru-RU" smtClean="0">
                <a:solidFill>
                  <a:srgbClr val="262626"/>
                </a:solidFill>
              </a:rPr>
              <a:pPr/>
              <a:t>11.08.2025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0000000-1234-1234-1234-123412341234}" type="slidenum">
              <a:rPr lang="en" smtClean="0">
                <a:solidFill>
                  <a:srgbClr val="262626"/>
                </a:solidFill>
              </a:rPr>
              <a:pPr/>
              <a:t>‹#›</a:t>
            </a:fld>
            <a:endParaRPr lang="en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71601"/>
            <a:ext cx="9144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43007"/>
            <a:ext cx="9144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71550" y="6374999"/>
            <a:ext cx="468240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262626"/>
                </a:solidFill>
                <a:latin typeface="Book Antiqua"/>
              </a:rPr>
              <a:t>Добавить нижний колонтитул</a:t>
            </a:r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843587" y="6374999"/>
            <a:ext cx="111052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BD460F-BF29-45B1-9B3A-A20D54FADEC1}" type="datetime1">
              <a:rPr lang="ru-RU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11.08.2025</a:t>
            </a:fld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43750" y="6374999"/>
            <a:ext cx="10287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>
              <a:solidFill>
                <a:srgbClr val="262626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00506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44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2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71601"/>
            <a:ext cx="9144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43007"/>
            <a:ext cx="9144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71550" y="6374999"/>
            <a:ext cx="468240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262626"/>
                </a:solidFill>
                <a:latin typeface="Book Antiqua"/>
              </a:rPr>
              <a:t>Добавить нижний колонтитул</a:t>
            </a:r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843587" y="6374999"/>
            <a:ext cx="111052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BD460F-BF29-45B1-9B3A-A20D54FADEC1}" type="datetime1">
              <a:rPr lang="ru-RU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11.08.2025</a:t>
            </a:fld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43750" y="6374999"/>
            <a:ext cx="10287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>
              <a:solidFill>
                <a:srgbClr val="262626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37487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44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2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71601"/>
            <a:ext cx="9144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43007"/>
            <a:ext cx="9144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71550" y="6374999"/>
            <a:ext cx="468240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262626"/>
                </a:solidFill>
                <a:latin typeface="Book Antiqua"/>
              </a:rPr>
              <a:t>Добавить нижний колонтитул</a:t>
            </a:r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843587" y="6374999"/>
            <a:ext cx="111052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BD460F-BF29-45B1-9B3A-A20D54FADEC1}" type="datetime1">
              <a:rPr lang="ru-RU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11.08.2025</a:t>
            </a:fld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43750" y="6374999"/>
            <a:ext cx="10287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>
              <a:solidFill>
                <a:srgbClr val="262626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37770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44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2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E9489C-CC4A-4F1E-8D29-74A540743C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FA2578E-A6F9-4F0C-9B75-787A3636117A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931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BD460F-BF29-45B1-9B3A-A20D54FADEC1}" type="datetime1">
              <a:rPr lang="ru-RU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11.08.2025</a:t>
            </a:fld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262626"/>
                </a:solidFill>
                <a:latin typeface="Book Antiqua"/>
              </a:rPr>
              <a:t>Добавить нижний колонтитул</a:t>
            </a:r>
            <a:endParaRPr lang="ru-RU" dirty="0">
              <a:solidFill>
                <a:srgbClr val="262626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rgbClr val="262626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>
              <a:solidFill>
                <a:srgbClr val="262626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3409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7236" y="4648200"/>
            <a:ext cx="4594567" cy="29240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I-</a:t>
            </a:r>
            <a:r>
              <a:rPr lang="ru-RU" dirty="0" smtClean="0"/>
              <a:t>квалификационной категории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МОУ «Общеобразовательная школа- д/с </a:t>
            </a:r>
            <a:r>
              <a:rPr lang="ru-RU" dirty="0" err="1"/>
              <a:t>с</a:t>
            </a:r>
            <a:r>
              <a:rPr lang="ru-RU" dirty="0"/>
              <a:t>. </a:t>
            </a:r>
            <a:r>
              <a:rPr lang="ru-RU" dirty="0" err="1"/>
              <a:t>Хрустовая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 err="1"/>
              <a:t>Стефанишена</a:t>
            </a:r>
            <a:r>
              <a:rPr lang="ru-RU" dirty="0"/>
              <a:t> </a:t>
            </a:r>
            <a:r>
              <a:rPr lang="ru-RU" dirty="0" smtClean="0"/>
              <a:t>Л.В.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7" y="1226401"/>
            <a:ext cx="3948256" cy="5439636"/>
          </a:xfrm>
          <a:prstGeom prst="rect">
            <a:avLst/>
          </a:prstGeom>
        </p:spPr>
      </p:pic>
      <p:pic>
        <p:nvPicPr>
          <p:cNvPr id="7" name="Picture 4" descr="шк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48" y="255410"/>
            <a:ext cx="4671417" cy="383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" y="381000"/>
            <a:ext cx="4483023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ПОРТФОЛИО</a:t>
            </a:r>
            <a:endParaRPr lang="ru-RU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77" y="4136858"/>
            <a:ext cx="4450688" cy="10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400" y="287370"/>
            <a:ext cx="8596745" cy="658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Выступления по теме самообразования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республиканский уровень)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Выступление на РНМО в г. Тирасполь.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Обобщение опыта работы по теме: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«Применение современных информационно-коммуникативных,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здоровьесберегающих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технологий в учебно-воспитательном процессе на уроках физической культуры»,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28.03.2016 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муниципальный уровень)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«Использование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здоровьесберегающих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технологий на уроках физической культуры» 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РМО учителей физической культуры, 12.11.2015 г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2.Спортивно-развлекательный праздник на тему: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«Здравствуй весна»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ТМО учителей эстетического, трудового и спортивно - оздоровительного циклов предметов,14.04.2017г.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3.Круглый стол на тему: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«Организация игр и игровых занятий по физической культуре»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РМО учителей физической культуры, 21.11.2019г.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4.Публикация на сайт МУ «Каменское УНО»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Здоровьесберегающие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технологии на уроках физической культуры».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институциональный уровень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1.Внеклассное мероприятие для 1-11 классов в рамках 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«Недели здоровья»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20.11.2017 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2.Внеклассное мероприятие на тему: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«Мы за здоровый образ жизни»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ТМО учителей эстетического, трудового и спортивно - оздоровительного циклов предметов, 26.04. 2018г.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3.Внеклассное мероприятие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«Мама, папа, я - спортивная семья!»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 рамках недели здоровья и физической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культуры,26.10.2018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4.Консультация для родителей на родительском собрании на тему: 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Что мы знаем о здоровье?»,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25.12.2019г.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7345" y="287370"/>
            <a:ext cx="716280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372" y="76200"/>
            <a:ext cx="8915400" cy="134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Районное методическое объединение учителей физической культуры</a:t>
            </a:r>
            <a:endParaRPr lang="ru-R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72" y="1251144"/>
            <a:ext cx="8763000" cy="5353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дискуссии по теме: «Совершенствование  профессиональной компетенции педагога с целью повышения качества образования»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МОУ«Кузьминская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ООШ-д/с», 17.11.2016г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дискуссии,  какие новые информационные технологии используют в процессе преподавания физической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культуры,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МОУ«Каменская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ОСШ №3», 13.04.2017г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дискуссии по теме: «Система методической работы по физической работе как средства повышения профессионального потенциала учителей физической культуры, обеспечивающего достижения нового качества образования в условиях введения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НОС»,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МОУ«Каменская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ОСШГ №2», 23.08.2017г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участие в дискуссии по теме: «Современный урок, как фактор повышения качества образования и воспитания учащихся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МОУ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Катериновская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ОСШ им.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А.С.Пушкина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23.11.2017г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анализе урока на тему: «Передача мяча над собой, передача мяча в парах двумя руками сверху 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снизу»,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МОУ«Подоймская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ОСШ-д/с», 22.02.2018г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анализе урока на тему: «Три дамки против одной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МОУ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Грушковская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ООШ-д/с», 29.11.2018г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дискуссии по вопросу: «Пути привлечения школьников к занятиям физической культурой и спортом»,</a:t>
            </a:r>
          </a:p>
          <a:p>
            <a:pPr indent="471805" algn="l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МОУ«Окницкая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ООШ-д/с», 25.04.2019г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Участвовала в дискуссии  по теме: «Методические рекомендации по оформлению работы для КПК»,</a:t>
            </a:r>
          </a:p>
          <a:p>
            <a:pPr indent="471805" algn="l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МОУ«Каменская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ОСШГ №2», 26.08.2019г</a:t>
            </a:r>
          </a:p>
          <a:p>
            <a:pPr marL="342900" lvl="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Принимала участие в круглом столе на тему: «Организация игр и игровых занятий по физической культуре»,</a:t>
            </a:r>
          </a:p>
          <a:p>
            <a:pPr algn="l"/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МОУ«Рашковская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ОСШ-д/с им.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Ф.И.Жарчинского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21.11.2019г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7345" y="287370"/>
            <a:ext cx="716280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" y="28737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Опорная школа по физической культуре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819176"/>
            <a:ext cx="8717972" cy="5915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Наша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школа является опорной с 2012 года. Работа опорной школы направлена на оказание практической помощи учителям физической культуры  в вопросах совершенствования теоретических и практических знаний, повышения педагогического мастерства в области реализации возможностей созданных в школе условий для формирования физически и нравственно здоровой личности.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достижения цели и задач составлен и утвержден план работы на год, в котором нашли отражение конкретные направления и формы деятельности. В течении 5 лет были проведены различные формы работы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Сообщение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обсуждение актуальных вопросов;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Мастер-класс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учителя;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Круглые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столы, семинары, практикумы, консультации;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Обобщение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опыта работы;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Презентация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педагогической деятельности.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Открытые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уроки;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Творческие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отчеты;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Работа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молодыми специалистами;</a:t>
            </a:r>
          </a:p>
          <a:p>
            <a:pPr marL="285750" indent="-28575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Консультации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организации и проведению современного урока;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методических рекомендаций в помощь учителю по ведению школьной 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документации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8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"/>
            <a:ext cx="3251200" cy="2438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67345" y="287370"/>
            <a:ext cx="716280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545" y="259791"/>
            <a:ext cx="86106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Уже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традиционными стали мастер- классы,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заседания   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«круглого стола», презентации опыта работы, которые             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помогают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обеспечивать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максимальное участие 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педагогов в работе, что является залогом повышения 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уровня их профессионального мастерства. Наряду с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традиционными формами, мы все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чаще используем 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активные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формы работы, так как именно они наиболее полно отвечают профессиональным потребностям педагогов, а также вызывает у них наибольший интерес. Практически не один семинар не проходит без проведения открытого урока и внеклассного мероприятия.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Ежегодно в начале года проводится опрос педагогов с целью определения круга проблем, приоритетных тем, требующих разного подхода к оказанию адресной методической помощи.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рамках этой программы проводилось много оздоровительных мероприятий.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72050"/>
            <a:ext cx="3338348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6347713" cy="1447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Применение новых способов работы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95163"/>
            <a:ext cx="4179911" cy="31349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6466"/>
            <a:ext cx="4252888" cy="3189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49" y="446466"/>
            <a:ext cx="4252888" cy="3189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30" y="3695163"/>
            <a:ext cx="4142707" cy="31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9" y="172522"/>
            <a:ext cx="4522345" cy="3284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9" y="3539544"/>
            <a:ext cx="4343401" cy="3257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45" y="172522"/>
            <a:ext cx="4378816" cy="3284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45" y="3510837"/>
            <a:ext cx="4378816" cy="32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81000"/>
            <a:ext cx="8763000" cy="289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3733800"/>
            <a:ext cx="8648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Учащиеся </a:t>
            </a:r>
            <a:r>
              <a:rPr lang="ru-RU" dirty="0" smtClean="0"/>
              <a:t>нашей школы имеют </a:t>
            </a:r>
            <a:r>
              <a:rPr lang="ru-RU" dirty="0"/>
              <a:t>высокий уровень физической подготовленности. Они являются неоднократными победителями </a:t>
            </a:r>
            <a:r>
              <a:rPr lang="ru-RU" dirty="0" smtClean="0"/>
              <a:t>районных, республиканских </a:t>
            </a:r>
            <a:r>
              <a:rPr lang="ru-RU" dirty="0"/>
              <a:t>соревнований в различных видах спорта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(н/теннис</a:t>
            </a:r>
            <a:r>
              <a:rPr lang="ru-RU" dirty="0"/>
              <a:t>, шашки, шахматы, </a:t>
            </a:r>
            <a:r>
              <a:rPr lang="ru-RU" dirty="0" smtClean="0"/>
              <a:t>волейбол, баскетбол, легкая атлетика, футбол и т.д.)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9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1524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105" indent="89535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СПОРТИВНЫЕ ДОСТИЖЕНИЯ 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105" indent="89535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ПОСЛЕДНИЕ 5 ЛЕТ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07966"/>
              </p:ext>
            </p:extLst>
          </p:nvPr>
        </p:nvGraphicFramePr>
        <p:xfrm>
          <a:off x="381000" y="948820"/>
          <a:ext cx="8382000" cy="5871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7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462">
                <a:tc>
                  <a:txBody>
                    <a:bodyPr/>
                    <a:lstStyle/>
                    <a:p>
                      <a:pPr marL="78105" indent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мероприятий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Уровень мероприятий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Кол-во призеров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(1-3 место)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Олимпиада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класс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Олимпиада 11 класс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6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Спартакиада школьников по шашкам, шахматам, настольному теннису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Спартакиада школьников по баскетболу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Спартакиада школьников по волейболу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Спартакиада школьников по пионерболу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Турнир по футболу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Четырехборье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«Дружба» среди учащихся 7- 8 классов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«Старты Надежд» среди учащихся 3-4 классов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«Смелые и ловкие» среди учащихся 5-6 классов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30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«Семейные старты»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Республиканский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Легкоатлетический турнир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Международный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День работника физической культуры и спорта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Открытие летнего спортивного сезона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Легкая атлетика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Пионербол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1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Спартакиада школьников по физической культуре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Муниципальный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8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20147"/>
            <a:ext cx="8210550" cy="87045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Кто крепок телом </a:t>
            </a:r>
            <a:r>
              <a:rPr lang="ru-RU" sz="3600" dirty="0" smtClean="0">
                <a:solidFill>
                  <a:srgbClr val="0070C0"/>
                </a:solidFill>
              </a:rPr>
              <a:t>,тот </a:t>
            </a:r>
            <a:r>
              <a:rPr lang="ru-RU" sz="3600" dirty="0">
                <a:solidFill>
                  <a:srgbClr val="0070C0"/>
                </a:solidFill>
              </a:rPr>
              <a:t>богат и </a:t>
            </a:r>
            <a:r>
              <a:rPr lang="ru-RU" sz="3600" dirty="0" smtClean="0">
                <a:solidFill>
                  <a:srgbClr val="0070C0"/>
                </a:solidFill>
              </a:rPr>
              <a:t/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здоровьем, </a:t>
            </a:r>
            <a:r>
              <a:rPr lang="ru-RU" sz="3600" dirty="0">
                <a:solidFill>
                  <a:srgbClr val="0070C0"/>
                </a:solidFill>
              </a:rPr>
              <a:t>и </a:t>
            </a:r>
            <a:r>
              <a:rPr lang="ru-RU" sz="3600" dirty="0" smtClean="0">
                <a:solidFill>
                  <a:srgbClr val="0070C0"/>
                </a:solidFill>
              </a:rPr>
              <a:t>делом.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648200" cy="2819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2060"/>
                </a:solidFill>
                <a:cs typeface="Calibri" panose="020F0502020204030204" pitchFamily="34" charset="0"/>
              </a:rPr>
              <a:t>Личность педагога переплетена с личностью ученика. Одним из важных качеств педагога-тренера- активность.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2060"/>
                </a:solidFill>
                <a:cs typeface="Calibri" panose="020F0502020204030204" pitchFamily="34" charset="0"/>
              </a:rPr>
              <a:t>Он должен быть в гуще всех спортивных событий школы, </a:t>
            </a:r>
            <a:r>
              <a:rPr lang="ru-RU" sz="2000" dirty="0">
                <a:solidFill>
                  <a:srgbClr val="002060"/>
                </a:solidFill>
                <a:cs typeface="Calibri" panose="020F0502020204030204" pitchFamily="34" charset="0"/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cs typeface="Calibri" panose="020F0502020204030204" pitchFamily="34" charset="0"/>
              </a:rPr>
              <a:t>айона. Кто же как не он из первых сдаст ГТО?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2060"/>
                </a:solidFill>
                <a:cs typeface="Calibri" panose="020F0502020204030204" pitchFamily="34" charset="0"/>
              </a:rPr>
              <a:t>Кто же как не он будет в команде спортивных состязаний</a:t>
            </a:r>
            <a:r>
              <a:rPr lang="ru-RU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cs typeface="Calibri" panose="020F0502020204030204" pitchFamily="34" charset="0"/>
              </a:rPr>
              <a:t>за честь своего  района?</a:t>
            </a:r>
            <a:endParaRPr lang="ru-RU" sz="2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07" y="59509"/>
            <a:ext cx="3157828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2" y="3810000"/>
            <a:ext cx="4180625" cy="2976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4052552" cy="30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26" y="3557"/>
            <a:ext cx="4385422" cy="365404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" y="3557"/>
            <a:ext cx="4619224" cy="33989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77" y="3649014"/>
            <a:ext cx="4146267" cy="32003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" y="3124199"/>
            <a:ext cx="4771623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6347713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Тема: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«Динамика моей работы и успехи учеников за год»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56" y="2971800"/>
            <a:ext cx="6248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-4293"/>
            <a:ext cx="7886700" cy="842493"/>
          </a:xfrm>
        </p:spPr>
        <p:txBody>
          <a:bodyPr/>
          <a:lstStyle/>
          <a:p>
            <a:r>
              <a:rPr lang="ru-RU" sz="4000" dirty="0">
                <a:solidFill>
                  <a:srgbClr val="0070C0"/>
                </a:solidFill>
              </a:rPr>
              <a:t>Ты на целый миг быстрее всех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585" y="533400"/>
            <a:ext cx="3886200" cy="4568030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Мой успех-это мои ученики. 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    </a:t>
            </a:r>
            <a:r>
              <a:rPr lang="ru-RU" sz="1800" dirty="0" smtClean="0">
                <a:solidFill>
                  <a:srgbClr val="002060"/>
                </a:solidFill>
              </a:rPr>
              <a:t> Мои бегуны-девочки и мальчики на районных соревнованиях всегда впереди. И в кроссе и эстафетах они – не промах.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86" y="678577"/>
            <a:ext cx="3454770" cy="288837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62" y="3629696"/>
            <a:ext cx="4267200" cy="32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85" y="678576"/>
            <a:ext cx="1683639" cy="2140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5" y="2290778"/>
            <a:ext cx="3570447" cy="2677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93" y="4464895"/>
            <a:ext cx="3352800" cy="23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502" y="5329"/>
            <a:ext cx="7886700" cy="88038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Побеждающий других силен, а побеждающий 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самого себя </a:t>
            </a:r>
            <a:r>
              <a:rPr lang="ru-RU" sz="2800" dirty="0" smtClean="0">
                <a:solidFill>
                  <a:srgbClr val="0070C0"/>
                </a:solidFill>
              </a:rPr>
              <a:t>могуществен.       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0491" y="797656"/>
            <a:ext cx="5180356" cy="4525963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Школьные, районные, республиканские  соревнования- это состязания, где принимают активное участие наши спортсмены, и есть неплохие результаты.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20" y="445522"/>
            <a:ext cx="2936456" cy="23895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03387"/>
            <a:ext cx="2883392" cy="2254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42" y="4900847"/>
            <a:ext cx="3154421" cy="19260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" y="2419187"/>
            <a:ext cx="3223223" cy="2417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42" y="2951540"/>
            <a:ext cx="3154421" cy="18025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1" y="2091372"/>
            <a:ext cx="2910672" cy="2183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45" y="4086619"/>
            <a:ext cx="2078536" cy="27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0070C0"/>
                </a:solidFill>
              </a:rPr>
              <a:t>Надо </a:t>
            </a:r>
            <a:r>
              <a:rPr lang="ru-RU" sz="2800" dirty="0">
                <a:solidFill>
                  <a:srgbClr val="0070C0"/>
                </a:solidFill>
              </a:rPr>
              <a:t>непременно встряхивать себя </a:t>
            </a:r>
            <a:r>
              <a:rPr lang="ru-RU" sz="2800" dirty="0" smtClean="0">
                <a:solidFill>
                  <a:srgbClr val="0070C0"/>
                </a:solidFill>
              </a:rPr>
              <a:t>физически,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чтобы </a:t>
            </a:r>
            <a:r>
              <a:rPr lang="ru-RU" sz="2800" dirty="0">
                <a:solidFill>
                  <a:srgbClr val="0070C0"/>
                </a:solidFill>
              </a:rPr>
              <a:t>быть здоровым нравственно</a:t>
            </a:r>
            <a:r>
              <a:rPr lang="ru-RU" dirty="0" smtClean="0">
                <a:solidFill>
                  <a:srgbClr val="0070C0"/>
                </a:solidFill>
              </a:rPr>
              <a:t>.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59744" y="1143001"/>
            <a:ext cx="4098343" cy="16546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Семейные старты особенно популярны в начальных классах. Родители проявляют большую активность</a:t>
            </a:r>
            <a:r>
              <a:rPr lang="ru-RU" sz="2000" dirty="0"/>
              <a:t> </a:t>
            </a:r>
            <a:r>
              <a:rPr lang="ru-RU" sz="2000" dirty="0" smtClean="0"/>
              <a:t>и </a:t>
            </a:r>
            <a:r>
              <a:rPr lang="ru-RU" sz="2000" dirty="0" smtClean="0">
                <a:solidFill>
                  <a:srgbClr val="002060"/>
                </a:solidFill>
              </a:rPr>
              <a:t>участвуют на районном и республиканском уровне.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43" y="990600"/>
            <a:ext cx="4775200" cy="35814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08" y="3962400"/>
            <a:ext cx="4232264" cy="2895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9622"/>
            <a:ext cx="4368800" cy="33226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19080" y="3883967"/>
            <a:ext cx="402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+mn-lt"/>
              </a:rPr>
              <a:t>Чемпионы и 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призеры на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 районном уровне</a:t>
            </a: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47928" y="325889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+mn-lt"/>
              </a:rPr>
              <a:t>Чемпионы на республиканском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3704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"/>
            <a:ext cx="7886700" cy="1066801"/>
          </a:xfrm>
        </p:spPr>
        <p:txBody>
          <a:bodyPr/>
          <a:lstStyle/>
          <a:p>
            <a:r>
              <a:rPr lang="ru-RU" sz="4000" dirty="0">
                <a:solidFill>
                  <a:srgbClr val="0070C0"/>
                </a:solidFill>
              </a:rPr>
              <a:t>Где здоровье - там и красота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828333"/>
            <a:ext cx="3733800" cy="3057867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Пропаганда здорового образа жизни без - тоже задача педагога, и у нас она проходит успешно! Каждый год в школе проходят дни здоровья, веселые старты, легкоатлетический кросс и многое другое.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0081"/>
            <a:ext cx="5104911" cy="3474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79" y="4267200"/>
            <a:ext cx="3555999" cy="25908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27" y="3581294"/>
            <a:ext cx="3124200" cy="19770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324259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" y="2118575"/>
            <a:ext cx="3860800" cy="2895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762319"/>
          </a:xfrm>
        </p:spPr>
        <p:txBody>
          <a:bodyPr/>
          <a:lstStyle/>
          <a:p>
            <a:r>
              <a:rPr lang="ru-RU" sz="4000" dirty="0">
                <a:solidFill>
                  <a:srgbClr val="0070C0"/>
                </a:solidFill>
              </a:rPr>
              <a:t>Движение </a:t>
            </a:r>
            <a:r>
              <a:rPr lang="ru-RU" sz="4000" dirty="0" smtClean="0">
                <a:solidFill>
                  <a:srgbClr val="0070C0"/>
                </a:solidFill>
              </a:rPr>
              <a:t>- это </a:t>
            </a:r>
            <a:r>
              <a:rPr lang="ru-RU" sz="4000" dirty="0">
                <a:solidFill>
                  <a:srgbClr val="0070C0"/>
                </a:solidFill>
              </a:rPr>
              <a:t>жизнь.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0589" y="914719"/>
            <a:ext cx="4038600" cy="1218881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«Веселые старты»-любимая игра ребят младших классов, и она традиционно проходит каждый год.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83" y="803857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038600"/>
            <a:ext cx="3556000" cy="2667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363792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3" y="1"/>
            <a:ext cx="4047263" cy="30354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45F3A1-1C42-4C9A-9C96-1BEE26883C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>
            <a:fillRect/>
          </a:stretch>
        </p:blipFill>
        <p:spPr/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B240E87-462F-4CF6-8E91-E6BB683CD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95" y="2819400"/>
            <a:ext cx="4617551" cy="18930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400" b="1" dirty="0" smtClean="0"/>
              <a:t>    </a:t>
            </a:r>
            <a:r>
              <a:rPr lang="ru-RU" sz="3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работе соблюдаю дисциплину труда. Ведь  </a:t>
            </a:r>
            <a:r>
              <a:rPr lang="ru-RU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обязательное для всех работников подчинение установленным работодателем правилам поведения во время выполнения ими трудовых обязанностей. Соблюдаю трудовую дисциплину и правила внутреннего трудового распорядка организации. </a:t>
            </a:r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D10C2-3D86-46DE-80FD-F713F77B2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72000"/>
            <a:ext cx="3218285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D2790-E50C-4EF3-A670-B1273AA9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Дисциплина труда как один из принципов трудового права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39700-647A-4F73-A9FC-B2E080B18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62" y="1557584"/>
            <a:ext cx="2743200" cy="6522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Исполняю трудовые обязанности 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трудового до­говора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D7076C-D77A-46A0-8AE3-5CA69FFF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7" y="2475399"/>
            <a:ext cx="2769276" cy="1810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06845B-F384-455C-B8AB-0ACFA565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2904"/>
            <a:ext cx="2837517" cy="19772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89915" y="1664457"/>
            <a:ext cx="2687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Дисциплинарная ответственность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1160" y="2209799"/>
            <a:ext cx="25087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 время моей работы в профессиональной деятельности небыли применены дисциплинарные взыскания за совершение дисциплинарного проступка.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149A29-E108-4A80-B171-069FCE37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14" y="4795122"/>
            <a:ext cx="2657189" cy="1981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07136" y="1545275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Дисциплина начинается с педагога</a:t>
            </a:r>
            <a:endParaRPr lang="ru-RU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5873" y="2310788"/>
            <a:ext cx="3656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Все 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учителя, и молодые и опытные обязательно сталкиваются в своей работе с проблемами дисциплины. Поэтому я первым делом занимаюсь собой! Если я хочу, чтобы мои учащиеся соблюдали правила, то показываю им пример. Нужно самой стать дисциплинированным человеком! Это потребовалось совсем немного сил и временных затрат. Зато я никогда не услышу в свой счет таких высказываний как – а, сама опаздывает; - и по мобильнику разговаривает пол урока; и т.д.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Все делаю вовремя, особенно не опаздываю на урок, конференцию, дополнительные занятия и т.д. На любых занятиях не пользуюсь мобильным телефоном и пр. Есть перерыв, на котором можно перезвонить необходимому абоненту</a:t>
            </a:r>
            <a:r>
              <a:rPr lang="ru-RU" sz="1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1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11884-BC4C-4777-9448-8CFFC252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ДИСЦИПЛИНА НАЧИНАЕТСЯ С ПЕДАГОГА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C9F07-9E3F-4AE1-8A56-9AA79E63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400"/>
            <a:ext cx="8991600" cy="5181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Настроение! Да я не выспалась, ноет спина, в транспорте наступили на больной мозоль и т.д.  Прочь, решительно прочь! Не взирая ни на что, у меня прекрасное настроение и меня ждут замечательные люди, еще маленькие, но люди! Отменила себе плохое настроение навсегда!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Очень важное условие моей работы – это речь и выдержка! Запретить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себе ругаться и оскорблять учащихся любыми путями. Это трудно, но я – педагог, а не ребенок (даже если он великовозрастный) и ведет себя отвратительно!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 как учитель всего лишь человек, и имею право, быть агрессивным. Имею право быть агрессивным но… но, только в своем воображении!  Ведь я, лично выбирала себе профессию!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учениками веду себя по-другому.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Даже если я научилась контролировать свои эмоции, в момент конфликта они все же могут захлестнуть нас.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Поэтому придерживаюсь золотого правила: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Отлаживаю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потом дисциплинарные меры.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2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Принимаю в момент конфронтации одну из миротворческих, разряжающих атмосферу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акций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А воспитание учеников отлаживаю на то время, когда абсолютно спокойна.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940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6099" y="1184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Девиз нашего профсоюза: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 – коллектив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Коллектив – это сила,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Будем вместе творить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Станем вместе едины.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2012912"/>
            <a:ext cx="7772400" cy="464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5583"/>
            <a:ext cx="5105400" cy="18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161" y="3886200"/>
            <a:ext cx="4457700" cy="29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951823"/>
            <a:ext cx="3138577" cy="449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0" y="55808"/>
            <a:ext cx="5110163" cy="1972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76" y="16098"/>
            <a:ext cx="2895600" cy="3875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438400"/>
            <a:ext cx="2868594" cy="11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7300" y="202322"/>
            <a:ext cx="4419600" cy="243840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Физическая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– это здоровье,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–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жизнь,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 здоровая жизнь –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счастье.</a:t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23723" y="2038963"/>
            <a:ext cx="4594567" cy="250983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Моё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675748" y="254877"/>
            <a:ext cx="4572000" cy="2385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6305">
              <a:lnSpc>
                <a:spcPct val="107000"/>
              </a:lnSpc>
              <a:spcAft>
                <a:spcPts val="0"/>
              </a:spcAft>
            </a:pPr>
            <a:r>
              <a:rPr lang="ru-RU" b="1" spc="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евиз по</a:t>
            </a:r>
            <a:r>
              <a:rPr lang="ru-RU" spc="-1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жизни: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6305">
              <a:lnSpc>
                <a:spcPct val="107000"/>
              </a:lnSpc>
              <a:spcAft>
                <a:spcPts val="0"/>
              </a:spcAft>
            </a:pPr>
            <a:r>
              <a:rPr lang="ru-RU" b="1" i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удь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spc="-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b="1" i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ru-RU" b="1" i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42670" indent="-126365">
              <a:lnSpc>
                <a:spcPct val="10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</a:t>
            </a:r>
            <a:r>
              <a:rPr lang="ru-RU" b="1" i="1" spc="-7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</a:t>
            </a:r>
            <a:r>
              <a:rPr lang="ru-RU" b="1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сда</a:t>
            </a:r>
            <a:r>
              <a:rPr lang="ru-RU" b="1" i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айся,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42670" indent="-126365">
              <a:lnSpc>
                <a:spcPct val="10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йся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r>
              <a:rPr lang="ru-RU" spc="11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1042670" indent="-126365">
              <a:lnSpc>
                <a:spcPct val="10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</a:t>
            </a:r>
            <a:r>
              <a:rPr lang="ru-RU" b="1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</a:t>
            </a:r>
            <a:r>
              <a:rPr lang="ru-RU" b="1" i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ся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97305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i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b="1" i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има</a:t>
            </a:r>
            <a:r>
              <a:rPr lang="ru-RU" b="1" i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ся!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687787"/>
            <a:ext cx="4519037" cy="31669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2971800"/>
            <a:ext cx="388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Эти слова – принцип всей моей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работы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Свою работу направляю: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совершенствование учебной 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деятельности;</a:t>
            </a:r>
            <a:endParaRPr lang="ru-RU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активизацию познавательной деятельности;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укрепление физического и психического 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здоровья;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двигательных способностей, вырабатывающие силу, ловкость, грацию и красоту.</a:t>
            </a:r>
          </a:p>
        </p:txBody>
      </p:sp>
    </p:spTree>
    <p:extLst>
      <p:ext uri="{BB962C8B-B14F-4D97-AF65-F5344CB8AC3E}">
        <p14:creationId xmlns:p14="http://schemas.microsoft.com/office/powerpoint/2010/main" val="21678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" y="4501138"/>
            <a:ext cx="2325629" cy="2394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2" y="1598439"/>
            <a:ext cx="2351151" cy="29027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200" y="82659"/>
            <a:ext cx="5571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2016 года в МОУ ДО «Каменская СДЮШОР» являюсь председателем </a:t>
            </a:r>
            <a:r>
              <a:rPr lang="ru-RU" sz="1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первички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школы. В 2021 году в газете Профсоюзы Приднестровья опубликована статья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ПРОФСОЮЗ И СПОРТИВНАЯ ШКОЛА: «ВМЕСТЕ МЫ- ОГРОМНАЯ СИЛА»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7488" y="2346483"/>
            <a:ext cx="342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2016 году была выделена путевка в Днестровский санаторий- профилакторий «Солнечный», где прошла оздоровительный курс, набралась сил и 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энергии.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88" y="36144"/>
            <a:ext cx="3424976" cy="22833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075425"/>
            <a:ext cx="3125051" cy="1280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630" y="4300263"/>
            <a:ext cx="3137553" cy="2078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3949" y="2428675"/>
            <a:ext cx="2740469" cy="18393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87" y="4713969"/>
            <a:ext cx="3556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12" y="4380994"/>
            <a:ext cx="2410044" cy="17912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281435"/>
            <a:ext cx="914400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2018 году приняла участие во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молодёжном слёте, который прошел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оздоровительного комплекса «Днестровские зори», с. </a:t>
            </a:r>
            <a:r>
              <a:rPr lang="ru-RU" sz="2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Меренешты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7" y="4174222"/>
            <a:ext cx="3379610" cy="2683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7294"/>
            <a:ext cx="3933874" cy="2978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7" y="70619"/>
            <a:ext cx="3953099" cy="29648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71" y="4174222"/>
            <a:ext cx="3352800" cy="26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6442" y="34344"/>
            <a:ext cx="8664575" cy="3069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sz="1600" dirty="0" smtClean="0">
                <a:latin typeface="+mn-lt"/>
              </a:rPr>
              <a:t>    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как член профкома уделяю серьезное внимание культурно-массовой работе в нашем коллективе. В коллективе сохраняется хорошая традиция – вместе отмечать праздники. Это хороший повод всем собраться и пообщаться в дружеской атмосфере. Так как хороший отдых способствует работоспособности и поднятию жизненного тонуса. Традицией стали летние поездки на природу, различные экскурсии.  Одной из традиций является проведения педсовета на лоне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природы. Участвую в таких праздниках как: 8 марта, день учителя, новый год и т.д. Провожу спортивные праздники с коллегами.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годы совместной работы в нашем коллективе сложились добрые, важные и нужные традиции, без которых трудно представить дальнейшую 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работу.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" y="2344701"/>
            <a:ext cx="2641600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89" y="2386172"/>
            <a:ext cx="2304836" cy="1728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8" y="4478773"/>
            <a:ext cx="2833804" cy="18892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" y="4663456"/>
            <a:ext cx="3143250" cy="2095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08" y="2160018"/>
            <a:ext cx="4126783" cy="23187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96" y="4628771"/>
            <a:ext cx="3103952" cy="20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4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35462"/>
          </a:xfrm>
        </p:spPr>
      </p:pic>
    </p:spTree>
    <p:extLst>
      <p:ext uri="{BB962C8B-B14F-4D97-AF65-F5344CB8AC3E}">
        <p14:creationId xmlns:p14="http://schemas.microsoft.com/office/powerpoint/2010/main" val="371247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34" y="1635617"/>
            <a:ext cx="2187932" cy="18288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1000" y="264017"/>
            <a:ext cx="7391400" cy="32004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 </a:t>
            </a:r>
            <a:r>
              <a:rPr lang="ru-RU" b="1" dirty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 задаю себе вопрос: почему я выбрала профессию учителя? Профессию, философией которой является одно – любовь к детям и стремление передать им частичку себя. Оглядываясь назад, я понимаю, что мой выбор не случаен. Ведь с детства мне нравилось бегать наперегонки, прыгать, </a:t>
            </a:r>
            <a:r>
              <a:rPr lang="ru-RU" b="1" dirty="0" smtClean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играть в спортивные игры. </a:t>
            </a:r>
            <a:r>
              <a:rPr lang="ru-RU" b="1" dirty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Вся моя жизнь связана с физкультурой и  спортом, поэтому я и выбрала эту профессию.</a:t>
            </a:r>
            <a:br>
              <a:rPr lang="ru-RU" b="1" dirty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профессия или призвание, данное свыше? Хорошо, когда то и другое, потому что быть полностью счастливой можно лишь тогда, когда делаешь то, что любишь. И  я  считаю это </a:t>
            </a:r>
            <a:r>
              <a:rPr lang="ru-RU" b="1" dirty="0" smtClean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здорово.</a:t>
            </a:r>
          </a:p>
          <a:p>
            <a:pPr algn="l"/>
            <a:endParaRPr lang="ru-RU" sz="2000" b="1" dirty="0">
              <a:solidFill>
                <a:srgbClr val="B92D1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3200400"/>
            <a:ext cx="7658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B92D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Размышляя о своем жизненном пути, я прекрасно понимаю, что не могу провести грань между моей работой и личной жизнью. Наверное, это и есть моя философия, моя дорога, зовущая и ведущая к счастью педагогического труда, к бесконечной жизни в душах моих учеников. Я уверена: физическая культура обладает великой силой! Я помню время, когда урок физкультуры считался второстепенным, к нему относились в некотором роде как к развлечению. Выбрав профессию учителя физической культуры, я определила для себя задачу: повысить престиж своего предмета, поставить его в один ряд с другими учебными дисциплинами, доказать его значимость в физическом, духовном и эстетическом воспитании личности ребенка, будущего гражданина нашего Отечества.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16333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0"/>
            <a:ext cx="7162800" cy="6858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06605"/>
              </p:ext>
            </p:extLst>
          </p:nvPr>
        </p:nvGraphicFramePr>
        <p:xfrm>
          <a:off x="381000" y="685798"/>
          <a:ext cx="8458200" cy="5943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5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1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Дата рождения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04.07.1978 г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4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Место рождения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Каменский район, село Хрустовая, улица Октябрьская 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31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Сведения об образовании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Приднестровский государственный университет имени </a:t>
                      </a:r>
                      <a:endParaRPr lang="ru-RU" sz="1400" kern="12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Т.Г</a:t>
                      </a: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Шевченко, 2000г.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квалификация: педагог по физической культуре и спорту; специальность: физическая культура и спорт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Профессиональная переподготовка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ГОУ «Приднестровский Государственный институт развития образования», 2014г.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6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образовательного учреждения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МОУ «</a:t>
                      </a:r>
                      <a:r>
                        <a:rPr lang="ru-RU" sz="1400" kern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Общеобразовательная </a:t>
                      </a: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школа д/с </a:t>
                      </a:r>
                      <a:r>
                        <a:rPr lang="ru-RU" sz="1400" kern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ru-RU" sz="1400" kern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Хрустовая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1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Документ об образовании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Диплом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0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Общий педагогический стаж 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1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Стаж работы в должности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2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Стаж работы в данной организации образования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4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Курсы повышения квалификации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 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390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Сведения о присвоении квалификационной категории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Ноябрь 2020 г, категория -</a:t>
                      </a:r>
                      <a:r>
                        <a:rPr lang="en-US" sz="14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607" marR="55607" marT="772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640428" cy="3182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" y="1238250"/>
            <a:ext cx="3251200" cy="2438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381001"/>
            <a:ext cx="7543800" cy="5333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планирования личностного роста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78200" y="914400"/>
            <a:ext cx="5537200" cy="594360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Учитель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физической культуры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1996г.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Тренер-преподаватель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с 2007г.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школьного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ТМО-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2020г.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РМО – в  2020-2011гг.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опорной школы по физической культуре - с 2012 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Методист по ФИЗО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МДОУ «Каменский центр развития ребенка»- с 2013 по 2015г.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Инструктор- методист в МОУ ДО «Каменская СДЮШОР» - с 2013 по 2020г.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профкома в МОУ ДО «Каменская СДЮШОР» - с 2016 г.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082" cy="6858000"/>
          </a:xfrm>
        </p:spPr>
      </p:pic>
    </p:spTree>
    <p:extLst>
      <p:ext uri="{BB962C8B-B14F-4D97-AF65-F5344CB8AC3E}">
        <p14:creationId xmlns:p14="http://schemas.microsoft.com/office/powerpoint/2010/main" val="25679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129643"/>
              </p:ext>
            </p:extLst>
          </p:nvPr>
        </p:nvGraphicFramePr>
        <p:xfrm>
          <a:off x="10732" y="0"/>
          <a:ext cx="9133268" cy="7029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2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звания, награды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Кем присвоено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присвоения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Основание присвоения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Грамота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МОУ ДО «Каменская СДЮШОР»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2010г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За активное участие в спортивно – массовых мероприятиях района, воспитании подрастающего поколения, в связи с празднованием Дня физкультурника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МОУ ДО «Каменская СДЮШОР»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2008г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 добросовестный труд в деле обучения и воспитания подрастающего поколения, в честь праздника «Дня физкультурника»,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Грамота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Главы Государственной Администрации  К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аменского </a:t>
                      </a: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района и г. Каменка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2010г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За многолетний плодотворный труд в области образования, значительный вклад в обучение и воспитание подрастающего поколения и в связи с профессиональным праздником- Днем учителя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Благодарственное письмо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МОУ «Общеобразовательная школа д/с </a:t>
                      </a:r>
                      <a:r>
                        <a:rPr lang="ru-RU" sz="1200" dirty="0" err="1">
                          <a:effectLst/>
                        </a:rPr>
                        <a:t>с.Хрустовая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2011г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 добросовестный труд, творческий подход к педагогической деятельности, активное участие в благоустройстве школы и в связи с «Днем учителя»,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МОУ ДО «Каменская СДЮШОР»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2013г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За высокие показатели в работе и воспитание молодого поколения     в честь праздника «Дня физкультурника»,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Грамота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 «Каменское УНО»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2013г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 активное участие в районной спартакиаде школьников, воспитание подрастающего поколения и в связи с проведением открытия спортивного сезона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Грамота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Главы Государственной Администрации  К</a:t>
                      </a:r>
                      <a:r>
                        <a:rPr lang="ru-RU" sz="1200" dirty="0" smtClean="0">
                          <a:effectLst/>
                        </a:rPr>
                        <a:t>аменского </a:t>
                      </a:r>
                      <a:r>
                        <a:rPr lang="ru-RU" sz="1200" dirty="0">
                          <a:effectLst/>
                        </a:rPr>
                        <a:t>района и г. Каменка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добросовестный и плодотворный труд, большой личный вклад в развитие физического воспитания школьников и в связи с празднованием Дня работника физической культуры и 50-летия МОУ ДО «Каменская СДЮШОР»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Почетная грамота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Федерации Профсоюза Приднестровья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2019г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За добросовестный труд, активное участие в профсоюзном движении и в связи с профессиональным праздником – Днем учителя, 2019 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5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Почетная грамота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Начальник Государственной службы по спорту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2019г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За добросовестный труд,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в честь профессионального праздника «День работника физической культуры и спорта ПМР», в честь 55-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летия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 со дня образования МОУ ДО «Каменская СДЮШОР»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69" marR="4436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97122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7345" y="287370"/>
            <a:ext cx="716280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2672" y="153102"/>
            <a:ext cx="7924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методическая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247273"/>
              </p:ext>
            </p:extLst>
          </p:nvPr>
        </p:nvGraphicFramePr>
        <p:xfrm>
          <a:off x="152400" y="1011546"/>
          <a:ext cx="8792450" cy="5697229"/>
        </p:xfrm>
        <a:graphic>
          <a:graphicData uri="http://schemas.openxmlformats.org/drawingml/2006/table">
            <a:tbl>
              <a:tblPr/>
              <a:tblGrid>
                <a:gridCol w="87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3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Республиканский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учебно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методический семинар «Особенности реализации альтернативных образовательных программ по физическому воспитанию в 2015-2016 уч. г., 27.11.2015г, г. Тирасполь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Участвовала в разработке рекомендаций по данным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программам.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Выступила на Республиканском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научно-методическом совете по физической культуре на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тему: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«Применение современных информационно - коммуникативных,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здоровьесберегающих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технологий в учебно- воспитательном процессе на уроках физической культуры», 28.03.2016г, г. Тирасполь</a:t>
                      </a: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Участвовала в судействе на Физкультурно-спортивном турнире «Смелые и ловкие»,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МОУ «Тираспольская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средняя школа № 5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»,  26.04.2017г.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Выступила на Республиканском семинаре учителей физической культуры и спорта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(в рамках курсов повышения квалификации ГОУ ДПО «ИРО и ПК»)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тему: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«Развитие двигательной активности как средство формирования практических навыков здорового образа жизни» и с презентацией  на тему: «Внеклассная работа по физическому воспитанию», 27.10.2017г, г.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Рыбница.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Принимала участие в Республиканский инструктивно-методический семинар-практикуме учителей физической культуре, МОУ ДО «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Суклейская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детско-юношеская спортивная школа» и МОУ «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Суклейская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русско-молдавская ОСШ»,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09.01.2019г.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3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Принимала участие в Республиканском семинар-практикуме для учителей организации общего образования и воспитателей - методистов по ФИЗО организации дошкольного образования ПМР» на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тему: «Актуальные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проблемы преподавания физической культуры в условиях реализации государственного образовательного стандарта общего образования.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Разработала методические рекомендации по преподаванию фитнеса на учебных занятиях физической культурой», 09.01.2020г, МОУ ДО «СДЮСШ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lang="ru-RU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Суклея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2242" marR="52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6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Другая 11">
      <a:dk1>
        <a:srgbClr val="262626"/>
      </a:dk1>
      <a:lt1>
        <a:sysClr val="window" lastClr="FFFFFF"/>
      </a:lt1>
      <a:dk2>
        <a:srgbClr val="000000"/>
      </a:dk2>
      <a:lt2>
        <a:srgbClr val="F2F2F2"/>
      </a:lt2>
      <a:accent1>
        <a:srgbClr val="0E5C60"/>
      </a:accent1>
      <a:accent2>
        <a:srgbClr val="8F432B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6" id="{233BAFDC-9FA8-4A09-BEB1-66E1D4FB2B9A}" vid="{92CF50BD-83FA-45AC-892B-02DE37DD38E4}"/>
    </a:ext>
  </a:extLst>
</a:theme>
</file>

<file path=ppt/theme/theme2.xml><?xml version="1.0" encoding="utf-8"?>
<a:theme xmlns:a="http://schemas.openxmlformats.org/drawingml/2006/main" name="2_Тема6">
  <a:themeElements>
    <a:clrScheme name="Другая 11">
      <a:dk1>
        <a:srgbClr val="262626"/>
      </a:dk1>
      <a:lt1>
        <a:sysClr val="window" lastClr="FFFFFF"/>
      </a:lt1>
      <a:dk2>
        <a:srgbClr val="000000"/>
      </a:dk2>
      <a:lt2>
        <a:srgbClr val="F2F2F2"/>
      </a:lt2>
      <a:accent1>
        <a:srgbClr val="0E5C60"/>
      </a:accent1>
      <a:accent2>
        <a:srgbClr val="8F432B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6" id="{233BAFDC-9FA8-4A09-BEB1-66E1D4FB2B9A}" vid="{92CF50BD-83FA-45AC-892B-02DE37DD38E4}"/>
    </a:ext>
  </a:extLst>
</a:theme>
</file>

<file path=ppt/theme/theme3.xml><?xml version="1.0" encoding="utf-8"?>
<a:theme xmlns:a="http://schemas.openxmlformats.org/drawingml/2006/main" name="3_Тема6">
  <a:themeElements>
    <a:clrScheme name="Другая 11">
      <a:dk1>
        <a:srgbClr val="262626"/>
      </a:dk1>
      <a:lt1>
        <a:sysClr val="window" lastClr="FFFFFF"/>
      </a:lt1>
      <a:dk2>
        <a:srgbClr val="000000"/>
      </a:dk2>
      <a:lt2>
        <a:srgbClr val="F2F2F2"/>
      </a:lt2>
      <a:accent1>
        <a:srgbClr val="0E5C60"/>
      </a:accent1>
      <a:accent2>
        <a:srgbClr val="8F432B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6" id="{233BAFDC-9FA8-4A09-BEB1-66E1D4FB2B9A}" vid="{92CF50BD-83FA-45AC-892B-02DE37DD38E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2471</TotalTime>
  <Words>2561</Words>
  <Application>Microsoft Office PowerPoint</Application>
  <PresentationFormat>Экран (4:3)</PresentationFormat>
  <Paragraphs>295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Arial</vt:lpstr>
      <vt:lpstr>Book Antiqua</vt:lpstr>
      <vt:lpstr>Calibri</vt:lpstr>
      <vt:lpstr>Monotype Corsiva</vt:lpstr>
      <vt:lpstr>Times New Roman</vt:lpstr>
      <vt:lpstr>Trebuchet MS</vt:lpstr>
      <vt:lpstr>Wingdings</vt:lpstr>
      <vt:lpstr>Wingdings 3</vt:lpstr>
      <vt:lpstr>Тема6</vt:lpstr>
      <vt:lpstr>2_Тема6</vt:lpstr>
      <vt:lpstr>3_Тема6</vt:lpstr>
      <vt:lpstr>Тема Office</vt:lpstr>
      <vt:lpstr>Грань</vt:lpstr>
      <vt:lpstr>Презентация PowerPoint</vt:lpstr>
      <vt:lpstr>Тема: «Динамика моей работы и успехи учеников за год»   </vt:lpstr>
      <vt:lpstr>Физическая культура – это здоровье,               Движение – это жизнь,          А здоровая жизнь – это счастье.  </vt:lpstr>
      <vt:lpstr>Презентация PowerPoint</vt:lpstr>
      <vt:lpstr>ОБЩИЕ СВЕДЕНИЯ </vt:lpstr>
      <vt:lpstr>Система планирования личностного роста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новых способов работы</vt:lpstr>
      <vt:lpstr>Презентация PowerPoint</vt:lpstr>
      <vt:lpstr>Презентация PowerPoint</vt:lpstr>
      <vt:lpstr>Презентация PowerPoint</vt:lpstr>
      <vt:lpstr>Кто крепок телом ,тот богат и  здоровьем, и делом.</vt:lpstr>
      <vt:lpstr>Презентация PowerPoint</vt:lpstr>
      <vt:lpstr>Ты на целый миг быстрее всех</vt:lpstr>
      <vt:lpstr>Побеждающий других силен, а побеждающий  самого себя могуществен.        </vt:lpstr>
      <vt:lpstr>Надо непременно встряхивать себя физически, чтобы быть здоровым нравственно. </vt:lpstr>
      <vt:lpstr>Где здоровье - там и красота</vt:lpstr>
      <vt:lpstr>Движение - это жизнь.</vt:lpstr>
      <vt:lpstr>Презентация PowerPoint</vt:lpstr>
      <vt:lpstr>Дисциплина труда как один из принципов трудового права</vt:lpstr>
      <vt:lpstr>ДИСЦИПЛИНА НАЧИНАЕТСЯ С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ДОМ</cp:lastModifiedBy>
  <cp:revision>200</cp:revision>
  <dcterms:created xsi:type="dcterms:W3CDTF">2007-04-02T02:11:51Z</dcterms:created>
  <dcterms:modified xsi:type="dcterms:W3CDTF">2025-08-11T16:18:42Z</dcterms:modified>
</cp:coreProperties>
</file>