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2" r:id="rId16"/>
    <p:sldId id="273" r:id="rId17"/>
    <p:sldId id="274" r:id="rId18"/>
    <p:sldId id="275" r:id="rId19"/>
    <p:sldId id="276" r:id="rId20"/>
    <p:sldId id="277" r:id="rId21"/>
    <p:sldId id="278" r:id="rId22"/>
    <p:sldId id="279"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11A50077-2F04-4EA2-B18A-23D54425B788}" type="datetimeFigureOut">
              <a:rPr lang="ru-RU" smtClean="0"/>
              <a:t>21.08.2025</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623EEF1-2242-481C-8DCC-1712305263F3}" type="slidenum">
              <a:rPr lang="ru-RU" smtClean="0"/>
              <a:t>‹#›</a:t>
            </a:fld>
            <a:endParaRPr lang="ru-RU"/>
          </a:p>
        </p:txBody>
      </p:sp>
    </p:spTree>
    <p:extLst>
      <p:ext uri="{BB962C8B-B14F-4D97-AF65-F5344CB8AC3E}">
        <p14:creationId xmlns:p14="http://schemas.microsoft.com/office/powerpoint/2010/main" val="3903077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1A50077-2F04-4EA2-B18A-23D54425B788}" type="datetimeFigureOut">
              <a:rPr lang="ru-RU" smtClean="0"/>
              <a:t>21.08.2025</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623EEF1-2242-481C-8DCC-1712305263F3}" type="slidenum">
              <a:rPr lang="ru-RU" smtClean="0"/>
              <a:t>‹#›</a:t>
            </a:fld>
            <a:endParaRPr lang="ru-RU"/>
          </a:p>
        </p:txBody>
      </p:sp>
    </p:spTree>
    <p:extLst>
      <p:ext uri="{BB962C8B-B14F-4D97-AF65-F5344CB8AC3E}">
        <p14:creationId xmlns:p14="http://schemas.microsoft.com/office/powerpoint/2010/main" val="3301173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1A50077-2F04-4EA2-B18A-23D54425B788}" type="datetimeFigureOut">
              <a:rPr lang="ru-RU" smtClean="0"/>
              <a:t>21.08.2025</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623EEF1-2242-481C-8DCC-1712305263F3}"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841353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11A50077-2F04-4EA2-B18A-23D54425B788}" type="datetimeFigureOut">
              <a:rPr lang="ru-RU" smtClean="0"/>
              <a:t>21.08.2025</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623EEF1-2242-481C-8DCC-1712305263F3}" type="slidenum">
              <a:rPr lang="ru-RU" smtClean="0"/>
              <a:t>‹#›</a:t>
            </a:fld>
            <a:endParaRPr lang="ru-RU"/>
          </a:p>
        </p:txBody>
      </p:sp>
    </p:spTree>
    <p:extLst>
      <p:ext uri="{BB962C8B-B14F-4D97-AF65-F5344CB8AC3E}">
        <p14:creationId xmlns:p14="http://schemas.microsoft.com/office/powerpoint/2010/main" val="29335608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11A50077-2F04-4EA2-B18A-23D54425B788}" type="datetimeFigureOut">
              <a:rPr lang="ru-RU" smtClean="0"/>
              <a:t>21.08.2025</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623EEF1-2242-481C-8DCC-1712305263F3}"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32691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11A50077-2F04-4EA2-B18A-23D54425B788}" type="datetimeFigureOut">
              <a:rPr lang="ru-RU" smtClean="0"/>
              <a:t>21.08.2025</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623EEF1-2242-481C-8DCC-1712305263F3}" type="slidenum">
              <a:rPr lang="ru-RU" smtClean="0"/>
              <a:t>‹#›</a:t>
            </a:fld>
            <a:endParaRPr lang="ru-RU"/>
          </a:p>
        </p:txBody>
      </p:sp>
    </p:spTree>
    <p:extLst>
      <p:ext uri="{BB962C8B-B14F-4D97-AF65-F5344CB8AC3E}">
        <p14:creationId xmlns:p14="http://schemas.microsoft.com/office/powerpoint/2010/main" val="17684127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1A50077-2F04-4EA2-B18A-23D54425B788}" type="datetimeFigureOut">
              <a:rPr lang="ru-RU" smtClean="0"/>
              <a:t>21.08.2025</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623EEF1-2242-481C-8DCC-1712305263F3}" type="slidenum">
              <a:rPr lang="ru-RU" smtClean="0"/>
              <a:t>‹#›</a:t>
            </a:fld>
            <a:endParaRPr lang="ru-RU"/>
          </a:p>
        </p:txBody>
      </p:sp>
    </p:spTree>
    <p:extLst>
      <p:ext uri="{BB962C8B-B14F-4D97-AF65-F5344CB8AC3E}">
        <p14:creationId xmlns:p14="http://schemas.microsoft.com/office/powerpoint/2010/main" val="42944596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1A50077-2F04-4EA2-B18A-23D54425B788}" type="datetimeFigureOut">
              <a:rPr lang="ru-RU" smtClean="0"/>
              <a:t>21.08.2025</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623EEF1-2242-481C-8DCC-1712305263F3}" type="slidenum">
              <a:rPr lang="ru-RU" smtClean="0"/>
              <a:t>‹#›</a:t>
            </a:fld>
            <a:endParaRPr lang="ru-RU"/>
          </a:p>
        </p:txBody>
      </p:sp>
    </p:spTree>
    <p:extLst>
      <p:ext uri="{BB962C8B-B14F-4D97-AF65-F5344CB8AC3E}">
        <p14:creationId xmlns:p14="http://schemas.microsoft.com/office/powerpoint/2010/main" val="2023072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1A50077-2F04-4EA2-B18A-23D54425B788}" type="datetimeFigureOut">
              <a:rPr lang="ru-RU" smtClean="0"/>
              <a:t>21.08.2025</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623EEF1-2242-481C-8DCC-1712305263F3}" type="slidenum">
              <a:rPr lang="ru-RU" smtClean="0"/>
              <a:t>‹#›</a:t>
            </a:fld>
            <a:endParaRPr lang="ru-RU"/>
          </a:p>
        </p:txBody>
      </p:sp>
    </p:spTree>
    <p:extLst>
      <p:ext uri="{BB962C8B-B14F-4D97-AF65-F5344CB8AC3E}">
        <p14:creationId xmlns:p14="http://schemas.microsoft.com/office/powerpoint/2010/main" val="1593752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1A50077-2F04-4EA2-B18A-23D54425B788}" type="datetimeFigureOut">
              <a:rPr lang="ru-RU" smtClean="0"/>
              <a:t>21.08.2025</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623EEF1-2242-481C-8DCC-1712305263F3}" type="slidenum">
              <a:rPr lang="ru-RU" smtClean="0"/>
              <a:t>‹#›</a:t>
            </a:fld>
            <a:endParaRPr lang="ru-RU"/>
          </a:p>
        </p:txBody>
      </p:sp>
    </p:spTree>
    <p:extLst>
      <p:ext uri="{BB962C8B-B14F-4D97-AF65-F5344CB8AC3E}">
        <p14:creationId xmlns:p14="http://schemas.microsoft.com/office/powerpoint/2010/main" val="301860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11A50077-2F04-4EA2-B18A-23D54425B788}" type="datetimeFigureOut">
              <a:rPr lang="ru-RU" smtClean="0"/>
              <a:t>21.08.2025</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623EEF1-2242-481C-8DCC-1712305263F3}" type="slidenum">
              <a:rPr lang="ru-RU" smtClean="0"/>
              <a:t>‹#›</a:t>
            </a:fld>
            <a:endParaRPr lang="ru-RU"/>
          </a:p>
        </p:txBody>
      </p:sp>
    </p:spTree>
    <p:extLst>
      <p:ext uri="{BB962C8B-B14F-4D97-AF65-F5344CB8AC3E}">
        <p14:creationId xmlns:p14="http://schemas.microsoft.com/office/powerpoint/2010/main" val="3457754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11A50077-2F04-4EA2-B18A-23D54425B788}" type="datetimeFigureOut">
              <a:rPr lang="ru-RU" smtClean="0"/>
              <a:t>21.08.2025</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623EEF1-2242-481C-8DCC-1712305263F3}" type="slidenum">
              <a:rPr lang="ru-RU" smtClean="0"/>
              <a:t>‹#›</a:t>
            </a:fld>
            <a:endParaRPr lang="ru-RU"/>
          </a:p>
        </p:txBody>
      </p:sp>
    </p:spTree>
    <p:extLst>
      <p:ext uri="{BB962C8B-B14F-4D97-AF65-F5344CB8AC3E}">
        <p14:creationId xmlns:p14="http://schemas.microsoft.com/office/powerpoint/2010/main" val="3556853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11A50077-2F04-4EA2-B18A-23D54425B788}" type="datetimeFigureOut">
              <a:rPr lang="ru-RU" smtClean="0"/>
              <a:t>21.08.2025</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623EEF1-2242-481C-8DCC-1712305263F3}" type="slidenum">
              <a:rPr lang="ru-RU" smtClean="0"/>
              <a:t>‹#›</a:t>
            </a:fld>
            <a:endParaRPr lang="ru-RU"/>
          </a:p>
        </p:txBody>
      </p:sp>
    </p:spTree>
    <p:extLst>
      <p:ext uri="{BB962C8B-B14F-4D97-AF65-F5344CB8AC3E}">
        <p14:creationId xmlns:p14="http://schemas.microsoft.com/office/powerpoint/2010/main" val="3667579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A50077-2F04-4EA2-B18A-23D54425B788}" type="datetimeFigureOut">
              <a:rPr lang="ru-RU" smtClean="0"/>
              <a:t>21.08.2025</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623EEF1-2242-481C-8DCC-1712305263F3}" type="slidenum">
              <a:rPr lang="ru-RU" smtClean="0"/>
              <a:t>‹#›</a:t>
            </a:fld>
            <a:endParaRPr lang="ru-RU"/>
          </a:p>
        </p:txBody>
      </p:sp>
    </p:spTree>
    <p:extLst>
      <p:ext uri="{BB962C8B-B14F-4D97-AF65-F5344CB8AC3E}">
        <p14:creationId xmlns:p14="http://schemas.microsoft.com/office/powerpoint/2010/main" val="81102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1A50077-2F04-4EA2-B18A-23D54425B788}" type="datetimeFigureOut">
              <a:rPr lang="ru-RU" smtClean="0"/>
              <a:t>21.08.2025</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623EEF1-2242-481C-8DCC-1712305263F3}" type="slidenum">
              <a:rPr lang="ru-RU" smtClean="0"/>
              <a:t>‹#›</a:t>
            </a:fld>
            <a:endParaRPr lang="ru-RU"/>
          </a:p>
        </p:txBody>
      </p:sp>
    </p:spTree>
    <p:extLst>
      <p:ext uri="{BB962C8B-B14F-4D97-AF65-F5344CB8AC3E}">
        <p14:creationId xmlns:p14="http://schemas.microsoft.com/office/powerpoint/2010/main" val="4211733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1A50077-2F04-4EA2-B18A-23D54425B788}" type="datetimeFigureOut">
              <a:rPr lang="ru-RU" smtClean="0"/>
              <a:t>21.08.2025</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623EEF1-2242-481C-8DCC-1712305263F3}" type="slidenum">
              <a:rPr lang="ru-RU" smtClean="0"/>
              <a:t>‹#›</a:t>
            </a:fld>
            <a:endParaRPr lang="ru-RU"/>
          </a:p>
        </p:txBody>
      </p:sp>
    </p:spTree>
    <p:extLst>
      <p:ext uri="{BB962C8B-B14F-4D97-AF65-F5344CB8AC3E}">
        <p14:creationId xmlns:p14="http://schemas.microsoft.com/office/powerpoint/2010/main" val="3178148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1A50077-2F04-4EA2-B18A-23D54425B788}" type="datetimeFigureOut">
              <a:rPr lang="ru-RU" smtClean="0"/>
              <a:t>21.08.2025</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623EEF1-2242-481C-8DCC-1712305263F3}" type="slidenum">
              <a:rPr lang="ru-RU" smtClean="0"/>
              <a:t>‹#›</a:t>
            </a:fld>
            <a:endParaRPr lang="ru-RU"/>
          </a:p>
        </p:txBody>
      </p:sp>
    </p:spTree>
    <p:extLst>
      <p:ext uri="{BB962C8B-B14F-4D97-AF65-F5344CB8AC3E}">
        <p14:creationId xmlns:p14="http://schemas.microsoft.com/office/powerpoint/2010/main" val="62165537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endParaRPr lang="ru-RU"/>
          </a:p>
        </p:txBody>
      </p:sp>
      <p:pic>
        <p:nvPicPr>
          <p:cNvPr id="1026" name="Picture 2" descr="Picture backgroun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316691"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00169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a:latin typeface="Times New Roman" panose="02020603050405020304" pitchFamily="18" charset="0"/>
                <a:cs typeface="Times New Roman" panose="02020603050405020304" pitchFamily="18" charset="0"/>
              </a:rPr>
              <a:t>Основные характеристики катушки индуктивности</a:t>
            </a:r>
            <a:r>
              <a:rPr lang="ru-RU" b="1" dirty="0"/>
              <a:t/>
            </a:r>
            <a:br>
              <a:rPr lang="ru-RU" b="1" dirty="0"/>
            </a:br>
            <a:endParaRPr lang="ru-RU" b="1" dirty="0"/>
          </a:p>
        </p:txBody>
      </p:sp>
      <p:sp>
        <p:nvSpPr>
          <p:cNvPr id="3" name="Объект 2"/>
          <p:cNvSpPr>
            <a:spLocks noGrp="1"/>
          </p:cNvSpPr>
          <p:nvPr>
            <p:ph idx="1"/>
          </p:nvPr>
        </p:nvSpPr>
        <p:spPr>
          <a:xfrm>
            <a:off x="995940" y="1904999"/>
            <a:ext cx="10508672" cy="4024745"/>
          </a:xfrm>
        </p:spPr>
        <p:txBody>
          <a:bodyPr>
            <a:normAutofit/>
          </a:bodyPr>
          <a:lstStyle/>
          <a:p>
            <a:pPr marL="0" indent="457200" algn="just">
              <a:spcBef>
                <a:spcPts val="0"/>
              </a:spcBef>
              <a:buNone/>
            </a:pPr>
            <a:r>
              <a:rPr lang="ru-RU" sz="2800" dirty="0">
                <a:latin typeface="Times New Roman" panose="02020603050405020304" pitchFamily="18" charset="0"/>
                <a:cs typeface="Times New Roman" panose="02020603050405020304" pitchFamily="18" charset="0"/>
              </a:rPr>
              <a:t>7</a:t>
            </a:r>
            <a:r>
              <a:rPr lang="ru-RU" sz="2800" dirty="0" smtClean="0">
                <a:latin typeface="Times New Roman" panose="02020603050405020304" pitchFamily="18" charset="0"/>
                <a:cs typeface="Times New Roman" panose="02020603050405020304" pitchFamily="18" charset="0"/>
              </a:rPr>
              <a:t>. </a:t>
            </a:r>
            <a:r>
              <a:rPr lang="ru-RU" sz="2800" b="1" dirty="0">
                <a:latin typeface="Times New Roman" panose="02020603050405020304" pitchFamily="18" charset="0"/>
                <a:cs typeface="Times New Roman" panose="02020603050405020304" pitchFamily="18" charset="0"/>
              </a:rPr>
              <a:t>Рабочая температура</a:t>
            </a:r>
            <a:r>
              <a:rPr lang="ru-RU" sz="2800" dirty="0">
                <a:latin typeface="Times New Roman" panose="02020603050405020304" pitchFamily="18" charset="0"/>
                <a:cs typeface="Times New Roman" panose="02020603050405020304" pitchFamily="18" charset="0"/>
              </a:rPr>
              <a:t> определяет диапазон температур, в котором катушка индуктивности может безопасно работать. Она зависит от материала проводника, изоляции и сердечника. При работе катушки за пределами рабочего диапазона температур ее характеристики могут измениться, что может повлиять на ее работу и надежность.</a:t>
            </a:r>
          </a:p>
        </p:txBody>
      </p:sp>
    </p:spTree>
    <p:extLst>
      <p:ext uri="{BB962C8B-B14F-4D97-AF65-F5344CB8AC3E}">
        <p14:creationId xmlns:p14="http://schemas.microsoft.com/office/powerpoint/2010/main" val="42174326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21870" y="194619"/>
            <a:ext cx="8911687" cy="1280890"/>
          </a:xfrm>
        </p:spPr>
        <p:txBody>
          <a:bodyPr>
            <a:normAutofit fontScale="90000"/>
          </a:bodyPr>
          <a:lstStyle/>
          <a:p>
            <a:pPr algn="ctr"/>
            <a:r>
              <a:rPr lang="ru-RU" dirty="0">
                <a:latin typeface="Times New Roman" panose="02020603050405020304" pitchFamily="18" charset="0"/>
                <a:cs typeface="Times New Roman" panose="02020603050405020304" pitchFamily="18" charset="0"/>
              </a:rPr>
              <a:t>Виды катушек индуктивности</a:t>
            </a:r>
            <a:r>
              <a:rPr lang="ru-RU" dirty="0"/>
              <a:t/>
            </a:r>
            <a:br>
              <a:rPr lang="ru-RU" dirty="0"/>
            </a:br>
            <a:r>
              <a:rPr lang="ru-RU" b="1" dirty="0"/>
              <a:t/>
            </a:r>
            <a:br>
              <a:rPr lang="ru-RU" b="1" dirty="0"/>
            </a:br>
            <a:endParaRPr lang="ru-RU" b="1" dirty="0"/>
          </a:p>
        </p:txBody>
      </p:sp>
      <p:sp>
        <p:nvSpPr>
          <p:cNvPr id="3" name="Объект 2"/>
          <p:cNvSpPr>
            <a:spLocks noGrp="1"/>
          </p:cNvSpPr>
          <p:nvPr>
            <p:ph idx="1"/>
          </p:nvPr>
        </p:nvSpPr>
        <p:spPr>
          <a:xfrm>
            <a:off x="760413" y="1239981"/>
            <a:ext cx="10508672" cy="4024745"/>
          </a:xfrm>
        </p:spPr>
        <p:txBody>
          <a:bodyPr>
            <a:normAutofit lnSpcReduction="10000"/>
          </a:bodyPr>
          <a:lstStyle/>
          <a:p>
            <a:pPr marL="0" indent="457200" algn="just">
              <a:spcBef>
                <a:spcPts val="0"/>
              </a:spcBef>
              <a:buNone/>
            </a:pPr>
            <a:r>
              <a:rPr lang="ru-RU" sz="2400" b="1" dirty="0" smtClean="0">
                <a:latin typeface="Times New Roman" panose="02020603050405020304" pitchFamily="18" charset="0"/>
                <a:cs typeface="Times New Roman" panose="02020603050405020304" pitchFamily="18" charset="0"/>
              </a:rPr>
              <a:t>1. По </a:t>
            </a:r>
            <a:r>
              <a:rPr lang="ru-RU" sz="2400" b="1" dirty="0">
                <a:latin typeface="Times New Roman" panose="02020603050405020304" pitchFamily="18" charset="0"/>
                <a:cs typeface="Times New Roman" panose="02020603050405020304" pitchFamily="18" charset="0"/>
              </a:rPr>
              <a:t>конструкции</a:t>
            </a:r>
          </a:p>
          <a:p>
            <a:pPr marL="0" indent="457200" algn="just">
              <a:spcBef>
                <a:spcPts val="0"/>
              </a:spcBef>
              <a:buNone/>
            </a:pPr>
            <a:r>
              <a:rPr lang="ru-RU" sz="2400" b="1" dirty="0" smtClean="0">
                <a:latin typeface="Times New Roman" panose="02020603050405020304" pitchFamily="18" charset="0"/>
                <a:cs typeface="Times New Roman" panose="02020603050405020304" pitchFamily="18" charset="0"/>
              </a:rPr>
              <a:t>1) Катушки </a:t>
            </a:r>
            <a:r>
              <a:rPr lang="ru-RU" sz="2400" b="1" dirty="0">
                <a:latin typeface="Times New Roman" panose="02020603050405020304" pitchFamily="18" charset="0"/>
                <a:cs typeface="Times New Roman" panose="02020603050405020304" pitchFamily="18" charset="0"/>
              </a:rPr>
              <a:t>ферритовые (с сердечником)</a:t>
            </a:r>
          </a:p>
          <a:p>
            <a:pPr marL="0" indent="457200" algn="just">
              <a:spcBef>
                <a:spcPts val="0"/>
              </a:spcBef>
              <a:buNone/>
            </a:pPr>
            <a:r>
              <a:rPr lang="ru-RU" sz="2400" dirty="0">
                <a:latin typeface="Times New Roman" panose="02020603050405020304" pitchFamily="18" charset="0"/>
                <a:cs typeface="Times New Roman" panose="02020603050405020304" pitchFamily="18" charset="0"/>
              </a:rPr>
              <a:t>Я</a:t>
            </a:r>
            <a:r>
              <a:rPr lang="ru-RU" sz="2400" dirty="0" smtClean="0">
                <a:latin typeface="Times New Roman" panose="02020603050405020304" pitchFamily="18" charset="0"/>
                <a:cs typeface="Times New Roman" panose="02020603050405020304" pitchFamily="18" charset="0"/>
              </a:rPr>
              <a:t>вляются </a:t>
            </a:r>
            <a:r>
              <a:rPr lang="ru-RU" sz="2400" dirty="0">
                <a:latin typeface="Times New Roman" panose="02020603050405020304" pitchFamily="18" charset="0"/>
                <a:cs typeface="Times New Roman" panose="02020603050405020304" pitchFamily="18" charset="0"/>
              </a:rPr>
              <a:t>одним из наиболее распространенных типов катушек индуктивности. Они состоят из проводника, намотанного на сердечник из </a:t>
            </a:r>
            <a:r>
              <a:rPr lang="ru-RU" sz="2400" dirty="0" err="1">
                <a:latin typeface="Times New Roman" panose="02020603050405020304" pitchFamily="18" charset="0"/>
                <a:cs typeface="Times New Roman" panose="02020603050405020304" pitchFamily="18" charset="0"/>
              </a:rPr>
              <a:t>ферромагнитного</a:t>
            </a:r>
            <a:r>
              <a:rPr lang="ru-RU" sz="2400" dirty="0">
                <a:latin typeface="Times New Roman" panose="02020603050405020304" pitchFamily="18" charset="0"/>
                <a:cs typeface="Times New Roman" panose="02020603050405020304" pitchFamily="18" charset="0"/>
              </a:rPr>
              <a:t> материала. Ферритовый сердечник усиливает магнитное поле, создаваемое катушкой, и увеличивает ее индуктивность.</a:t>
            </a:r>
          </a:p>
          <a:p>
            <a:pPr marL="0" indent="457200" algn="just">
              <a:spcBef>
                <a:spcPts val="0"/>
              </a:spcBef>
              <a:buNone/>
            </a:pPr>
            <a:r>
              <a:rPr lang="ru-RU" sz="2400" dirty="0">
                <a:latin typeface="Times New Roman" panose="02020603050405020304" pitchFamily="18" charset="0"/>
                <a:cs typeface="Times New Roman" panose="02020603050405020304" pitchFamily="18" charset="0"/>
              </a:rPr>
              <a:t>Ферритовые катушки имеют высокую индуктивность при относительно небольшом размере, что делает их идеальными для применения в фильтрах, дросселях и трансформаторах. Они также имеют хорошую стабильность и высокую добротность, что позволяет эффективно хранить энергию в магнитном поле.</a:t>
            </a:r>
          </a:p>
          <a:p>
            <a:pPr marL="0" indent="457200" algn="just">
              <a:spcBef>
                <a:spcPts val="0"/>
              </a:spcBef>
              <a:buNone/>
            </a:pPr>
            <a:endParaRPr lang="ru-RU" sz="2800" dirty="0">
              <a:latin typeface="Times New Roman" panose="02020603050405020304" pitchFamily="18" charset="0"/>
              <a:cs typeface="Times New Roman" panose="02020603050405020304" pitchFamily="18" charset="0"/>
            </a:endParaRPr>
          </a:p>
        </p:txBody>
      </p:sp>
      <p:pic>
        <p:nvPicPr>
          <p:cNvPr id="5122" name="Picture 2" descr="Катушка с ферритовым сердечником"/>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62845" y="4649282"/>
            <a:ext cx="3640283" cy="20476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94190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21870" y="194619"/>
            <a:ext cx="8911687" cy="1280890"/>
          </a:xfrm>
        </p:spPr>
        <p:txBody>
          <a:bodyPr>
            <a:normAutofit fontScale="90000"/>
          </a:bodyPr>
          <a:lstStyle/>
          <a:p>
            <a:pPr algn="ctr"/>
            <a:r>
              <a:rPr lang="ru-RU" dirty="0">
                <a:latin typeface="Times New Roman" panose="02020603050405020304" pitchFamily="18" charset="0"/>
                <a:cs typeface="Times New Roman" panose="02020603050405020304" pitchFamily="18" charset="0"/>
              </a:rPr>
              <a:t>Виды катушек индуктивности</a:t>
            </a:r>
            <a:r>
              <a:rPr lang="ru-RU" dirty="0"/>
              <a:t/>
            </a:r>
            <a:br>
              <a:rPr lang="ru-RU" dirty="0"/>
            </a:br>
            <a:r>
              <a:rPr lang="ru-RU" b="1" dirty="0"/>
              <a:t/>
            </a:r>
            <a:br>
              <a:rPr lang="ru-RU" b="1" dirty="0"/>
            </a:br>
            <a:endParaRPr lang="ru-RU" b="1" dirty="0"/>
          </a:p>
        </p:txBody>
      </p:sp>
      <p:sp>
        <p:nvSpPr>
          <p:cNvPr id="3" name="Объект 2"/>
          <p:cNvSpPr>
            <a:spLocks noGrp="1"/>
          </p:cNvSpPr>
          <p:nvPr>
            <p:ph idx="1"/>
          </p:nvPr>
        </p:nvSpPr>
        <p:spPr>
          <a:xfrm>
            <a:off x="760413" y="1239981"/>
            <a:ext cx="10508672" cy="4024745"/>
          </a:xfrm>
        </p:spPr>
        <p:txBody>
          <a:bodyPr>
            <a:normAutofit/>
          </a:bodyPr>
          <a:lstStyle/>
          <a:p>
            <a:pPr marL="0" indent="457200" algn="just">
              <a:spcBef>
                <a:spcPts val="0"/>
              </a:spcBef>
              <a:buNone/>
            </a:pPr>
            <a:r>
              <a:rPr lang="ru-RU" sz="2400" b="1" dirty="0" smtClean="0">
                <a:latin typeface="Times New Roman" panose="02020603050405020304" pitchFamily="18" charset="0"/>
                <a:cs typeface="Times New Roman" panose="02020603050405020304" pitchFamily="18" charset="0"/>
              </a:rPr>
              <a:t>2) </a:t>
            </a:r>
            <a:r>
              <a:rPr lang="ru-RU" sz="2400" b="1" dirty="0">
                <a:latin typeface="Times New Roman" panose="02020603050405020304" pitchFamily="18" charset="0"/>
                <a:cs typeface="Times New Roman" panose="02020603050405020304" pitchFamily="18" charset="0"/>
              </a:rPr>
              <a:t>Катушки воздушные (без сердечника)</a:t>
            </a:r>
          </a:p>
          <a:p>
            <a:pPr marL="0" indent="457200" algn="just">
              <a:spcBef>
                <a:spcPts val="0"/>
              </a:spcBef>
              <a:buNone/>
            </a:pPr>
            <a:r>
              <a:rPr lang="ru-RU" sz="2400" dirty="0">
                <a:latin typeface="Times New Roman" panose="02020603050405020304" pitchFamily="18" charset="0"/>
                <a:cs typeface="Times New Roman" panose="02020603050405020304" pitchFamily="18" charset="0"/>
              </a:rPr>
              <a:t>С</a:t>
            </a:r>
            <a:r>
              <a:rPr lang="ru-RU" sz="2400" dirty="0" smtClean="0">
                <a:latin typeface="Times New Roman" panose="02020603050405020304" pitchFamily="18" charset="0"/>
                <a:cs typeface="Times New Roman" panose="02020603050405020304" pitchFamily="18" charset="0"/>
              </a:rPr>
              <a:t>остоят </a:t>
            </a:r>
            <a:r>
              <a:rPr lang="ru-RU" sz="2400" dirty="0">
                <a:latin typeface="Times New Roman" panose="02020603050405020304" pitchFamily="18" charset="0"/>
                <a:cs typeface="Times New Roman" panose="02020603050405020304" pitchFamily="18" charset="0"/>
              </a:rPr>
              <a:t>только из проводника, намотанного на каркас или изоляционную трубку. Они не имеют </a:t>
            </a:r>
            <a:r>
              <a:rPr lang="ru-RU" sz="2400" dirty="0" err="1">
                <a:latin typeface="Times New Roman" panose="02020603050405020304" pitchFamily="18" charset="0"/>
                <a:cs typeface="Times New Roman" panose="02020603050405020304" pitchFamily="18" charset="0"/>
              </a:rPr>
              <a:t>ферромагнитного</a:t>
            </a:r>
            <a:r>
              <a:rPr lang="ru-RU" sz="2400" dirty="0">
                <a:latin typeface="Times New Roman" panose="02020603050405020304" pitchFamily="18" charset="0"/>
                <a:cs typeface="Times New Roman" panose="02020603050405020304" pitchFamily="18" charset="0"/>
              </a:rPr>
              <a:t> сердечника, поэтому их индуктивность ниже, чем у катушек с сердечником. Однако они имеют более широкий диапазон частот, на которых они могут эффективно работать.</a:t>
            </a:r>
          </a:p>
          <a:p>
            <a:pPr marL="0" indent="457200" algn="just">
              <a:spcBef>
                <a:spcPts val="0"/>
              </a:spcBef>
              <a:buNone/>
            </a:pPr>
            <a:r>
              <a:rPr lang="ru-RU" sz="2400" dirty="0">
                <a:latin typeface="Times New Roman" panose="02020603050405020304" pitchFamily="18" charset="0"/>
                <a:cs typeface="Times New Roman" panose="02020603050405020304" pitchFamily="18" charset="0"/>
              </a:rPr>
              <a:t>Воздушные катушки используются в высокочастотных приборах, где необходима низкая индуктивность и высокая стабильность. Они также могут быть более компактными и легкими, что делает их подходящими для использования в портативных устройствах и системах.</a:t>
            </a:r>
          </a:p>
          <a:p>
            <a:pPr marL="0" indent="457200" algn="just">
              <a:spcBef>
                <a:spcPts val="0"/>
              </a:spcBef>
              <a:buNone/>
            </a:pPr>
            <a:endParaRPr lang="ru-RU" sz="2800" dirty="0">
              <a:latin typeface="Times New Roman" panose="02020603050405020304" pitchFamily="18" charset="0"/>
              <a:cs typeface="Times New Roman" panose="02020603050405020304" pitchFamily="18" charset="0"/>
            </a:endParaRPr>
          </a:p>
        </p:txBody>
      </p:sp>
      <p:pic>
        <p:nvPicPr>
          <p:cNvPr id="6146" name="Picture 2" descr="Катушка индуктивности без сердечника"/>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14355" y="4730517"/>
            <a:ext cx="3522518" cy="1981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65147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21870" y="194619"/>
            <a:ext cx="8911687" cy="1280890"/>
          </a:xfrm>
        </p:spPr>
        <p:txBody>
          <a:bodyPr>
            <a:normAutofit fontScale="90000"/>
          </a:bodyPr>
          <a:lstStyle/>
          <a:p>
            <a:pPr algn="ctr"/>
            <a:r>
              <a:rPr lang="ru-RU" dirty="0">
                <a:latin typeface="Times New Roman" panose="02020603050405020304" pitchFamily="18" charset="0"/>
                <a:cs typeface="Times New Roman" panose="02020603050405020304" pitchFamily="18" charset="0"/>
              </a:rPr>
              <a:t>Виды катушек индуктивности</a:t>
            </a:r>
            <a:r>
              <a:rPr lang="ru-RU" dirty="0"/>
              <a:t/>
            </a:r>
            <a:br>
              <a:rPr lang="ru-RU" dirty="0"/>
            </a:br>
            <a:r>
              <a:rPr lang="ru-RU" b="1" dirty="0"/>
              <a:t/>
            </a:r>
            <a:br>
              <a:rPr lang="ru-RU" b="1" dirty="0"/>
            </a:br>
            <a:endParaRPr lang="ru-RU" b="1" dirty="0"/>
          </a:p>
        </p:txBody>
      </p:sp>
      <p:sp>
        <p:nvSpPr>
          <p:cNvPr id="3" name="Объект 2"/>
          <p:cNvSpPr>
            <a:spLocks noGrp="1"/>
          </p:cNvSpPr>
          <p:nvPr>
            <p:ph idx="1"/>
          </p:nvPr>
        </p:nvSpPr>
        <p:spPr>
          <a:xfrm>
            <a:off x="760413" y="1239981"/>
            <a:ext cx="10508672" cy="4024745"/>
          </a:xfrm>
        </p:spPr>
        <p:txBody>
          <a:bodyPr>
            <a:normAutofit/>
          </a:bodyPr>
          <a:lstStyle/>
          <a:p>
            <a:pPr marL="0" indent="457200" algn="just">
              <a:spcBef>
                <a:spcPts val="0"/>
              </a:spcBef>
              <a:buNone/>
            </a:pPr>
            <a:r>
              <a:rPr lang="ru-RU" sz="2400" b="1" dirty="0">
                <a:latin typeface="Times New Roman" panose="02020603050405020304" pitchFamily="18" charset="0"/>
                <a:cs typeface="Times New Roman" panose="02020603050405020304" pitchFamily="18" charset="0"/>
              </a:rPr>
              <a:t>3</a:t>
            </a:r>
            <a:r>
              <a:rPr lang="ru-RU" sz="2400" b="1" dirty="0" smtClean="0">
                <a:latin typeface="Times New Roman" panose="02020603050405020304" pitchFamily="18" charset="0"/>
                <a:cs typeface="Times New Roman" panose="02020603050405020304" pitchFamily="18" charset="0"/>
              </a:rPr>
              <a:t>)</a:t>
            </a:r>
            <a:r>
              <a:rPr lang="ru-RU" sz="2400" dirty="0" smtClean="0">
                <a:latin typeface="Times New Roman" panose="02020603050405020304" pitchFamily="18" charset="0"/>
                <a:cs typeface="Times New Roman" panose="02020603050405020304" pitchFamily="18" charset="0"/>
              </a:rPr>
              <a:t> </a:t>
            </a:r>
            <a:r>
              <a:rPr lang="ru-RU" sz="2400" b="1" dirty="0">
                <a:latin typeface="Times New Roman" panose="02020603050405020304" pitchFamily="18" charset="0"/>
                <a:cs typeface="Times New Roman" panose="02020603050405020304" pitchFamily="18" charset="0"/>
              </a:rPr>
              <a:t>Катушки однослойные </a:t>
            </a:r>
            <a:endParaRPr lang="ru-RU" sz="2400" b="1" dirty="0" smtClean="0">
              <a:latin typeface="Times New Roman" panose="02020603050405020304" pitchFamily="18" charset="0"/>
              <a:cs typeface="Times New Roman" panose="02020603050405020304" pitchFamily="18" charset="0"/>
            </a:endParaRPr>
          </a:p>
          <a:p>
            <a:pPr marL="0" indent="457200" algn="just">
              <a:spcBef>
                <a:spcPts val="0"/>
              </a:spcBef>
              <a:buNone/>
            </a:pPr>
            <a:r>
              <a:rPr lang="ru-RU" sz="2400" dirty="0">
                <a:latin typeface="Times New Roman" panose="02020603050405020304" pitchFamily="18" charset="0"/>
                <a:cs typeface="Times New Roman" panose="02020603050405020304" pitchFamily="18" charset="0"/>
              </a:rPr>
              <a:t>С</a:t>
            </a:r>
            <a:r>
              <a:rPr lang="ru-RU" sz="2400" dirty="0" smtClean="0">
                <a:latin typeface="Times New Roman" panose="02020603050405020304" pitchFamily="18" charset="0"/>
                <a:cs typeface="Times New Roman" panose="02020603050405020304" pitchFamily="18" charset="0"/>
              </a:rPr>
              <a:t>остоят </a:t>
            </a:r>
            <a:r>
              <a:rPr lang="ru-RU" sz="2400" dirty="0">
                <a:latin typeface="Times New Roman" panose="02020603050405020304" pitchFamily="18" charset="0"/>
                <a:cs typeface="Times New Roman" panose="02020603050405020304" pitchFamily="18" charset="0"/>
              </a:rPr>
              <a:t>из одного слоя проводника, намотанного на сердечник. Они являются наиболее простыми по конструкции и имеют относительно низкую индуктивность. Используются в устройствах, где не требуется высокая индуктивность, таких как фильтры для подавления высокочастотных помех.</a:t>
            </a:r>
          </a:p>
          <a:p>
            <a:pPr marL="0" indent="457200" algn="just">
              <a:spcBef>
                <a:spcPts val="0"/>
              </a:spcBef>
              <a:buNone/>
            </a:pPr>
            <a:r>
              <a:rPr lang="ru-RU" sz="2400" dirty="0">
                <a:latin typeface="Times New Roman" panose="02020603050405020304" pitchFamily="18" charset="0"/>
                <a:cs typeface="Times New Roman" panose="02020603050405020304" pitchFamily="18" charset="0"/>
              </a:rPr>
              <a:t>Однослойные катушки также могут быть использованы в качестве вторичных обмоток трансформаторов, где они преобразуют высокое напряжение в низкое. Они имеют низкое рассеивание магнитного поля, что делает их безопасными для использования вблизи чувствительных электронных компонентов.</a:t>
            </a:r>
          </a:p>
          <a:p>
            <a:pPr marL="0" indent="457200" algn="just">
              <a:spcBef>
                <a:spcPts val="0"/>
              </a:spcBef>
              <a:buNone/>
            </a:pP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37570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21870" y="194619"/>
            <a:ext cx="8911687" cy="1280890"/>
          </a:xfrm>
        </p:spPr>
        <p:txBody>
          <a:bodyPr>
            <a:normAutofit fontScale="90000"/>
          </a:bodyPr>
          <a:lstStyle/>
          <a:p>
            <a:pPr algn="ctr"/>
            <a:r>
              <a:rPr lang="ru-RU" dirty="0">
                <a:latin typeface="Times New Roman" panose="02020603050405020304" pitchFamily="18" charset="0"/>
                <a:cs typeface="Times New Roman" panose="02020603050405020304" pitchFamily="18" charset="0"/>
              </a:rPr>
              <a:t>Виды катушек индуктивности</a:t>
            </a:r>
            <a:r>
              <a:rPr lang="ru-RU" dirty="0"/>
              <a:t/>
            </a:r>
            <a:br>
              <a:rPr lang="ru-RU" dirty="0"/>
            </a:br>
            <a:r>
              <a:rPr lang="ru-RU" b="1" dirty="0"/>
              <a:t/>
            </a:r>
            <a:br>
              <a:rPr lang="ru-RU" b="1" dirty="0"/>
            </a:br>
            <a:endParaRPr lang="ru-RU" b="1" dirty="0"/>
          </a:p>
        </p:txBody>
      </p:sp>
      <p:sp>
        <p:nvSpPr>
          <p:cNvPr id="3" name="Объект 2"/>
          <p:cNvSpPr>
            <a:spLocks noGrp="1"/>
          </p:cNvSpPr>
          <p:nvPr>
            <p:ph idx="1"/>
          </p:nvPr>
        </p:nvSpPr>
        <p:spPr>
          <a:xfrm>
            <a:off x="760413" y="1239981"/>
            <a:ext cx="10508672" cy="4024745"/>
          </a:xfrm>
        </p:spPr>
        <p:txBody>
          <a:bodyPr>
            <a:normAutofit/>
          </a:bodyPr>
          <a:lstStyle/>
          <a:p>
            <a:pPr marL="0" indent="457200" algn="just">
              <a:spcBef>
                <a:spcPts val="0"/>
              </a:spcBef>
              <a:buNone/>
            </a:pPr>
            <a:r>
              <a:rPr lang="ru-RU" sz="2400" b="1" dirty="0" smtClean="0">
                <a:latin typeface="Times New Roman" panose="02020603050405020304" pitchFamily="18" charset="0"/>
                <a:cs typeface="Times New Roman" panose="02020603050405020304" pitchFamily="18" charset="0"/>
              </a:rPr>
              <a:t>4)</a:t>
            </a:r>
            <a:r>
              <a:rPr lang="ru-RU" sz="2400" dirty="0" smtClean="0">
                <a:latin typeface="Times New Roman" panose="02020603050405020304" pitchFamily="18" charset="0"/>
                <a:cs typeface="Times New Roman" panose="02020603050405020304" pitchFamily="18" charset="0"/>
              </a:rPr>
              <a:t> </a:t>
            </a:r>
            <a:r>
              <a:rPr lang="ru-RU" sz="2400" b="1" dirty="0">
                <a:latin typeface="Times New Roman" panose="02020603050405020304" pitchFamily="18" charset="0"/>
                <a:cs typeface="Times New Roman" panose="02020603050405020304" pitchFamily="18" charset="0"/>
              </a:rPr>
              <a:t>Катушки </a:t>
            </a:r>
            <a:r>
              <a:rPr lang="ru-RU" sz="2400" b="1" dirty="0" smtClean="0">
                <a:latin typeface="Times New Roman" panose="02020603050405020304" pitchFamily="18" charset="0"/>
                <a:cs typeface="Times New Roman" panose="02020603050405020304" pitchFamily="18" charset="0"/>
              </a:rPr>
              <a:t>многослойные</a:t>
            </a:r>
          </a:p>
          <a:p>
            <a:pPr marL="0" indent="457200" algn="just">
              <a:spcBef>
                <a:spcPts val="0"/>
              </a:spcBef>
              <a:buNone/>
            </a:pPr>
            <a:r>
              <a:rPr lang="ru-RU" sz="2400" dirty="0" smtClean="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С</a:t>
            </a:r>
            <a:r>
              <a:rPr lang="ru-RU" sz="2400" dirty="0" smtClean="0">
                <a:latin typeface="Times New Roman" panose="02020603050405020304" pitchFamily="18" charset="0"/>
                <a:cs typeface="Times New Roman" panose="02020603050405020304" pitchFamily="18" charset="0"/>
              </a:rPr>
              <a:t>остоят </a:t>
            </a:r>
            <a:r>
              <a:rPr lang="ru-RU" sz="2400" dirty="0">
                <a:latin typeface="Times New Roman" panose="02020603050405020304" pitchFamily="18" charset="0"/>
                <a:cs typeface="Times New Roman" panose="02020603050405020304" pitchFamily="18" charset="0"/>
              </a:rPr>
              <a:t>из нескольких слоев проводников, намотанных вокруг одного сердечника. Каждый слой может быть изолирован от других слоев, что позволяет использовать разные типы проводников или разные напряжения. Имеют более высокую индуктивность, чем однослойные катушки, при том же размере.</a:t>
            </a:r>
          </a:p>
          <a:p>
            <a:pPr marL="0" indent="457200" algn="just">
              <a:spcBef>
                <a:spcPts val="0"/>
              </a:spcBef>
              <a:buNone/>
            </a:pPr>
            <a:r>
              <a:rPr lang="ru-RU" sz="2400" dirty="0">
                <a:latin typeface="Times New Roman" panose="02020603050405020304" pitchFamily="18" charset="0"/>
                <a:cs typeface="Times New Roman" panose="02020603050405020304" pitchFamily="18" charset="0"/>
              </a:rPr>
              <a:t>Многослойные катушки используются в приложениях, где требуется высокая индуктивность в компактном пространстве, таких как трансформаторы, дроссели и фильтры для источников питания. Они также могут быть использованы в антеннах для передачи и приема радиосигналов.</a:t>
            </a:r>
          </a:p>
          <a:p>
            <a:pPr marL="0" indent="457200" algn="just">
              <a:spcBef>
                <a:spcPts val="0"/>
              </a:spcBef>
              <a:buNone/>
            </a:pP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94854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21870" y="194619"/>
            <a:ext cx="8911687" cy="1280890"/>
          </a:xfrm>
        </p:spPr>
        <p:txBody>
          <a:bodyPr>
            <a:normAutofit fontScale="90000"/>
          </a:bodyPr>
          <a:lstStyle/>
          <a:p>
            <a:pPr algn="ctr"/>
            <a:r>
              <a:rPr lang="ru-RU" dirty="0">
                <a:latin typeface="Times New Roman" panose="02020603050405020304" pitchFamily="18" charset="0"/>
                <a:cs typeface="Times New Roman" panose="02020603050405020304" pitchFamily="18" charset="0"/>
              </a:rPr>
              <a:t>Виды катушек индуктивности</a:t>
            </a:r>
            <a:r>
              <a:rPr lang="ru-RU" dirty="0"/>
              <a:t/>
            </a:r>
            <a:br>
              <a:rPr lang="ru-RU" dirty="0"/>
            </a:br>
            <a:r>
              <a:rPr lang="ru-RU" b="1" dirty="0"/>
              <a:t/>
            </a:r>
            <a:br>
              <a:rPr lang="ru-RU" b="1" dirty="0"/>
            </a:br>
            <a:endParaRPr lang="ru-RU" b="1" dirty="0"/>
          </a:p>
        </p:txBody>
      </p:sp>
      <p:sp>
        <p:nvSpPr>
          <p:cNvPr id="3" name="Объект 2"/>
          <p:cNvSpPr>
            <a:spLocks noGrp="1"/>
          </p:cNvSpPr>
          <p:nvPr>
            <p:ph idx="1"/>
          </p:nvPr>
        </p:nvSpPr>
        <p:spPr>
          <a:xfrm>
            <a:off x="760413" y="1239981"/>
            <a:ext cx="10508672" cy="4024745"/>
          </a:xfrm>
        </p:spPr>
        <p:txBody>
          <a:bodyPr>
            <a:normAutofit/>
          </a:bodyPr>
          <a:lstStyle/>
          <a:p>
            <a:pPr marL="0" indent="457200" algn="just">
              <a:spcBef>
                <a:spcPts val="0"/>
              </a:spcBef>
              <a:buNone/>
            </a:pPr>
            <a:r>
              <a:rPr lang="ru-RU" sz="2800" b="1" dirty="0">
                <a:latin typeface="Times New Roman" panose="02020603050405020304" pitchFamily="18" charset="0"/>
                <a:cs typeface="Times New Roman" panose="02020603050405020304" pitchFamily="18" charset="0"/>
              </a:rPr>
              <a:t>5</a:t>
            </a:r>
            <a:r>
              <a:rPr lang="ru-RU" sz="2800" b="1" dirty="0" smtClean="0">
                <a:latin typeface="Times New Roman" panose="02020603050405020304" pitchFamily="18" charset="0"/>
                <a:cs typeface="Times New Roman" panose="02020603050405020304" pitchFamily="18" charset="0"/>
              </a:rPr>
              <a:t>)</a:t>
            </a:r>
            <a:r>
              <a:rPr lang="ru-RU" sz="2800" dirty="0" smtClean="0">
                <a:latin typeface="Times New Roman" panose="02020603050405020304" pitchFamily="18" charset="0"/>
                <a:cs typeface="Times New Roman" panose="02020603050405020304" pitchFamily="18" charset="0"/>
              </a:rPr>
              <a:t> </a:t>
            </a:r>
            <a:r>
              <a:rPr lang="ru-RU" sz="2800" b="1" dirty="0">
                <a:latin typeface="Times New Roman" panose="02020603050405020304" pitchFamily="18" charset="0"/>
                <a:cs typeface="Times New Roman" panose="02020603050405020304" pitchFamily="18" charset="0"/>
              </a:rPr>
              <a:t>Экранированные катушки </a:t>
            </a:r>
            <a:endParaRPr lang="ru-RU" sz="2800" b="1" dirty="0" smtClean="0">
              <a:latin typeface="Times New Roman" panose="02020603050405020304" pitchFamily="18" charset="0"/>
              <a:cs typeface="Times New Roman" panose="02020603050405020304" pitchFamily="18" charset="0"/>
            </a:endParaRPr>
          </a:p>
          <a:p>
            <a:pPr marL="0" indent="457200" algn="just">
              <a:spcBef>
                <a:spcPts val="0"/>
              </a:spcBef>
              <a:buNone/>
            </a:pPr>
            <a:r>
              <a:rPr lang="ru-RU" sz="2800" dirty="0">
                <a:latin typeface="Times New Roman" panose="02020603050405020304" pitchFamily="18" charset="0"/>
                <a:cs typeface="Times New Roman" panose="02020603050405020304" pitchFamily="18" charset="0"/>
              </a:rPr>
              <a:t>И</a:t>
            </a:r>
            <a:r>
              <a:rPr lang="ru-RU" sz="2800" dirty="0" smtClean="0">
                <a:latin typeface="Times New Roman" panose="02020603050405020304" pitchFamily="18" charset="0"/>
                <a:cs typeface="Times New Roman" panose="02020603050405020304" pitchFamily="18" charset="0"/>
              </a:rPr>
              <a:t>меют </a:t>
            </a:r>
            <a:r>
              <a:rPr lang="ru-RU" sz="2800" dirty="0">
                <a:latin typeface="Times New Roman" panose="02020603050405020304" pitchFamily="18" charset="0"/>
                <a:cs typeface="Times New Roman" panose="02020603050405020304" pitchFamily="18" charset="0"/>
              </a:rPr>
              <a:t>дополнительный слой изоляционного материала, который окружает проводник и сердечник. Этот слой, называемый экраном, защищает катушку от внешних электромагнитных помех и предотвращает излучение магнитного поля за пределы катушки.</a:t>
            </a:r>
          </a:p>
          <a:p>
            <a:pPr marL="0" indent="457200" algn="just">
              <a:spcBef>
                <a:spcPts val="0"/>
              </a:spcBef>
              <a:buNone/>
            </a:pPr>
            <a:r>
              <a:rPr lang="ru-RU" sz="2800" dirty="0">
                <a:latin typeface="Times New Roman" panose="02020603050405020304" pitchFamily="18" charset="0"/>
                <a:cs typeface="Times New Roman" panose="02020603050405020304" pitchFamily="18" charset="0"/>
              </a:rPr>
              <a:t>Часть применяются в ситуациях, где необходима электромагнитная совместимость, таких как медицинское оборудование, системы связи и чувствительные электронные устройства.</a:t>
            </a:r>
          </a:p>
          <a:p>
            <a:pPr marL="0" indent="457200" algn="just">
              <a:spcBef>
                <a:spcPts val="0"/>
              </a:spcBef>
              <a:buNone/>
            </a:pP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10189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21870" y="194619"/>
            <a:ext cx="8911687" cy="1280890"/>
          </a:xfrm>
        </p:spPr>
        <p:txBody>
          <a:bodyPr>
            <a:normAutofit fontScale="90000"/>
          </a:bodyPr>
          <a:lstStyle/>
          <a:p>
            <a:pPr algn="ctr"/>
            <a:r>
              <a:rPr lang="ru-RU" dirty="0">
                <a:latin typeface="Times New Roman" panose="02020603050405020304" pitchFamily="18" charset="0"/>
                <a:cs typeface="Times New Roman" panose="02020603050405020304" pitchFamily="18" charset="0"/>
              </a:rPr>
              <a:t>Виды катушек индуктивности</a:t>
            </a:r>
            <a:r>
              <a:rPr lang="ru-RU" dirty="0"/>
              <a:t/>
            </a:r>
            <a:br>
              <a:rPr lang="ru-RU" dirty="0"/>
            </a:br>
            <a:r>
              <a:rPr lang="ru-RU" b="1" dirty="0"/>
              <a:t/>
            </a:r>
            <a:br>
              <a:rPr lang="ru-RU" b="1" dirty="0"/>
            </a:br>
            <a:endParaRPr lang="ru-RU" b="1" dirty="0"/>
          </a:p>
        </p:txBody>
      </p:sp>
      <p:sp>
        <p:nvSpPr>
          <p:cNvPr id="3" name="Объект 2"/>
          <p:cNvSpPr>
            <a:spLocks noGrp="1"/>
          </p:cNvSpPr>
          <p:nvPr>
            <p:ph idx="1"/>
          </p:nvPr>
        </p:nvSpPr>
        <p:spPr>
          <a:xfrm>
            <a:off x="760413" y="1239981"/>
            <a:ext cx="10508672" cy="4024745"/>
          </a:xfrm>
        </p:spPr>
        <p:txBody>
          <a:bodyPr>
            <a:normAutofit/>
          </a:bodyPr>
          <a:lstStyle/>
          <a:p>
            <a:pPr marL="0" indent="457200" algn="just">
              <a:spcBef>
                <a:spcPts val="0"/>
              </a:spcBef>
              <a:buNone/>
            </a:pPr>
            <a:r>
              <a:rPr lang="ru-RU" sz="2400" b="1" dirty="0">
                <a:latin typeface="Times New Roman" panose="02020603050405020304" pitchFamily="18" charset="0"/>
                <a:cs typeface="Times New Roman" panose="02020603050405020304" pitchFamily="18" charset="0"/>
              </a:rPr>
              <a:t>6</a:t>
            </a:r>
            <a:r>
              <a:rPr lang="ru-RU" sz="2400" b="1" dirty="0" smtClean="0">
                <a:latin typeface="Times New Roman" panose="02020603050405020304" pitchFamily="18" charset="0"/>
                <a:cs typeface="Times New Roman" panose="02020603050405020304" pitchFamily="18" charset="0"/>
              </a:rPr>
              <a:t>)</a:t>
            </a:r>
            <a:r>
              <a:rPr lang="ru-RU" sz="2400" dirty="0" smtClean="0">
                <a:latin typeface="Times New Roman" panose="02020603050405020304" pitchFamily="18" charset="0"/>
                <a:cs typeface="Times New Roman" panose="02020603050405020304" pitchFamily="18" charset="0"/>
              </a:rPr>
              <a:t> </a:t>
            </a:r>
            <a:r>
              <a:rPr lang="ru-RU" sz="2400" b="1" dirty="0">
                <a:latin typeface="Times New Roman" panose="02020603050405020304" pitchFamily="18" charset="0"/>
                <a:cs typeface="Times New Roman" panose="02020603050405020304" pitchFamily="18" charset="0"/>
              </a:rPr>
              <a:t>Неэкранированные катушки </a:t>
            </a:r>
            <a:endParaRPr lang="ru-RU" sz="2400" b="1" dirty="0" smtClean="0">
              <a:latin typeface="Times New Roman" panose="02020603050405020304" pitchFamily="18" charset="0"/>
              <a:cs typeface="Times New Roman" panose="02020603050405020304" pitchFamily="18" charset="0"/>
            </a:endParaRPr>
          </a:p>
          <a:p>
            <a:pPr marL="0" indent="457200" algn="just">
              <a:spcBef>
                <a:spcPts val="0"/>
              </a:spcBef>
              <a:buNone/>
            </a:pPr>
            <a:r>
              <a:rPr lang="ru-RU" sz="2400" dirty="0">
                <a:latin typeface="Times New Roman" panose="02020603050405020304" pitchFamily="18" charset="0"/>
                <a:cs typeface="Times New Roman" panose="02020603050405020304" pitchFamily="18" charset="0"/>
              </a:rPr>
              <a:t>Н</a:t>
            </a:r>
            <a:r>
              <a:rPr lang="ru-RU" sz="2400" dirty="0" smtClean="0">
                <a:latin typeface="Times New Roman" panose="02020603050405020304" pitchFamily="18" charset="0"/>
                <a:cs typeface="Times New Roman" panose="02020603050405020304" pitchFamily="18" charset="0"/>
              </a:rPr>
              <a:t>е </a:t>
            </a:r>
            <a:r>
              <a:rPr lang="ru-RU" sz="2400" dirty="0">
                <a:latin typeface="Times New Roman" panose="02020603050405020304" pitchFamily="18" charset="0"/>
                <a:cs typeface="Times New Roman" panose="02020603050405020304" pitchFamily="18" charset="0"/>
              </a:rPr>
              <a:t>имеют дополнительного слоя изоляционного материала, что делает их более чувствительными к внешним электромагнитным полям, но при этом и делает их более эффективными в преобразовании энергии (так как нет дополнительного сопротивления экрана). Они могут использоваться в устройствах, где не требуется защита от помех.</a:t>
            </a:r>
          </a:p>
        </p:txBody>
      </p:sp>
    </p:spTree>
    <p:extLst>
      <p:ext uri="{BB962C8B-B14F-4D97-AF65-F5344CB8AC3E}">
        <p14:creationId xmlns:p14="http://schemas.microsoft.com/office/powerpoint/2010/main" val="38638327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21870" y="194619"/>
            <a:ext cx="8911687" cy="1280890"/>
          </a:xfrm>
        </p:spPr>
        <p:txBody>
          <a:bodyPr>
            <a:normAutofit fontScale="90000"/>
          </a:bodyPr>
          <a:lstStyle/>
          <a:p>
            <a:pPr algn="ctr"/>
            <a:r>
              <a:rPr lang="ru-RU" dirty="0">
                <a:latin typeface="Times New Roman" panose="02020603050405020304" pitchFamily="18" charset="0"/>
                <a:cs typeface="Times New Roman" panose="02020603050405020304" pitchFamily="18" charset="0"/>
              </a:rPr>
              <a:t>Виды катушек индуктивности</a:t>
            </a:r>
            <a:r>
              <a:rPr lang="ru-RU" dirty="0"/>
              <a:t/>
            </a:r>
            <a:br>
              <a:rPr lang="ru-RU" dirty="0"/>
            </a:br>
            <a:r>
              <a:rPr lang="ru-RU" b="1" dirty="0"/>
              <a:t/>
            </a:r>
            <a:br>
              <a:rPr lang="ru-RU" b="1" dirty="0"/>
            </a:br>
            <a:endParaRPr lang="ru-RU" b="1" dirty="0"/>
          </a:p>
        </p:txBody>
      </p:sp>
      <p:sp>
        <p:nvSpPr>
          <p:cNvPr id="3" name="Объект 2"/>
          <p:cNvSpPr>
            <a:spLocks noGrp="1"/>
          </p:cNvSpPr>
          <p:nvPr>
            <p:ph idx="1"/>
          </p:nvPr>
        </p:nvSpPr>
        <p:spPr>
          <a:xfrm>
            <a:off x="760413" y="1239981"/>
            <a:ext cx="10508672" cy="4024745"/>
          </a:xfrm>
        </p:spPr>
        <p:txBody>
          <a:bodyPr>
            <a:normAutofit/>
          </a:bodyPr>
          <a:lstStyle/>
          <a:p>
            <a:pPr marL="0" indent="457200" algn="just">
              <a:spcBef>
                <a:spcPts val="0"/>
              </a:spcBef>
              <a:buNone/>
            </a:pPr>
            <a:r>
              <a:rPr lang="ru-RU" sz="2400" b="1" dirty="0">
                <a:latin typeface="Times New Roman" panose="02020603050405020304" pitchFamily="18" charset="0"/>
                <a:cs typeface="Times New Roman" panose="02020603050405020304" pitchFamily="18" charset="0"/>
              </a:rPr>
              <a:t>2</a:t>
            </a:r>
            <a:r>
              <a:rPr lang="ru-RU" sz="2400" b="1" dirty="0" smtClean="0">
                <a:latin typeface="Times New Roman" panose="02020603050405020304" pitchFamily="18" charset="0"/>
                <a:cs typeface="Times New Roman" panose="02020603050405020304" pitchFamily="18" charset="0"/>
              </a:rPr>
              <a:t>. По индуктивности</a:t>
            </a:r>
            <a:endParaRPr lang="ru-RU" sz="2400" b="1" dirty="0">
              <a:latin typeface="Times New Roman" panose="02020603050405020304" pitchFamily="18" charset="0"/>
              <a:cs typeface="Times New Roman" panose="02020603050405020304" pitchFamily="18" charset="0"/>
            </a:endParaRPr>
          </a:p>
          <a:p>
            <a:pPr marL="0" indent="457200" algn="just">
              <a:spcBef>
                <a:spcPts val="0"/>
              </a:spcBef>
              <a:buNone/>
            </a:pPr>
            <a:r>
              <a:rPr lang="ru-RU" sz="2400" b="1" dirty="0" smtClean="0">
                <a:latin typeface="Times New Roman" panose="02020603050405020304" pitchFamily="18" charset="0"/>
                <a:cs typeface="Times New Roman" panose="02020603050405020304" pitchFamily="18" charset="0"/>
              </a:rPr>
              <a:t>1) </a:t>
            </a:r>
            <a:r>
              <a:rPr lang="ru-RU" sz="2400" b="1" dirty="0">
                <a:latin typeface="Times New Roman" panose="02020603050405020304" pitchFamily="18" charset="0"/>
                <a:cs typeface="Times New Roman" panose="02020603050405020304" pitchFamily="18" charset="0"/>
              </a:rPr>
              <a:t>Катушки с постоянной индуктивностью</a:t>
            </a:r>
          </a:p>
          <a:p>
            <a:pPr marL="0" indent="457200" algn="just">
              <a:spcBef>
                <a:spcPts val="0"/>
              </a:spcBef>
              <a:buNone/>
            </a:pPr>
            <a:r>
              <a:rPr lang="ru-RU" sz="2400" dirty="0">
                <a:latin typeface="Times New Roman" panose="02020603050405020304" pitchFamily="18" charset="0"/>
                <a:cs typeface="Times New Roman" panose="02020603050405020304" pitchFamily="18" charset="0"/>
              </a:rPr>
              <a:t>И</a:t>
            </a:r>
            <a:r>
              <a:rPr lang="ru-RU" sz="2400" dirty="0" smtClean="0">
                <a:latin typeface="Times New Roman" panose="02020603050405020304" pitchFamily="18" charset="0"/>
                <a:cs typeface="Times New Roman" panose="02020603050405020304" pitchFamily="18" charset="0"/>
              </a:rPr>
              <a:t>меют </a:t>
            </a:r>
            <a:r>
              <a:rPr lang="ru-RU" sz="2400" dirty="0">
                <a:latin typeface="Times New Roman" panose="02020603050405020304" pitchFamily="18" charset="0"/>
                <a:cs typeface="Times New Roman" panose="02020603050405020304" pitchFamily="18" charset="0"/>
              </a:rPr>
              <a:t>индуктивность, которая остается неизменной в широком диапазоне условий. Это означает, что их индуктивность не зависит от тока, напряжения или температуры. Катушки с постоянной индуктивностью используются в приборах, где необходима стабильная и предсказуемая индуктивность, таких как трансформаторы.</a:t>
            </a:r>
          </a:p>
        </p:txBody>
      </p:sp>
    </p:spTree>
    <p:extLst>
      <p:ext uri="{BB962C8B-B14F-4D97-AF65-F5344CB8AC3E}">
        <p14:creationId xmlns:p14="http://schemas.microsoft.com/office/powerpoint/2010/main" val="10899554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21870" y="194619"/>
            <a:ext cx="8911687" cy="1280890"/>
          </a:xfrm>
        </p:spPr>
        <p:txBody>
          <a:bodyPr>
            <a:normAutofit fontScale="90000"/>
          </a:bodyPr>
          <a:lstStyle/>
          <a:p>
            <a:pPr algn="ctr"/>
            <a:r>
              <a:rPr lang="ru-RU" dirty="0">
                <a:latin typeface="Times New Roman" panose="02020603050405020304" pitchFamily="18" charset="0"/>
                <a:cs typeface="Times New Roman" panose="02020603050405020304" pitchFamily="18" charset="0"/>
              </a:rPr>
              <a:t>Виды катушек индуктивности</a:t>
            </a:r>
            <a:r>
              <a:rPr lang="ru-RU" dirty="0"/>
              <a:t/>
            </a:r>
            <a:br>
              <a:rPr lang="ru-RU" dirty="0"/>
            </a:br>
            <a:r>
              <a:rPr lang="ru-RU" b="1" dirty="0"/>
              <a:t/>
            </a:r>
            <a:br>
              <a:rPr lang="ru-RU" b="1" dirty="0"/>
            </a:br>
            <a:endParaRPr lang="ru-RU" b="1" dirty="0"/>
          </a:p>
        </p:txBody>
      </p:sp>
      <p:sp>
        <p:nvSpPr>
          <p:cNvPr id="3" name="Объект 2"/>
          <p:cNvSpPr>
            <a:spLocks noGrp="1"/>
          </p:cNvSpPr>
          <p:nvPr>
            <p:ph idx="1"/>
          </p:nvPr>
        </p:nvSpPr>
        <p:spPr>
          <a:xfrm>
            <a:off x="760413" y="1239981"/>
            <a:ext cx="10508672" cy="4024745"/>
          </a:xfrm>
        </p:spPr>
        <p:txBody>
          <a:bodyPr>
            <a:normAutofit lnSpcReduction="10000"/>
          </a:bodyPr>
          <a:lstStyle/>
          <a:p>
            <a:pPr marL="0" indent="457200" algn="just">
              <a:spcBef>
                <a:spcPts val="0"/>
              </a:spcBef>
              <a:buNone/>
            </a:pPr>
            <a:r>
              <a:rPr lang="ru-RU" sz="2400" b="1" dirty="0">
                <a:latin typeface="Times New Roman" panose="02020603050405020304" pitchFamily="18" charset="0"/>
                <a:cs typeface="Times New Roman" panose="02020603050405020304" pitchFamily="18" charset="0"/>
              </a:rPr>
              <a:t>2</a:t>
            </a:r>
            <a:r>
              <a:rPr lang="ru-RU" sz="2400" b="1" dirty="0" smtClean="0">
                <a:latin typeface="Times New Roman" panose="02020603050405020304" pitchFamily="18" charset="0"/>
                <a:cs typeface="Times New Roman" panose="02020603050405020304" pitchFamily="18" charset="0"/>
              </a:rPr>
              <a:t>)</a:t>
            </a:r>
            <a:r>
              <a:rPr lang="ru-RU" sz="2400" dirty="0" smtClean="0">
                <a:latin typeface="Times New Roman" panose="02020603050405020304" pitchFamily="18" charset="0"/>
                <a:cs typeface="Times New Roman" panose="02020603050405020304" pitchFamily="18" charset="0"/>
              </a:rPr>
              <a:t> </a:t>
            </a:r>
            <a:r>
              <a:rPr lang="ru-RU" sz="2400" b="1" dirty="0">
                <a:latin typeface="Times New Roman" panose="02020603050405020304" pitchFamily="18" charset="0"/>
                <a:cs typeface="Times New Roman" panose="02020603050405020304" pitchFamily="18" charset="0"/>
              </a:rPr>
              <a:t>Катушки с переменной </a:t>
            </a:r>
            <a:r>
              <a:rPr lang="ru-RU" sz="2400" b="1" dirty="0" smtClean="0">
                <a:latin typeface="Times New Roman" panose="02020603050405020304" pitchFamily="18" charset="0"/>
                <a:cs typeface="Times New Roman" panose="02020603050405020304" pitchFamily="18" charset="0"/>
              </a:rPr>
              <a:t>индуктивностью (вариометры</a:t>
            </a:r>
            <a:r>
              <a:rPr lang="ru-RU" sz="2400" b="1" dirty="0">
                <a:latin typeface="Times New Roman" panose="02020603050405020304" pitchFamily="18" charset="0"/>
                <a:cs typeface="Times New Roman" panose="02020603050405020304" pitchFamily="18" charset="0"/>
              </a:rPr>
              <a:t>)</a:t>
            </a:r>
            <a:r>
              <a:rPr lang="ru-RU" sz="2400" b="1" dirty="0" smtClean="0">
                <a:latin typeface="Times New Roman" panose="02020603050405020304" pitchFamily="18" charset="0"/>
                <a:cs typeface="Times New Roman" panose="02020603050405020304" pitchFamily="18" charset="0"/>
              </a:rPr>
              <a:t> </a:t>
            </a:r>
          </a:p>
          <a:p>
            <a:pPr marL="0" indent="457200" algn="just">
              <a:spcBef>
                <a:spcPts val="0"/>
              </a:spcBef>
              <a:buNone/>
            </a:pPr>
            <a:r>
              <a:rPr lang="ru-RU" sz="2400" dirty="0">
                <a:latin typeface="Times New Roman" panose="02020603050405020304" pitchFamily="18" charset="0"/>
                <a:cs typeface="Times New Roman" panose="02020603050405020304" pitchFamily="18" charset="0"/>
              </a:rPr>
              <a:t>И</a:t>
            </a:r>
            <a:r>
              <a:rPr lang="ru-RU" sz="2400" dirty="0" smtClean="0">
                <a:latin typeface="Times New Roman" panose="02020603050405020304" pitchFamily="18" charset="0"/>
                <a:cs typeface="Times New Roman" panose="02020603050405020304" pitchFamily="18" charset="0"/>
              </a:rPr>
              <a:t>меют </a:t>
            </a:r>
            <a:r>
              <a:rPr lang="ru-RU" sz="2400" dirty="0">
                <a:latin typeface="Times New Roman" panose="02020603050405020304" pitchFamily="18" charset="0"/>
                <a:cs typeface="Times New Roman" panose="02020603050405020304" pitchFamily="18" charset="0"/>
              </a:rPr>
              <a:t>индуктивность, которая может изменяться посредством механического или электрического воздействия. Это делает их идеальным выбором для устройств, где требуется регулируемая индуктивность, таких как тюнеры, датчики и измерительные устройства.</a:t>
            </a:r>
          </a:p>
          <a:p>
            <a:pPr marL="0" indent="457200" algn="just">
              <a:spcBef>
                <a:spcPts val="0"/>
              </a:spcBef>
              <a:buNone/>
            </a:pPr>
            <a:r>
              <a:rPr lang="ru-RU" sz="2400" dirty="0" smtClean="0">
                <a:latin typeface="Times New Roman" panose="02020603050405020304" pitchFamily="18" charset="0"/>
                <a:cs typeface="Times New Roman" panose="02020603050405020304" pitchFamily="18" charset="0"/>
              </a:rPr>
              <a:t>Вариометры </a:t>
            </a:r>
            <a:r>
              <a:rPr lang="ru-RU" sz="2400" dirty="0">
                <a:latin typeface="Times New Roman" panose="02020603050405020304" pitchFamily="18" charset="0"/>
                <a:cs typeface="Times New Roman" panose="02020603050405020304" pitchFamily="18" charset="0"/>
              </a:rPr>
              <a:t>могут иметь различные конструкции, но одним из наиболее распространенных типов является воздушная катушка с подвижным сердечником. При перемещении сердечника относительно проводников индуктивность катушки изменяется. Вариометры также могут иметь </a:t>
            </a:r>
            <a:r>
              <a:rPr lang="ru-RU" sz="2400" dirty="0" err="1">
                <a:latin typeface="Times New Roman" panose="02020603050405020304" pitchFamily="18" charset="0"/>
                <a:cs typeface="Times New Roman" panose="02020603050405020304" pitchFamily="18" charset="0"/>
              </a:rPr>
              <a:t>ферромагнитный</a:t>
            </a:r>
            <a:r>
              <a:rPr lang="ru-RU" sz="2400" dirty="0">
                <a:latin typeface="Times New Roman" panose="02020603050405020304" pitchFamily="18" charset="0"/>
                <a:cs typeface="Times New Roman" panose="02020603050405020304" pitchFamily="18" charset="0"/>
              </a:rPr>
              <a:t> сердечник, индуктивность которого изменяется в зависимости от магнитного потока, создаваемого внешним магнитным полем.</a:t>
            </a:r>
          </a:p>
          <a:p>
            <a:pPr marL="0" indent="457200" algn="just">
              <a:spcBef>
                <a:spcPts val="0"/>
              </a:spcBef>
              <a:buNone/>
            </a:pPr>
            <a:endParaRPr lang="ru-RU"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27441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21870" y="194619"/>
            <a:ext cx="8911687" cy="1280890"/>
          </a:xfrm>
        </p:spPr>
        <p:txBody>
          <a:bodyPr>
            <a:normAutofit fontScale="90000"/>
          </a:bodyPr>
          <a:lstStyle/>
          <a:p>
            <a:pPr algn="ctr"/>
            <a:r>
              <a:rPr lang="ru-RU" dirty="0">
                <a:latin typeface="Times New Roman" panose="02020603050405020304" pitchFamily="18" charset="0"/>
                <a:cs typeface="Times New Roman" panose="02020603050405020304" pitchFamily="18" charset="0"/>
              </a:rPr>
              <a:t>Виды катушек индуктивности</a:t>
            </a:r>
            <a:r>
              <a:rPr lang="ru-RU" dirty="0"/>
              <a:t/>
            </a:r>
            <a:br>
              <a:rPr lang="ru-RU" dirty="0"/>
            </a:br>
            <a:r>
              <a:rPr lang="ru-RU" b="1" dirty="0"/>
              <a:t/>
            </a:r>
            <a:br>
              <a:rPr lang="ru-RU" b="1" dirty="0"/>
            </a:br>
            <a:endParaRPr lang="ru-RU" b="1" dirty="0"/>
          </a:p>
        </p:txBody>
      </p:sp>
      <p:sp>
        <p:nvSpPr>
          <p:cNvPr id="3" name="Объект 2"/>
          <p:cNvSpPr>
            <a:spLocks noGrp="1"/>
          </p:cNvSpPr>
          <p:nvPr>
            <p:ph idx="1"/>
          </p:nvPr>
        </p:nvSpPr>
        <p:spPr>
          <a:xfrm>
            <a:off x="760413" y="1239981"/>
            <a:ext cx="10508672" cy="4024745"/>
          </a:xfrm>
        </p:spPr>
        <p:txBody>
          <a:bodyPr>
            <a:normAutofit fontScale="92500"/>
          </a:bodyPr>
          <a:lstStyle/>
          <a:p>
            <a:pPr marL="0" indent="457200" algn="just">
              <a:spcBef>
                <a:spcPts val="0"/>
              </a:spcBef>
              <a:buNone/>
            </a:pPr>
            <a:r>
              <a:rPr lang="ru-RU" sz="2600" b="1" dirty="0" smtClean="0">
                <a:latin typeface="Times New Roman" panose="02020603050405020304" pitchFamily="18" charset="0"/>
                <a:cs typeface="Times New Roman" panose="02020603050405020304" pitchFamily="18" charset="0"/>
              </a:rPr>
              <a:t>3. По частоте</a:t>
            </a:r>
            <a:endParaRPr lang="ru-RU" sz="2600" b="1" dirty="0">
              <a:latin typeface="Times New Roman" panose="02020603050405020304" pitchFamily="18" charset="0"/>
              <a:cs typeface="Times New Roman" panose="02020603050405020304" pitchFamily="18" charset="0"/>
            </a:endParaRPr>
          </a:p>
          <a:p>
            <a:pPr marL="0" indent="0">
              <a:buNone/>
            </a:pPr>
            <a:r>
              <a:rPr lang="ru-RU" b="1" dirty="0" smtClean="0"/>
              <a:t>1) </a:t>
            </a:r>
            <a:r>
              <a:rPr lang="ru-RU" sz="2600" b="1" dirty="0" smtClean="0">
                <a:latin typeface="Times New Roman" panose="02020603050405020304" pitchFamily="18" charset="0"/>
                <a:cs typeface="Times New Roman" panose="02020603050405020304" pitchFamily="18" charset="0"/>
              </a:rPr>
              <a:t>Катушки низкочастотные</a:t>
            </a:r>
          </a:p>
          <a:p>
            <a:pPr marL="0" indent="457200" algn="just">
              <a:lnSpc>
                <a:spcPct val="110000"/>
              </a:lnSpc>
              <a:spcBef>
                <a:spcPts val="0"/>
              </a:spcBef>
              <a:buNone/>
            </a:pPr>
            <a:r>
              <a:rPr lang="ru-RU" dirty="0" smtClean="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П</a:t>
            </a:r>
            <a:r>
              <a:rPr lang="ru-RU" sz="2400" dirty="0" smtClean="0">
                <a:latin typeface="Times New Roman" panose="02020603050405020304" pitchFamily="18" charset="0"/>
                <a:cs typeface="Times New Roman" panose="02020603050405020304" pitchFamily="18" charset="0"/>
              </a:rPr>
              <a:t>редназначены </a:t>
            </a:r>
            <a:r>
              <a:rPr lang="ru-RU" sz="2400" dirty="0">
                <a:latin typeface="Times New Roman" panose="02020603050405020304" pitchFamily="18" charset="0"/>
                <a:cs typeface="Times New Roman" panose="02020603050405020304" pitchFamily="18" charset="0"/>
              </a:rPr>
              <a:t>для работы на низких частотах. Они обладают высокой индуктивностью и низким сопротивлением, что позволяет им эффективно блокировать высокочастотные помехи и передавать низкочастотные сигналы. Поэтому они находят широкое применение в фильтрах и в колебательных контурах.</a:t>
            </a:r>
          </a:p>
          <a:p>
            <a:pPr marL="0" indent="457200" algn="just">
              <a:lnSpc>
                <a:spcPct val="110000"/>
              </a:lnSpc>
              <a:spcBef>
                <a:spcPts val="0"/>
              </a:spcBef>
              <a:buNone/>
            </a:pPr>
            <a:r>
              <a:rPr lang="ru-RU" sz="2400" dirty="0">
                <a:latin typeface="Times New Roman" panose="02020603050405020304" pitchFamily="18" charset="0"/>
                <a:cs typeface="Times New Roman" panose="02020603050405020304" pitchFamily="18" charset="0"/>
              </a:rPr>
              <a:t>Конструкция низкочастотных катушек обычно включает в себя сердечник из материалов, которые могут обеспечить высокую магнитную проницаемость. При этом проводник наматывается на сердечник в форме большого количества витков, что увеличивает индуктивность катушки.</a:t>
            </a:r>
          </a:p>
          <a:p>
            <a:pPr marL="0" indent="457200" algn="just">
              <a:spcBef>
                <a:spcPts val="0"/>
              </a:spcBef>
              <a:buNone/>
            </a:pP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40447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841066" y="886690"/>
            <a:ext cx="8915400" cy="3777622"/>
          </a:xfrm>
        </p:spPr>
        <p:txBody>
          <a:bodyPr>
            <a:normAutofit/>
          </a:bodyPr>
          <a:lstStyle/>
          <a:p>
            <a:pPr marL="0" indent="457200" algn="just">
              <a:spcBef>
                <a:spcPts val="0"/>
              </a:spcBef>
              <a:buNone/>
            </a:pPr>
            <a:r>
              <a:rPr lang="ru-RU" sz="2800" b="1" dirty="0">
                <a:latin typeface="Times New Roman" panose="02020603050405020304" pitchFamily="18" charset="0"/>
                <a:cs typeface="Times New Roman" panose="02020603050405020304" pitchFamily="18" charset="0"/>
              </a:rPr>
              <a:t>Катушка индуктивности</a:t>
            </a:r>
            <a:r>
              <a:rPr lang="ru-RU" sz="2800" dirty="0">
                <a:latin typeface="Times New Roman" panose="02020603050405020304" pitchFamily="18" charset="0"/>
                <a:cs typeface="Times New Roman" panose="02020603050405020304" pitchFamily="18" charset="0"/>
              </a:rPr>
              <a:t> </a:t>
            </a:r>
            <a:r>
              <a:rPr lang="ru-RU" sz="2800" dirty="0" smtClean="0">
                <a:latin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cs typeface="Times New Roman" panose="02020603050405020304" pitchFamily="18" charset="0"/>
              </a:rPr>
              <a:t>это </a:t>
            </a:r>
            <a:r>
              <a:rPr lang="ru-RU" sz="2800" dirty="0" smtClean="0">
                <a:latin typeface="Times New Roman" panose="02020603050405020304" pitchFamily="18" charset="0"/>
                <a:cs typeface="Times New Roman" panose="02020603050405020304" pitchFamily="18" charset="0"/>
              </a:rPr>
              <a:t>пассивный электрический компонент, который </a:t>
            </a:r>
            <a:r>
              <a:rPr lang="ru-RU" sz="2800" dirty="0">
                <a:latin typeface="Times New Roman" panose="02020603050405020304" pitchFamily="18" charset="0"/>
                <a:cs typeface="Times New Roman" panose="02020603050405020304" pitchFamily="18" charset="0"/>
              </a:rPr>
              <a:t>используется </a:t>
            </a:r>
            <a:r>
              <a:rPr lang="ru-RU" sz="2800" dirty="0" smtClean="0">
                <a:latin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cs typeface="Times New Roman" panose="02020603050405020304" pitchFamily="18" charset="0"/>
              </a:rPr>
              <a:t>для накопления энергии в магнитном поле, когда через него протекает электрический ток</a:t>
            </a:r>
            <a:r>
              <a:rPr lang="ru-RU" sz="2800" dirty="0" smtClean="0">
                <a:latin typeface="Times New Roman" panose="02020603050405020304" pitchFamily="18" charset="0"/>
                <a:cs typeface="Times New Roman" panose="02020603050405020304" pitchFamily="18" charset="0"/>
              </a:rPr>
              <a:t>.</a:t>
            </a:r>
            <a:r>
              <a:rPr lang="ru-RU" sz="2800" b="1" dirty="0">
                <a:latin typeface="Times New Roman" panose="02020603050405020304" pitchFamily="18" charset="0"/>
                <a:cs typeface="Times New Roman" panose="02020603050405020304" pitchFamily="18" charset="0"/>
              </a:rPr>
              <a:t> </a:t>
            </a:r>
            <a:endParaRPr lang="ru-RU" sz="2800" b="1" dirty="0" smtClean="0">
              <a:latin typeface="Times New Roman" panose="02020603050405020304" pitchFamily="18" charset="0"/>
              <a:cs typeface="Times New Roman" panose="02020603050405020304" pitchFamily="18" charset="0"/>
            </a:endParaRPr>
          </a:p>
          <a:p>
            <a:pPr marL="0" indent="0">
              <a:buNone/>
            </a:pPr>
            <a:endParaRPr lang="ru-RU" sz="2800" dirty="0">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stretch>
            <a:fillRect/>
          </a:stretch>
        </p:blipFill>
        <p:spPr>
          <a:xfrm>
            <a:off x="4630544" y="3405280"/>
            <a:ext cx="4056881" cy="1259032"/>
          </a:xfrm>
          <a:prstGeom prst="rect">
            <a:avLst/>
          </a:prstGeom>
        </p:spPr>
      </p:pic>
    </p:spTree>
    <p:extLst>
      <p:ext uri="{BB962C8B-B14F-4D97-AF65-F5344CB8AC3E}">
        <p14:creationId xmlns:p14="http://schemas.microsoft.com/office/powerpoint/2010/main" val="27696859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21870" y="194619"/>
            <a:ext cx="8911687" cy="1280890"/>
          </a:xfrm>
        </p:spPr>
        <p:txBody>
          <a:bodyPr>
            <a:normAutofit fontScale="90000"/>
          </a:bodyPr>
          <a:lstStyle/>
          <a:p>
            <a:pPr algn="ctr"/>
            <a:r>
              <a:rPr lang="ru-RU" dirty="0">
                <a:latin typeface="Times New Roman" panose="02020603050405020304" pitchFamily="18" charset="0"/>
                <a:cs typeface="Times New Roman" panose="02020603050405020304" pitchFamily="18" charset="0"/>
              </a:rPr>
              <a:t>Виды катушек индуктивности</a:t>
            </a:r>
            <a:r>
              <a:rPr lang="ru-RU" dirty="0"/>
              <a:t/>
            </a:r>
            <a:br>
              <a:rPr lang="ru-RU" dirty="0"/>
            </a:br>
            <a:r>
              <a:rPr lang="ru-RU" b="1" dirty="0"/>
              <a:t/>
            </a:r>
            <a:br>
              <a:rPr lang="ru-RU" b="1" dirty="0"/>
            </a:br>
            <a:endParaRPr lang="ru-RU" b="1" dirty="0"/>
          </a:p>
        </p:txBody>
      </p:sp>
      <p:sp>
        <p:nvSpPr>
          <p:cNvPr id="3" name="Объект 2"/>
          <p:cNvSpPr>
            <a:spLocks noGrp="1"/>
          </p:cNvSpPr>
          <p:nvPr>
            <p:ph idx="1"/>
          </p:nvPr>
        </p:nvSpPr>
        <p:spPr>
          <a:xfrm>
            <a:off x="760413" y="1239981"/>
            <a:ext cx="10508672" cy="4024745"/>
          </a:xfrm>
        </p:spPr>
        <p:txBody>
          <a:bodyPr>
            <a:normAutofit lnSpcReduction="10000"/>
          </a:bodyPr>
          <a:lstStyle/>
          <a:p>
            <a:pPr marL="0" indent="457200" algn="just">
              <a:spcBef>
                <a:spcPts val="0"/>
              </a:spcBef>
              <a:buNone/>
            </a:pPr>
            <a:r>
              <a:rPr lang="ru-RU" sz="2400" b="1" dirty="0">
                <a:latin typeface="Times New Roman" panose="02020603050405020304" pitchFamily="18" charset="0"/>
                <a:cs typeface="Times New Roman" panose="02020603050405020304" pitchFamily="18" charset="0"/>
              </a:rPr>
              <a:t>2</a:t>
            </a:r>
            <a:r>
              <a:rPr lang="ru-RU" sz="2400" b="1" dirty="0" smtClean="0">
                <a:latin typeface="Times New Roman" panose="02020603050405020304" pitchFamily="18" charset="0"/>
                <a:cs typeface="Times New Roman" panose="02020603050405020304" pitchFamily="18" charset="0"/>
              </a:rPr>
              <a:t>)</a:t>
            </a:r>
            <a:r>
              <a:rPr lang="ru-RU" sz="2400" dirty="0">
                <a:latin typeface="Times New Roman" panose="02020603050405020304" pitchFamily="18" charset="0"/>
                <a:cs typeface="Times New Roman" panose="02020603050405020304" pitchFamily="18" charset="0"/>
              </a:rPr>
              <a:t> </a:t>
            </a:r>
            <a:r>
              <a:rPr lang="ru-RU" sz="2400" b="1" dirty="0">
                <a:latin typeface="Times New Roman" panose="02020603050405020304" pitchFamily="18" charset="0"/>
                <a:cs typeface="Times New Roman" panose="02020603050405020304" pitchFamily="18" charset="0"/>
              </a:rPr>
              <a:t>Высокочастотные </a:t>
            </a:r>
            <a:r>
              <a:rPr lang="ru-RU" sz="2400" b="1" dirty="0" smtClean="0">
                <a:latin typeface="Times New Roman" panose="02020603050405020304" pitchFamily="18" charset="0"/>
                <a:cs typeface="Times New Roman" panose="02020603050405020304" pitchFamily="18" charset="0"/>
              </a:rPr>
              <a:t>катушки</a:t>
            </a:r>
          </a:p>
          <a:p>
            <a:pPr marL="0" indent="457200" algn="just">
              <a:spcBef>
                <a:spcPts val="0"/>
              </a:spcBef>
              <a:buNone/>
            </a:pPr>
            <a:r>
              <a:rPr lang="ru-RU" sz="2400" dirty="0">
                <a:latin typeface="Times New Roman" panose="02020603050405020304" pitchFamily="18" charset="0"/>
                <a:cs typeface="Times New Roman" panose="02020603050405020304" pitchFamily="18" charset="0"/>
              </a:rPr>
              <a:t>П</a:t>
            </a:r>
            <a:r>
              <a:rPr lang="ru-RU" sz="2400" dirty="0" smtClean="0">
                <a:latin typeface="Times New Roman" panose="02020603050405020304" pitchFamily="18" charset="0"/>
                <a:cs typeface="Times New Roman" panose="02020603050405020304" pitchFamily="18" charset="0"/>
              </a:rPr>
              <a:t>редназначены </a:t>
            </a:r>
            <a:r>
              <a:rPr lang="ru-RU" sz="2400" dirty="0">
                <a:latin typeface="Times New Roman" panose="02020603050405020304" pitchFamily="18" charset="0"/>
                <a:cs typeface="Times New Roman" panose="02020603050405020304" pitchFamily="18" charset="0"/>
              </a:rPr>
              <a:t>для работы на высоких частотах. Они имеют меньшую индуктивность и более высокое сопротивление, что позволяет им эффективно работать на высоких частотах.</a:t>
            </a:r>
          </a:p>
          <a:p>
            <a:pPr marL="0" indent="457200" algn="just">
              <a:spcBef>
                <a:spcPts val="0"/>
              </a:spcBef>
              <a:buNone/>
            </a:pPr>
            <a:r>
              <a:rPr lang="ru-RU" sz="2400" dirty="0">
                <a:latin typeface="Times New Roman" panose="02020603050405020304" pitchFamily="18" charset="0"/>
                <a:cs typeface="Times New Roman" panose="02020603050405020304" pitchFamily="18" charset="0"/>
              </a:rPr>
              <a:t>Конструкция катушек обычно включает в себя сердечник из немагнитного материала (воздух или пластик), который имеет низкую магнитную проницаемость. Проводник наматывается на сердечник в форме небольшого количества витков, что дополнительно уменьшает индуктивность катушки.</a:t>
            </a:r>
          </a:p>
          <a:p>
            <a:pPr marL="0" indent="457200" algn="just">
              <a:spcBef>
                <a:spcPts val="0"/>
              </a:spcBef>
              <a:buNone/>
            </a:pPr>
            <a:r>
              <a:rPr lang="ru-RU" sz="2400" dirty="0">
                <a:latin typeface="Times New Roman" panose="02020603050405020304" pitchFamily="18" charset="0"/>
                <a:cs typeface="Times New Roman" panose="02020603050405020304" pitchFamily="18" charset="0"/>
              </a:rPr>
              <a:t>Катушки высокочастотные используются в антеннах, телекоммуникационном оборудовании и других устройствах, требующих передачи и приема высокочастотных сигналов.</a:t>
            </a:r>
          </a:p>
          <a:p>
            <a:pPr marL="0" indent="457200" algn="just">
              <a:spcBef>
                <a:spcPts val="0"/>
              </a:spcBef>
              <a:buNone/>
            </a:pPr>
            <a:endParaRPr lang="ru-RU"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46847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21870" y="194619"/>
            <a:ext cx="8911687" cy="1280890"/>
          </a:xfrm>
        </p:spPr>
        <p:txBody>
          <a:bodyPr>
            <a:normAutofit fontScale="90000"/>
          </a:bodyPr>
          <a:lstStyle/>
          <a:p>
            <a:pPr algn="ctr"/>
            <a:r>
              <a:rPr lang="ru-RU" dirty="0">
                <a:latin typeface="Times New Roman" panose="02020603050405020304" pitchFamily="18" charset="0"/>
                <a:cs typeface="Times New Roman" panose="02020603050405020304" pitchFamily="18" charset="0"/>
              </a:rPr>
              <a:t>Виды катушек индуктивности</a:t>
            </a:r>
            <a:r>
              <a:rPr lang="ru-RU" dirty="0"/>
              <a:t/>
            </a:r>
            <a:br>
              <a:rPr lang="ru-RU" dirty="0"/>
            </a:br>
            <a:r>
              <a:rPr lang="ru-RU" b="1" dirty="0"/>
              <a:t/>
            </a:r>
            <a:br>
              <a:rPr lang="ru-RU" b="1" dirty="0"/>
            </a:br>
            <a:endParaRPr lang="ru-RU" b="1" dirty="0"/>
          </a:p>
        </p:txBody>
      </p:sp>
      <p:sp>
        <p:nvSpPr>
          <p:cNvPr id="3" name="Объект 2"/>
          <p:cNvSpPr>
            <a:spLocks noGrp="1"/>
          </p:cNvSpPr>
          <p:nvPr>
            <p:ph idx="1"/>
          </p:nvPr>
        </p:nvSpPr>
        <p:spPr>
          <a:xfrm>
            <a:off x="760413" y="1239981"/>
            <a:ext cx="10508672" cy="4024745"/>
          </a:xfrm>
        </p:spPr>
        <p:txBody>
          <a:bodyPr>
            <a:normAutofit/>
          </a:bodyPr>
          <a:lstStyle/>
          <a:p>
            <a:pPr marL="0" indent="457200" algn="just">
              <a:spcBef>
                <a:spcPts val="0"/>
              </a:spcBef>
              <a:buNone/>
            </a:pPr>
            <a:r>
              <a:rPr lang="ru-RU" sz="2400" b="1" dirty="0">
                <a:latin typeface="Times New Roman" panose="02020603050405020304" pitchFamily="18" charset="0"/>
                <a:cs typeface="Times New Roman" panose="02020603050405020304" pitchFamily="18" charset="0"/>
              </a:rPr>
              <a:t>4</a:t>
            </a:r>
            <a:r>
              <a:rPr lang="ru-RU" sz="2400" b="1" dirty="0" smtClean="0">
                <a:latin typeface="Times New Roman" panose="02020603050405020304" pitchFamily="18" charset="0"/>
                <a:cs typeface="Times New Roman" panose="02020603050405020304" pitchFamily="18" charset="0"/>
              </a:rPr>
              <a:t>. </a:t>
            </a:r>
            <a:r>
              <a:rPr lang="ru-RU" sz="2400" b="1" dirty="0" err="1" smtClean="0">
                <a:latin typeface="Times New Roman" panose="02020603050405020304" pitchFamily="18" charset="0"/>
                <a:cs typeface="Times New Roman" panose="02020603050405020304" pitchFamily="18" charset="0"/>
              </a:rPr>
              <a:t>Соленойд</a:t>
            </a:r>
            <a:endParaRPr lang="ru-RU" sz="2400" b="1" dirty="0">
              <a:latin typeface="Times New Roman" panose="02020603050405020304" pitchFamily="18" charset="0"/>
              <a:cs typeface="Times New Roman" panose="02020603050405020304" pitchFamily="18" charset="0"/>
            </a:endParaRPr>
          </a:p>
          <a:p>
            <a:pPr marL="0" indent="457200" algn="just">
              <a:buNone/>
            </a:pPr>
            <a:r>
              <a:rPr lang="ru-RU" sz="2400" dirty="0" smtClean="0">
                <a:latin typeface="Times New Roman" panose="02020603050405020304" pitchFamily="18" charset="0"/>
                <a:cs typeface="Times New Roman" panose="02020603050405020304" pitchFamily="18" charset="0"/>
              </a:rPr>
              <a:t>это </a:t>
            </a:r>
            <a:r>
              <a:rPr lang="ru-RU" sz="2400" dirty="0">
                <a:latin typeface="Times New Roman" panose="02020603050405020304" pitchFamily="18" charset="0"/>
                <a:cs typeface="Times New Roman" panose="02020603050405020304" pitchFamily="18" charset="0"/>
              </a:rPr>
              <a:t>разновидность катушки индуктивности с сердечником, которая имеет цилиндрическую форму (причем длина значительно больше его диаметра). Благодаря такой конструкции, при пропускании электрического тока магнитное поле внутри катушки равномерно распределяется и многократно усиливается</a:t>
            </a:r>
            <a:r>
              <a:rPr lang="ru-RU" sz="2400" dirty="0" smtClean="0">
                <a:latin typeface="Times New Roman" panose="02020603050405020304" pitchFamily="18" charset="0"/>
                <a:cs typeface="Times New Roman" panose="02020603050405020304" pitchFamily="18" charset="0"/>
              </a:rPr>
              <a:t>.</a:t>
            </a:r>
            <a:r>
              <a:rPr lang="ru-RU" sz="2400" b="1" dirty="0">
                <a:latin typeface="Times New Roman" panose="02020603050405020304" pitchFamily="18" charset="0"/>
                <a:cs typeface="Times New Roman" panose="02020603050405020304" pitchFamily="18" charset="0"/>
              </a:rPr>
              <a:t> </a:t>
            </a:r>
            <a:endParaRPr lang="ru-RU" sz="2400" dirty="0">
              <a:latin typeface="Times New Roman" panose="02020603050405020304" pitchFamily="18" charset="0"/>
              <a:cs typeface="Times New Roman" panose="02020603050405020304" pitchFamily="18" charset="0"/>
            </a:endParaRPr>
          </a:p>
        </p:txBody>
      </p:sp>
      <p:sp>
        <p:nvSpPr>
          <p:cNvPr id="4" name="AutoShape 2" descr="Катушка соленоид"/>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5" name="AutoShape 4" descr="Катушка соленоид"/>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6" name="AutoShape 6" descr="Катушка соленоид"/>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AutoShape 8" descr="Катушка соленоид"/>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11274" name="Picture 10" descr="Катушка соленоид"/>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21727" y="3866877"/>
            <a:ext cx="3786044" cy="29911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97878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21870" y="194619"/>
            <a:ext cx="8911687" cy="1280890"/>
          </a:xfrm>
        </p:spPr>
        <p:txBody>
          <a:bodyPr>
            <a:normAutofit fontScale="90000"/>
          </a:bodyPr>
          <a:lstStyle/>
          <a:p>
            <a:pPr algn="ctr"/>
            <a:r>
              <a:rPr lang="ru-RU" dirty="0">
                <a:latin typeface="Times New Roman" panose="02020603050405020304" pitchFamily="18" charset="0"/>
                <a:cs typeface="Times New Roman" panose="02020603050405020304" pitchFamily="18" charset="0"/>
              </a:rPr>
              <a:t>Виды катушек индуктивности</a:t>
            </a:r>
            <a:r>
              <a:rPr lang="ru-RU" dirty="0"/>
              <a:t/>
            </a:r>
            <a:br>
              <a:rPr lang="ru-RU" dirty="0"/>
            </a:br>
            <a:r>
              <a:rPr lang="ru-RU" b="1" dirty="0"/>
              <a:t/>
            </a:r>
            <a:br>
              <a:rPr lang="ru-RU" b="1" dirty="0"/>
            </a:br>
            <a:endParaRPr lang="ru-RU" b="1" dirty="0"/>
          </a:p>
        </p:txBody>
      </p:sp>
      <p:sp>
        <p:nvSpPr>
          <p:cNvPr id="3" name="Объект 2"/>
          <p:cNvSpPr>
            <a:spLocks noGrp="1"/>
          </p:cNvSpPr>
          <p:nvPr>
            <p:ph idx="1"/>
          </p:nvPr>
        </p:nvSpPr>
        <p:spPr>
          <a:xfrm>
            <a:off x="1162194" y="835064"/>
            <a:ext cx="10508672" cy="4024745"/>
          </a:xfrm>
        </p:spPr>
        <p:txBody>
          <a:bodyPr>
            <a:normAutofit lnSpcReduction="10000"/>
          </a:bodyPr>
          <a:lstStyle/>
          <a:p>
            <a:pPr marL="0" indent="457200" algn="just">
              <a:spcBef>
                <a:spcPts val="0"/>
              </a:spcBef>
              <a:buNone/>
            </a:pPr>
            <a:r>
              <a:rPr lang="ru-RU" sz="2400" b="1" dirty="0" smtClean="0">
                <a:latin typeface="Times New Roman" panose="02020603050405020304" pitchFamily="18" charset="0"/>
                <a:cs typeface="Times New Roman" panose="02020603050405020304" pitchFamily="18" charset="0"/>
              </a:rPr>
              <a:t>5</a:t>
            </a:r>
            <a:r>
              <a:rPr lang="ru-RU" sz="2800" b="1" dirty="0" smtClean="0">
                <a:latin typeface="Times New Roman" panose="02020603050405020304" pitchFamily="18" charset="0"/>
                <a:cs typeface="Times New Roman" panose="02020603050405020304" pitchFamily="18" charset="0"/>
              </a:rPr>
              <a:t>. Дроссель</a:t>
            </a:r>
          </a:p>
          <a:p>
            <a:pPr marL="0" indent="457200" algn="just">
              <a:spcBef>
                <a:spcPts val="0"/>
              </a:spcBef>
              <a:buNone/>
            </a:pPr>
            <a:r>
              <a:rPr lang="ru-RU" dirty="0" smtClean="0"/>
              <a:t> </a:t>
            </a:r>
            <a:r>
              <a:rPr lang="ru-RU" sz="2400" dirty="0">
                <a:latin typeface="Times New Roman" panose="02020603050405020304" pitchFamily="18" charset="0"/>
                <a:cs typeface="Times New Roman" panose="02020603050405020304" pitchFamily="18" charset="0"/>
              </a:rPr>
              <a:t>П</a:t>
            </a:r>
            <a:r>
              <a:rPr lang="ru-RU" sz="2400" dirty="0" smtClean="0">
                <a:latin typeface="Times New Roman" panose="02020603050405020304" pitchFamily="18" charset="0"/>
                <a:cs typeface="Times New Roman" panose="02020603050405020304" pitchFamily="18" charset="0"/>
              </a:rPr>
              <a:t>редставляет </a:t>
            </a:r>
            <a:r>
              <a:rPr lang="ru-RU" sz="2400" dirty="0">
                <a:latin typeface="Times New Roman" panose="02020603050405020304" pitchFamily="18" charset="0"/>
                <a:cs typeface="Times New Roman" panose="02020603050405020304" pitchFamily="18" charset="0"/>
              </a:rPr>
              <a:t>собой катушку индуктивности, специально разработанную для ограничения переменного тока в цепи, разделения или предотвращения колебаний различной частоты.</a:t>
            </a:r>
          </a:p>
          <a:p>
            <a:pPr marL="0" indent="457200" algn="just">
              <a:spcBef>
                <a:spcPts val="0"/>
              </a:spcBef>
              <a:buNone/>
            </a:pPr>
            <a:r>
              <a:rPr lang="ru-RU" sz="2400" dirty="0">
                <a:latin typeface="Times New Roman" panose="02020603050405020304" pitchFamily="18" charset="0"/>
                <a:cs typeface="Times New Roman" panose="02020603050405020304" pitchFamily="18" charset="0"/>
              </a:rPr>
              <a:t>Главной особенностью дросселя по сравнению с обычной катушкой индуктивности является то, что он предназначен для работы с большими постоянными токами. Это означает, что дроссель обычно имеет больший размер и вес, и способен выдерживать большие токи без насыщения сердечника.</a:t>
            </a:r>
          </a:p>
          <a:p>
            <a:pPr marL="0" indent="457200" algn="just">
              <a:spcBef>
                <a:spcPts val="0"/>
              </a:spcBef>
              <a:buNone/>
            </a:pPr>
            <a:r>
              <a:rPr lang="ru-RU" sz="2400" dirty="0">
                <a:latin typeface="Times New Roman" panose="02020603050405020304" pitchFamily="18" charset="0"/>
                <a:cs typeface="Times New Roman" panose="02020603050405020304" pitchFamily="18" charset="0"/>
              </a:rPr>
              <a:t>Используются в стабилизаторах напряжения, выпрямителях, источниках питания и других устройствах, где необходима стабильность тока.</a:t>
            </a:r>
          </a:p>
          <a:p>
            <a:pPr marL="0" indent="457200" algn="just">
              <a:spcBef>
                <a:spcPts val="0"/>
              </a:spcBef>
              <a:buNone/>
            </a:pPr>
            <a:endParaRPr lang="ru-RU" sz="2400" dirty="0">
              <a:latin typeface="Times New Roman" panose="02020603050405020304" pitchFamily="18" charset="0"/>
              <a:cs typeface="Times New Roman" panose="02020603050405020304" pitchFamily="18" charset="0"/>
            </a:endParaRPr>
          </a:p>
        </p:txBody>
      </p:sp>
      <p:sp>
        <p:nvSpPr>
          <p:cNvPr id="4" name="AutoShape 2" descr="Катушка соленоид"/>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5" name="AutoShape 4" descr="Катушка соленоид"/>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6" name="AutoShape 6" descr="Катушка соленоид"/>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AutoShape 8" descr="Катушка соленоид"/>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8" name="Рисунок 7"/>
          <p:cNvPicPr>
            <a:picLocks noChangeAspect="1"/>
          </p:cNvPicPr>
          <p:nvPr/>
        </p:nvPicPr>
        <p:blipFill>
          <a:blip r:embed="rId2"/>
          <a:stretch>
            <a:fillRect/>
          </a:stretch>
        </p:blipFill>
        <p:spPr>
          <a:xfrm>
            <a:off x="4872885" y="4859809"/>
            <a:ext cx="4112618" cy="1302329"/>
          </a:xfrm>
          <a:prstGeom prst="rect">
            <a:avLst/>
          </a:prstGeom>
        </p:spPr>
      </p:pic>
    </p:spTree>
    <p:extLst>
      <p:ext uri="{BB962C8B-B14F-4D97-AF65-F5344CB8AC3E}">
        <p14:creationId xmlns:p14="http://schemas.microsoft.com/office/powerpoint/2010/main" val="26557028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32707" y="360874"/>
            <a:ext cx="8911687" cy="1280890"/>
          </a:xfrm>
        </p:spPr>
        <p:txBody>
          <a:bodyPr/>
          <a:lstStyle/>
          <a:p>
            <a:r>
              <a:rPr lang="ru-RU" dirty="0" smtClean="0">
                <a:latin typeface="Times New Roman" panose="02020603050405020304" pitchFamily="18" charset="0"/>
                <a:cs typeface="Times New Roman" panose="02020603050405020304" pitchFamily="18" charset="0"/>
              </a:rPr>
              <a:t>Конструкция катушки индуктивности</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33939" y="1357745"/>
            <a:ext cx="8915400" cy="3777622"/>
          </a:xfrm>
        </p:spPr>
        <p:txBody>
          <a:bodyPr>
            <a:normAutofit/>
          </a:bodyPr>
          <a:lstStyle/>
          <a:p>
            <a:r>
              <a:rPr lang="ru-RU" b="1" dirty="0">
                <a:latin typeface="Times New Roman" panose="02020603050405020304" pitchFamily="18" charset="0"/>
                <a:cs typeface="Times New Roman" panose="02020603050405020304" pitchFamily="18" charset="0"/>
              </a:rPr>
              <a:t>Проводник</a:t>
            </a:r>
            <a:r>
              <a:rPr lang="ru-RU" dirty="0">
                <a:latin typeface="Times New Roman" panose="02020603050405020304" pitchFamily="18" charset="0"/>
                <a:cs typeface="Times New Roman" panose="02020603050405020304" pitchFamily="18" charset="0"/>
              </a:rPr>
              <a:t> наматывается на сердечник в форме витков, которые </a:t>
            </a:r>
            <a:endParaRPr lang="ru-RU" dirty="0" smtClean="0">
              <a:latin typeface="Times New Roman" panose="02020603050405020304" pitchFamily="18" charset="0"/>
              <a:cs typeface="Times New Roman" panose="02020603050405020304" pitchFamily="18" charset="0"/>
            </a:endParaRPr>
          </a:p>
          <a:p>
            <a:pPr marL="0" indent="0">
              <a:buNone/>
            </a:pPr>
            <a:r>
              <a:rPr lang="ru-RU" dirty="0" smtClean="0">
                <a:latin typeface="Times New Roman" panose="02020603050405020304" pitchFamily="18" charset="0"/>
                <a:cs typeface="Times New Roman" panose="02020603050405020304" pitchFamily="18" charset="0"/>
              </a:rPr>
              <a:t>создают </a:t>
            </a:r>
            <a:r>
              <a:rPr lang="ru-RU" dirty="0">
                <a:latin typeface="Times New Roman" panose="02020603050405020304" pitchFamily="18" charset="0"/>
                <a:cs typeface="Times New Roman" panose="02020603050405020304" pitchFamily="18" charset="0"/>
              </a:rPr>
              <a:t>магнитное поле </a:t>
            </a:r>
            <a:r>
              <a:rPr lang="ru-RU" dirty="0" smtClean="0">
                <a:latin typeface="Times New Roman" panose="02020603050405020304" pitchFamily="18" charset="0"/>
                <a:cs typeface="Times New Roman" panose="02020603050405020304" pitchFamily="18" charset="0"/>
              </a:rPr>
              <a:t>при </a:t>
            </a:r>
            <a:r>
              <a:rPr lang="ru-RU" dirty="0">
                <a:latin typeface="Times New Roman" panose="02020603050405020304" pitchFamily="18" charset="0"/>
                <a:cs typeface="Times New Roman" panose="02020603050405020304" pitchFamily="18" charset="0"/>
              </a:rPr>
              <a:t>протекании через них тока</a:t>
            </a:r>
            <a:r>
              <a:rPr lang="ru-RU" dirty="0" smtClean="0">
                <a:latin typeface="Times New Roman" panose="02020603050405020304" pitchFamily="18" charset="0"/>
                <a:cs typeface="Times New Roman" panose="02020603050405020304" pitchFamily="18" charset="0"/>
              </a:rPr>
              <a:t>.</a:t>
            </a:r>
          </a:p>
          <a:p>
            <a:r>
              <a:rPr lang="ru-RU" b="1" dirty="0">
                <a:latin typeface="Times New Roman" panose="02020603050405020304" pitchFamily="18" charset="0"/>
                <a:cs typeface="Times New Roman" panose="02020603050405020304" pitchFamily="18" charset="0"/>
              </a:rPr>
              <a:t>Сердечник</a:t>
            </a:r>
            <a:r>
              <a:rPr lang="ru-RU" dirty="0">
                <a:latin typeface="Times New Roman" panose="02020603050405020304" pitchFamily="18" charset="0"/>
                <a:cs typeface="Times New Roman" panose="02020603050405020304" pitchFamily="18" charset="0"/>
              </a:rPr>
              <a:t> является центральным </a:t>
            </a:r>
            <a:r>
              <a:rPr lang="ru-RU" dirty="0" smtClean="0">
                <a:latin typeface="Times New Roman" panose="02020603050405020304" pitchFamily="18" charset="0"/>
                <a:cs typeface="Times New Roman" panose="02020603050405020304" pitchFamily="18" charset="0"/>
              </a:rPr>
              <a:t>компонентом, </a:t>
            </a:r>
            <a:r>
              <a:rPr lang="ru-RU" dirty="0">
                <a:latin typeface="Times New Roman" panose="02020603050405020304" pitchFamily="18" charset="0"/>
                <a:cs typeface="Times New Roman" panose="02020603050405020304" pitchFamily="18" charset="0"/>
              </a:rPr>
              <a:t>вокруг </a:t>
            </a:r>
            <a:r>
              <a:rPr lang="ru-RU" dirty="0" smtClean="0">
                <a:latin typeface="Times New Roman" panose="02020603050405020304" pitchFamily="18" charset="0"/>
                <a:cs typeface="Times New Roman" panose="02020603050405020304" pitchFamily="18" charset="0"/>
              </a:rPr>
              <a:t>которого</a:t>
            </a:r>
          </a:p>
          <a:p>
            <a:pPr marL="0" indent="0">
              <a:buNone/>
            </a:pP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наматывается проводник. </a:t>
            </a:r>
            <a:endParaRPr lang="ru-RU" dirty="0" smtClean="0">
              <a:latin typeface="Times New Roman" panose="02020603050405020304" pitchFamily="18" charset="0"/>
              <a:cs typeface="Times New Roman" panose="02020603050405020304" pitchFamily="18" charset="0"/>
            </a:endParaRPr>
          </a:p>
          <a:p>
            <a:r>
              <a:rPr lang="ru-RU" b="1" dirty="0">
                <a:latin typeface="Times New Roman" panose="02020603050405020304" pitchFamily="18" charset="0"/>
                <a:cs typeface="Times New Roman" panose="02020603050405020304" pitchFamily="18" charset="0"/>
              </a:rPr>
              <a:t>Изоляция</a:t>
            </a:r>
            <a:r>
              <a:rPr lang="ru-RU" dirty="0">
                <a:latin typeface="Times New Roman" panose="02020603050405020304" pitchFamily="18" charset="0"/>
                <a:cs typeface="Times New Roman" panose="02020603050405020304" pitchFamily="18" charset="0"/>
              </a:rPr>
              <a:t> предотвращает короткое замыкание между </a:t>
            </a:r>
            <a:r>
              <a:rPr lang="ru-RU" dirty="0" smtClean="0">
                <a:latin typeface="Times New Roman" panose="02020603050405020304" pitchFamily="18" charset="0"/>
                <a:cs typeface="Times New Roman" panose="02020603050405020304" pitchFamily="18" charset="0"/>
              </a:rPr>
              <a:t>витками</a:t>
            </a:r>
          </a:p>
          <a:p>
            <a:pPr marL="0" indent="0">
              <a:buNone/>
            </a:pP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и обеспечивает надежную работу катушки</a:t>
            </a:r>
            <a:r>
              <a:rPr lang="ru-RU" dirty="0" smtClean="0">
                <a:latin typeface="Times New Roman" panose="02020603050405020304" pitchFamily="18" charset="0"/>
                <a:cs typeface="Times New Roman" panose="02020603050405020304" pitchFamily="18" charset="0"/>
              </a:rPr>
              <a:t>.</a:t>
            </a:r>
          </a:p>
          <a:p>
            <a:r>
              <a:rPr lang="ru-RU" b="1" dirty="0">
                <a:latin typeface="Times New Roman" panose="02020603050405020304" pitchFamily="18" charset="0"/>
                <a:cs typeface="Times New Roman" panose="02020603050405020304" pitchFamily="18" charset="0"/>
              </a:rPr>
              <a:t>Э</a:t>
            </a:r>
            <a:r>
              <a:rPr lang="ru-RU" b="1" dirty="0" smtClean="0">
                <a:latin typeface="Times New Roman" panose="02020603050405020304" pitchFamily="18" charset="0"/>
                <a:cs typeface="Times New Roman" panose="02020603050405020304" pitchFamily="18" charset="0"/>
              </a:rPr>
              <a:t>кран</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защищает катушку от внешних </a:t>
            </a:r>
            <a:endParaRPr lang="ru-RU" dirty="0" smtClean="0">
              <a:latin typeface="Times New Roman" panose="02020603050405020304" pitchFamily="18" charset="0"/>
              <a:cs typeface="Times New Roman" panose="02020603050405020304" pitchFamily="18" charset="0"/>
            </a:endParaRPr>
          </a:p>
          <a:p>
            <a:pPr marL="0" indent="0">
              <a:buNone/>
            </a:pPr>
            <a:r>
              <a:rPr lang="ru-RU" dirty="0" smtClean="0">
                <a:latin typeface="Times New Roman" panose="02020603050405020304" pitchFamily="18" charset="0"/>
                <a:cs typeface="Times New Roman" panose="02020603050405020304" pitchFamily="18" charset="0"/>
              </a:rPr>
              <a:t>электромагнитных помех и </a:t>
            </a:r>
            <a:r>
              <a:rPr lang="ru-RU" dirty="0">
                <a:latin typeface="Times New Roman" panose="02020603050405020304" pitchFamily="18" charset="0"/>
                <a:cs typeface="Times New Roman" panose="02020603050405020304" pitchFamily="18" charset="0"/>
              </a:rPr>
              <a:t>предотвращает </a:t>
            </a:r>
            <a:endParaRPr lang="ru-RU" dirty="0" smtClean="0">
              <a:latin typeface="Times New Roman" panose="02020603050405020304" pitchFamily="18" charset="0"/>
              <a:cs typeface="Times New Roman" panose="02020603050405020304" pitchFamily="18" charset="0"/>
            </a:endParaRPr>
          </a:p>
          <a:p>
            <a:pPr marL="0" indent="0">
              <a:buNone/>
            </a:pPr>
            <a:r>
              <a:rPr lang="ru-RU" dirty="0" smtClean="0">
                <a:latin typeface="Times New Roman" panose="02020603050405020304" pitchFamily="18" charset="0"/>
                <a:cs typeface="Times New Roman" panose="02020603050405020304" pitchFamily="18" charset="0"/>
              </a:rPr>
              <a:t>излучение </a:t>
            </a:r>
            <a:r>
              <a:rPr lang="ru-RU" dirty="0">
                <a:latin typeface="Times New Roman" panose="02020603050405020304" pitchFamily="18" charset="0"/>
                <a:cs typeface="Times New Roman" panose="02020603050405020304" pitchFamily="18" charset="0"/>
              </a:rPr>
              <a:t>магнитного </a:t>
            </a:r>
            <a:r>
              <a:rPr lang="ru-RU" dirty="0" smtClean="0">
                <a:latin typeface="Times New Roman" panose="02020603050405020304" pitchFamily="18" charset="0"/>
                <a:cs typeface="Times New Roman" panose="02020603050405020304" pitchFamily="18" charset="0"/>
              </a:rPr>
              <a:t>поля за </a:t>
            </a:r>
            <a:r>
              <a:rPr lang="ru-RU" dirty="0">
                <a:latin typeface="Times New Roman" panose="02020603050405020304" pitchFamily="18" charset="0"/>
                <a:cs typeface="Times New Roman" panose="02020603050405020304" pitchFamily="18" charset="0"/>
              </a:rPr>
              <a:t>пределы катушки.</a:t>
            </a:r>
          </a:p>
        </p:txBody>
      </p:sp>
      <p:pic>
        <p:nvPicPr>
          <p:cNvPr id="2052" name="Picture 4" descr="Устройство катушки индуктивност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08074" y="3449042"/>
            <a:ext cx="6104344" cy="3372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23693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a:latin typeface="Times New Roman" panose="02020603050405020304" pitchFamily="18" charset="0"/>
                <a:cs typeface="Times New Roman" panose="02020603050405020304" pitchFamily="18" charset="0"/>
              </a:rPr>
              <a:t>Основные характеристики катушки индуктивности</a:t>
            </a:r>
            <a:r>
              <a:rPr lang="ru-RU" b="1" dirty="0"/>
              <a:t/>
            </a:r>
            <a:br>
              <a:rPr lang="ru-RU" b="1" dirty="0"/>
            </a:br>
            <a:endParaRPr lang="ru-RU" b="1" dirty="0"/>
          </a:p>
        </p:txBody>
      </p:sp>
      <p:sp>
        <p:nvSpPr>
          <p:cNvPr id="3" name="Объект 2"/>
          <p:cNvSpPr>
            <a:spLocks noGrp="1"/>
          </p:cNvSpPr>
          <p:nvPr>
            <p:ph idx="1"/>
          </p:nvPr>
        </p:nvSpPr>
        <p:spPr>
          <a:xfrm>
            <a:off x="995940" y="1904999"/>
            <a:ext cx="10508672" cy="4024745"/>
          </a:xfrm>
        </p:spPr>
        <p:txBody>
          <a:bodyPr>
            <a:normAutofit/>
          </a:bodyPr>
          <a:lstStyle/>
          <a:p>
            <a:pPr marL="0" indent="457200" algn="just">
              <a:spcBef>
                <a:spcPts val="0"/>
              </a:spcBef>
              <a:buNone/>
            </a:pPr>
            <a:r>
              <a:rPr lang="ru-RU" sz="2400" dirty="0" smtClean="0">
                <a:latin typeface="Times New Roman" panose="02020603050405020304" pitchFamily="18" charset="0"/>
                <a:cs typeface="Times New Roman" panose="02020603050405020304" pitchFamily="18" charset="0"/>
              </a:rPr>
              <a:t>1. </a:t>
            </a:r>
            <a:r>
              <a:rPr lang="ru-RU" sz="2400" b="1" dirty="0">
                <a:latin typeface="Times New Roman" panose="02020603050405020304" pitchFamily="18" charset="0"/>
                <a:cs typeface="Times New Roman" panose="02020603050405020304" pitchFamily="18" charset="0"/>
              </a:rPr>
              <a:t>Индуктивность (L)</a:t>
            </a:r>
            <a:r>
              <a:rPr lang="ru-RU" sz="2400" dirty="0">
                <a:latin typeface="Times New Roman" panose="02020603050405020304" pitchFamily="18" charset="0"/>
                <a:cs typeface="Times New Roman" panose="02020603050405020304" pitchFamily="18" charset="0"/>
              </a:rPr>
              <a:t> является одной из основных характеристик катушки индуктивности. Она измеряется в генри (Гн) и представляет собой количество энергии, хранимой в магнитном поле катушки. Индуктивность зависит от количества витков проводника, площади поперечного сечения сердечника и проницаемости материала сердечника. Чем больше индуктивность катушки, тем больше энергии она может хранить и тем сильнее магнитное поле, которое она создает.</a:t>
            </a:r>
          </a:p>
        </p:txBody>
      </p:sp>
      <p:pic>
        <p:nvPicPr>
          <p:cNvPr id="4" name="Рисунок 3"/>
          <p:cNvPicPr>
            <a:picLocks noChangeAspect="1"/>
          </p:cNvPicPr>
          <p:nvPr/>
        </p:nvPicPr>
        <p:blipFill>
          <a:blip r:embed="rId2"/>
          <a:stretch>
            <a:fillRect/>
          </a:stretch>
        </p:blipFill>
        <p:spPr>
          <a:xfrm>
            <a:off x="3123333" y="4793673"/>
            <a:ext cx="7144165" cy="1748270"/>
          </a:xfrm>
          <a:prstGeom prst="rect">
            <a:avLst/>
          </a:prstGeom>
        </p:spPr>
      </p:pic>
    </p:spTree>
    <p:extLst>
      <p:ext uri="{BB962C8B-B14F-4D97-AF65-F5344CB8AC3E}">
        <p14:creationId xmlns:p14="http://schemas.microsoft.com/office/powerpoint/2010/main" val="10253083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a:latin typeface="Times New Roman" panose="02020603050405020304" pitchFamily="18" charset="0"/>
                <a:cs typeface="Times New Roman" panose="02020603050405020304" pitchFamily="18" charset="0"/>
              </a:rPr>
              <a:t>Основные характеристики катушки индуктивности</a:t>
            </a:r>
            <a:r>
              <a:rPr lang="ru-RU" b="1" dirty="0"/>
              <a:t/>
            </a:r>
            <a:br>
              <a:rPr lang="ru-RU" b="1" dirty="0"/>
            </a:br>
            <a:endParaRPr lang="ru-RU" b="1" dirty="0"/>
          </a:p>
        </p:txBody>
      </p:sp>
      <p:sp>
        <p:nvSpPr>
          <p:cNvPr id="3" name="Объект 2"/>
          <p:cNvSpPr>
            <a:spLocks noGrp="1"/>
          </p:cNvSpPr>
          <p:nvPr>
            <p:ph idx="1"/>
          </p:nvPr>
        </p:nvSpPr>
        <p:spPr>
          <a:xfrm>
            <a:off x="995940" y="1904999"/>
            <a:ext cx="10508672" cy="4024745"/>
          </a:xfrm>
        </p:spPr>
        <p:txBody>
          <a:bodyPr>
            <a:normAutofit/>
          </a:bodyPr>
          <a:lstStyle/>
          <a:p>
            <a:pPr marL="0" indent="108000" algn="just">
              <a:spcBef>
                <a:spcPts val="0"/>
              </a:spcBef>
            </a:pPr>
            <a:r>
              <a:rPr lang="ru-RU" sz="2400" dirty="0">
                <a:latin typeface="Times New Roman" panose="02020603050405020304" pitchFamily="18" charset="0"/>
                <a:cs typeface="Times New Roman" panose="02020603050405020304" pitchFamily="18" charset="0"/>
              </a:rPr>
              <a:t>2</a:t>
            </a:r>
            <a:r>
              <a:rPr lang="ru-RU" sz="2400" dirty="0" smtClean="0">
                <a:latin typeface="Times New Roman" panose="02020603050405020304" pitchFamily="18" charset="0"/>
                <a:cs typeface="Times New Roman" panose="02020603050405020304" pitchFamily="18" charset="0"/>
              </a:rPr>
              <a:t>.</a:t>
            </a:r>
            <a:r>
              <a:rPr lang="ru-RU" sz="2400" b="1" dirty="0" smtClean="0">
                <a:latin typeface="Times New Roman" panose="02020603050405020304" pitchFamily="18" charset="0"/>
                <a:cs typeface="Times New Roman" panose="02020603050405020304" pitchFamily="18" charset="0"/>
              </a:rPr>
              <a:t>Сопротивление </a:t>
            </a:r>
            <a:r>
              <a:rPr lang="ru-RU" sz="2400" b="1" dirty="0">
                <a:latin typeface="Times New Roman" panose="02020603050405020304" pitchFamily="18" charset="0"/>
                <a:cs typeface="Times New Roman" panose="02020603050405020304" pitchFamily="18" charset="0"/>
              </a:rPr>
              <a:t>(R)</a:t>
            </a:r>
            <a:r>
              <a:rPr lang="ru-RU" sz="2400" dirty="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измеряется в Омах (Ом) и представляет собой сопротивление, которое оказывает катушка протеканию электрического тока. Сопротивление зависит от длины и сечения проводника, а также от материала, из которого он сделан. Чем длиннее и тоньше проводник, и чем менее проводящим является материал, тем выше сопротивление.</a:t>
            </a:r>
          </a:p>
          <a:p>
            <a:pPr marL="0" indent="457200" algn="just">
              <a:spcBef>
                <a:spcPts val="0"/>
              </a:spcBef>
              <a:buNone/>
            </a:pPr>
            <a:endParaRPr lang="ru-RU" sz="2400" dirty="0">
              <a:latin typeface="Times New Roman" panose="02020603050405020304" pitchFamily="18" charset="0"/>
              <a:cs typeface="Times New Roman" panose="02020603050405020304" pitchFamily="18" charset="0"/>
            </a:endParaRPr>
          </a:p>
        </p:txBody>
      </p:sp>
      <p:pic>
        <p:nvPicPr>
          <p:cNvPr id="5" name="Рисунок 4"/>
          <p:cNvPicPr>
            <a:picLocks noChangeAspect="1"/>
          </p:cNvPicPr>
          <p:nvPr/>
        </p:nvPicPr>
        <p:blipFill>
          <a:blip r:embed="rId2"/>
          <a:stretch>
            <a:fillRect/>
          </a:stretch>
        </p:blipFill>
        <p:spPr>
          <a:xfrm>
            <a:off x="4205719" y="3990774"/>
            <a:ext cx="4347567" cy="2673261"/>
          </a:xfrm>
          <a:prstGeom prst="rect">
            <a:avLst/>
          </a:prstGeom>
        </p:spPr>
      </p:pic>
    </p:spTree>
    <p:extLst>
      <p:ext uri="{BB962C8B-B14F-4D97-AF65-F5344CB8AC3E}">
        <p14:creationId xmlns:p14="http://schemas.microsoft.com/office/powerpoint/2010/main" val="19162236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a:latin typeface="Times New Roman" panose="02020603050405020304" pitchFamily="18" charset="0"/>
                <a:cs typeface="Times New Roman" panose="02020603050405020304" pitchFamily="18" charset="0"/>
              </a:rPr>
              <a:t>Основные характеристики катушки индуктивности</a:t>
            </a:r>
            <a:r>
              <a:rPr lang="ru-RU" b="1" dirty="0"/>
              <a:t/>
            </a:r>
            <a:br>
              <a:rPr lang="ru-RU" b="1" dirty="0"/>
            </a:br>
            <a:endParaRPr lang="ru-RU" b="1" dirty="0"/>
          </a:p>
        </p:txBody>
      </p:sp>
      <p:sp>
        <p:nvSpPr>
          <p:cNvPr id="3" name="Объект 2"/>
          <p:cNvSpPr>
            <a:spLocks noGrp="1"/>
          </p:cNvSpPr>
          <p:nvPr>
            <p:ph idx="1"/>
          </p:nvPr>
        </p:nvSpPr>
        <p:spPr>
          <a:xfrm>
            <a:off x="995940" y="1904999"/>
            <a:ext cx="10508672" cy="4024745"/>
          </a:xfrm>
        </p:spPr>
        <p:txBody>
          <a:bodyPr>
            <a:normAutofit/>
          </a:bodyPr>
          <a:lstStyle/>
          <a:p>
            <a:pPr marL="0" indent="457200" algn="just">
              <a:spcBef>
                <a:spcPts val="0"/>
              </a:spcBef>
              <a:buNone/>
            </a:pPr>
            <a:r>
              <a:rPr lang="ru-RU" sz="2400" dirty="0">
                <a:latin typeface="Times New Roman" panose="02020603050405020304" pitchFamily="18" charset="0"/>
                <a:cs typeface="Times New Roman" panose="02020603050405020304" pitchFamily="18" charset="0"/>
              </a:rPr>
              <a:t>3</a:t>
            </a:r>
            <a:r>
              <a:rPr lang="ru-RU" sz="2400" dirty="0" smtClean="0">
                <a:latin typeface="Times New Roman" panose="02020603050405020304" pitchFamily="18" charset="0"/>
                <a:cs typeface="Times New Roman" panose="02020603050405020304" pitchFamily="18" charset="0"/>
              </a:rPr>
              <a:t>. </a:t>
            </a:r>
            <a:r>
              <a:rPr lang="ru-RU" sz="2800" b="1" dirty="0">
                <a:latin typeface="Times New Roman" panose="02020603050405020304" pitchFamily="18" charset="0"/>
                <a:cs typeface="Times New Roman" panose="02020603050405020304" pitchFamily="18" charset="0"/>
              </a:rPr>
              <a:t>Магнитная проницаемость (μ)</a:t>
            </a:r>
            <a:r>
              <a:rPr lang="ru-RU" sz="2800" dirty="0">
                <a:latin typeface="Times New Roman" panose="02020603050405020304" pitchFamily="18" charset="0"/>
                <a:cs typeface="Times New Roman" panose="02020603050405020304" pitchFamily="18" charset="0"/>
              </a:rPr>
              <a:t> является характеристикой материала сердечника катушки индуктивности. Она измеряется в генри на метр (Гн/м) и представляет собой способность материала усиливать магнитное поле. Чем выше магнитная проницаемость материала, тем сильнее магнитное поле, которое он может создать при том же токе.</a:t>
            </a:r>
          </a:p>
        </p:txBody>
      </p:sp>
    </p:spTree>
    <p:extLst>
      <p:ext uri="{BB962C8B-B14F-4D97-AF65-F5344CB8AC3E}">
        <p14:creationId xmlns:p14="http://schemas.microsoft.com/office/powerpoint/2010/main" val="16240107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a:latin typeface="Times New Roman" panose="02020603050405020304" pitchFamily="18" charset="0"/>
                <a:cs typeface="Times New Roman" panose="02020603050405020304" pitchFamily="18" charset="0"/>
              </a:rPr>
              <a:t>Основные характеристики катушки индуктивности</a:t>
            </a:r>
            <a:r>
              <a:rPr lang="ru-RU" b="1" dirty="0"/>
              <a:t/>
            </a:r>
            <a:br>
              <a:rPr lang="ru-RU" b="1" dirty="0"/>
            </a:br>
            <a:endParaRPr lang="ru-RU" b="1" dirty="0"/>
          </a:p>
        </p:txBody>
      </p:sp>
      <p:sp>
        <p:nvSpPr>
          <p:cNvPr id="3" name="Объект 2"/>
          <p:cNvSpPr>
            <a:spLocks noGrp="1"/>
          </p:cNvSpPr>
          <p:nvPr>
            <p:ph idx="1"/>
          </p:nvPr>
        </p:nvSpPr>
        <p:spPr>
          <a:xfrm>
            <a:off x="995940" y="1904999"/>
            <a:ext cx="10508672" cy="4024745"/>
          </a:xfrm>
        </p:spPr>
        <p:txBody>
          <a:bodyPr>
            <a:normAutofit/>
          </a:bodyPr>
          <a:lstStyle/>
          <a:p>
            <a:pPr marL="0" indent="457200" algn="just">
              <a:spcBef>
                <a:spcPts val="0"/>
              </a:spcBef>
              <a:buNone/>
            </a:pPr>
            <a:r>
              <a:rPr lang="ru-RU" sz="2400" dirty="0" smtClean="0">
                <a:latin typeface="Times New Roman" panose="02020603050405020304" pitchFamily="18" charset="0"/>
                <a:cs typeface="Times New Roman" panose="02020603050405020304" pitchFamily="18" charset="0"/>
              </a:rPr>
              <a:t>4. </a:t>
            </a:r>
            <a:r>
              <a:rPr lang="ru-RU" sz="2800" b="1" dirty="0">
                <a:latin typeface="Times New Roman" panose="02020603050405020304" pitchFamily="18" charset="0"/>
                <a:cs typeface="Times New Roman" panose="02020603050405020304" pitchFamily="18" charset="0"/>
              </a:rPr>
              <a:t>Добротность (Q)</a:t>
            </a:r>
            <a:r>
              <a:rPr lang="ru-RU" sz="2800" dirty="0">
                <a:latin typeface="Times New Roman" panose="02020603050405020304" pitchFamily="18" charset="0"/>
                <a:cs typeface="Times New Roman" panose="02020603050405020304" pitchFamily="18" charset="0"/>
              </a:rPr>
              <a:t> — это параметр, характеризующий качество катушки. Добротность показывает, насколько эффективно катушка может накапливать и отдавать магнитную энергию. Добротность измеряется безразмерным числом и зависит от индуктивности, сопротивления и паразитной емкости катушки. Чем выше добротность катушки, тем лучше она сохраняет энергию.</a:t>
            </a:r>
          </a:p>
        </p:txBody>
      </p:sp>
    </p:spTree>
    <p:extLst>
      <p:ext uri="{BB962C8B-B14F-4D97-AF65-F5344CB8AC3E}">
        <p14:creationId xmlns:p14="http://schemas.microsoft.com/office/powerpoint/2010/main" val="42891513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a:latin typeface="Times New Roman" panose="02020603050405020304" pitchFamily="18" charset="0"/>
                <a:cs typeface="Times New Roman" panose="02020603050405020304" pitchFamily="18" charset="0"/>
              </a:rPr>
              <a:t>Основные характеристики катушки индуктивности</a:t>
            </a:r>
            <a:r>
              <a:rPr lang="ru-RU" b="1" dirty="0"/>
              <a:t/>
            </a:r>
            <a:br>
              <a:rPr lang="ru-RU" b="1" dirty="0"/>
            </a:br>
            <a:endParaRPr lang="ru-RU" b="1" dirty="0"/>
          </a:p>
        </p:txBody>
      </p:sp>
      <p:sp>
        <p:nvSpPr>
          <p:cNvPr id="3" name="Объект 2"/>
          <p:cNvSpPr>
            <a:spLocks noGrp="1"/>
          </p:cNvSpPr>
          <p:nvPr>
            <p:ph idx="1"/>
          </p:nvPr>
        </p:nvSpPr>
        <p:spPr>
          <a:xfrm>
            <a:off x="995940" y="1904999"/>
            <a:ext cx="10508672" cy="4024745"/>
          </a:xfrm>
        </p:spPr>
        <p:txBody>
          <a:bodyPr>
            <a:normAutofit/>
          </a:bodyPr>
          <a:lstStyle/>
          <a:p>
            <a:pPr marL="0" indent="457200" algn="just">
              <a:spcBef>
                <a:spcPts val="0"/>
              </a:spcBef>
              <a:buNone/>
            </a:pPr>
            <a:r>
              <a:rPr lang="ru-RU" sz="2400" dirty="0" smtClean="0">
                <a:latin typeface="Times New Roman" panose="02020603050405020304" pitchFamily="18" charset="0"/>
                <a:cs typeface="Times New Roman" panose="02020603050405020304" pitchFamily="18" charset="0"/>
              </a:rPr>
              <a:t>5. </a:t>
            </a:r>
            <a:r>
              <a:rPr lang="ru-RU" sz="2800" b="1" dirty="0">
                <a:latin typeface="Times New Roman" panose="02020603050405020304" pitchFamily="18" charset="0"/>
                <a:cs typeface="Times New Roman" panose="02020603050405020304" pitchFamily="18" charset="0"/>
              </a:rPr>
              <a:t>Импеданс (Z)</a:t>
            </a:r>
            <a:r>
              <a:rPr lang="ru-RU" sz="2800" dirty="0">
                <a:latin typeface="Times New Roman" panose="02020603050405020304" pitchFamily="18" charset="0"/>
                <a:cs typeface="Times New Roman" panose="02020603050405020304" pitchFamily="18" charset="0"/>
              </a:rPr>
              <a:t> является комплексной характеристикой катушки индуктивности, которая включает в себя как сопротивление, так и реактивное сопротивление, связанное с индуктивностью. Он измеряется в Омах (Ом) и представляет собой общее сопротивление, оказываемое катушкой переменному току. Импеданс зависит от частоты тока.</a:t>
            </a:r>
          </a:p>
        </p:txBody>
      </p:sp>
    </p:spTree>
    <p:extLst>
      <p:ext uri="{BB962C8B-B14F-4D97-AF65-F5344CB8AC3E}">
        <p14:creationId xmlns:p14="http://schemas.microsoft.com/office/powerpoint/2010/main" val="28480630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a:latin typeface="Times New Roman" panose="02020603050405020304" pitchFamily="18" charset="0"/>
                <a:cs typeface="Times New Roman" panose="02020603050405020304" pitchFamily="18" charset="0"/>
              </a:rPr>
              <a:t>Основные характеристики катушки индуктивности</a:t>
            </a:r>
            <a:r>
              <a:rPr lang="ru-RU" b="1" dirty="0"/>
              <a:t/>
            </a:r>
            <a:br>
              <a:rPr lang="ru-RU" b="1" dirty="0"/>
            </a:br>
            <a:endParaRPr lang="ru-RU" b="1" dirty="0"/>
          </a:p>
        </p:txBody>
      </p:sp>
      <p:sp>
        <p:nvSpPr>
          <p:cNvPr id="3" name="Объект 2"/>
          <p:cNvSpPr>
            <a:spLocks noGrp="1"/>
          </p:cNvSpPr>
          <p:nvPr>
            <p:ph idx="1"/>
          </p:nvPr>
        </p:nvSpPr>
        <p:spPr>
          <a:xfrm>
            <a:off x="995940" y="1904999"/>
            <a:ext cx="10508672" cy="4024745"/>
          </a:xfrm>
        </p:spPr>
        <p:txBody>
          <a:bodyPr>
            <a:normAutofit/>
          </a:bodyPr>
          <a:lstStyle/>
          <a:p>
            <a:pPr marL="0" indent="457200" algn="just">
              <a:spcBef>
                <a:spcPts val="0"/>
              </a:spcBef>
              <a:buNone/>
            </a:pPr>
            <a:r>
              <a:rPr lang="ru-RU" sz="2400" dirty="0">
                <a:latin typeface="Times New Roman" panose="02020603050405020304" pitchFamily="18" charset="0"/>
                <a:cs typeface="Times New Roman" panose="02020603050405020304" pitchFamily="18" charset="0"/>
              </a:rPr>
              <a:t>6</a:t>
            </a:r>
            <a:r>
              <a:rPr lang="ru-RU" sz="2400" dirty="0" smtClean="0">
                <a:latin typeface="Times New Roman" panose="02020603050405020304" pitchFamily="18" charset="0"/>
                <a:cs typeface="Times New Roman" panose="02020603050405020304" pitchFamily="18" charset="0"/>
              </a:rPr>
              <a:t>. </a:t>
            </a:r>
            <a:r>
              <a:rPr lang="ru-RU" sz="2800" b="1" dirty="0">
                <a:latin typeface="Times New Roman" panose="02020603050405020304" pitchFamily="18" charset="0"/>
                <a:cs typeface="Times New Roman" panose="02020603050405020304" pitchFamily="18" charset="0"/>
              </a:rPr>
              <a:t>Емкость (С)</a:t>
            </a:r>
            <a:r>
              <a:rPr lang="ru-RU" sz="2800" dirty="0">
                <a:latin typeface="Times New Roman" panose="02020603050405020304" pitchFamily="18" charset="0"/>
                <a:cs typeface="Times New Roman" panose="02020603050405020304" pitchFamily="18" charset="0"/>
              </a:rPr>
              <a:t> описывает способность катушки хранить электрический заряд. Она измеряется в фарадах (Ф) и представляет собой количество электрического заряда, которое может быть сохранено при заданном напряжении. Емкость катушки индуктивности обычно мала и не оказывает значительного влияния на ее работу.</a:t>
            </a:r>
          </a:p>
        </p:txBody>
      </p:sp>
      <p:pic>
        <p:nvPicPr>
          <p:cNvPr id="3074" name="Picture 2" descr="Picture backgroun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51028" y="4206168"/>
            <a:ext cx="2920135" cy="25119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9974764"/>
      </p:ext>
    </p:extLst>
  </p:cSld>
  <p:clrMapOvr>
    <a:masterClrMapping/>
  </p:clrMapOvr>
  <p:timing>
    <p:tnLst>
      <p:par>
        <p:cTn id="1" dur="indefinite" restart="never" nodeType="tmRoot"/>
      </p:par>
    </p:tnLst>
  </p:timing>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TM02892315[[fn=Легкий дым]]</Template>
  <TotalTime>537</TotalTime>
  <Words>1035</Words>
  <Application>Microsoft Office PowerPoint</Application>
  <PresentationFormat>Широкоэкранный</PresentationFormat>
  <Paragraphs>75</Paragraphs>
  <Slides>22</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22</vt:i4>
      </vt:variant>
    </vt:vector>
  </HeadingPairs>
  <TitlesOfParts>
    <vt:vector size="27" baseType="lpstr">
      <vt:lpstr>Arial</vt:lpstr>
      <vt:lpstr>Century Gothic</vt:lpstr>
      <vt:lpstr>Times New Roman</vt:lpstr>
      <vt:lpstr>Wingdings 3</vt:lpstr>
      <vt:lpstr>Легкий дым</vt:lpstr>
      <vt:lpstr>Презентация PowerPoint</vt:lpstr>
      <vt:lpstr>Презентация PowerPoint</vt:lpstr>
      <vt:lpstr>Конструкция катушки индуктивности</vt:lpstr>
      <vt:lpstr>Основные характеристики катушки индуктивности </vt:lpstr>
      <vt:lpstr>Основные характеристики катушки индуктивности </vt:lpstr>
      <vt:lpstr>Основные характеристики катушки индуктивности </vt:lpstr>
      <vt:lpstr>Основные характеристики катушки индуктивности </vt:lpstr>
      <vt:lpstr>Основные характеристики катушки индуктивности </vt:lpstr>
      <vt:lpstr>Основные характеристики катушки индуктивности </vt:lpstr>
      <vt:lpstr>Основные характеристики катушки индуктивности </vt:lpstr>
      <vt:lpstr>Виды катушек индуктивности  </vt:lpstr>
      <vt:lpstr>Виды катушек индуктивности  </vt:lpstr>
      <vt:lpstr>Виды катушек индуктивности  </vt:lpstr>
      <vt:lpstr>Виды катушек индуктивности  </vt:lpstr>
      <vt:lpstr>Виды катушек индуктивности  </vt:lpstr>
      <vt:lpstr>Виды катушек индуктивности  </vt:lpstr>
      <vt:lpstr>Виды катушек индуктивности  </vt:lpstr>
      <vt:lpstr>Виды катушек индуктивности  </vt:lpstr>
      <vt:lpstr>Виды катушек индуктивности  </vt:lpstr>
      <vt:lpstr>Виды катушек индуктивности  </vt:lpstr>
      <vt:lpstr>Виды катушек индуктивности  </vt:lpstr>
      <vt:lpstr>Виды катушек индуктивности  </vt:lpstr>
    </vt:vector>
  </TitlesOfParts>
  <Company>diakov.net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RePack by Diakov</dc:creator>
  <cp:lastModifiedBy>RePack by Diakov</cp:lastModifiedBy>
  <cp:revision>26</cp:revision>
  <dcterms:created xsi:type="dcterms:W3CDTF">2025-08-19T07:18:17Z</dcterms:created>
  <dcterms:modified xsi:type="dcterms:W3CDTF">2025-08-21T06:49:29Z</dcterms:modified>
</cp:coreProperties>
</file>