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>03.08.2025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3568" y="2348880"/>
            <a:ext cx="7382704" cy="4149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905338" y="578296"/>
            <a:ext cx="76997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dirty="0"/>
          </a:p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Franklin Gothic Heavy"/>
              </a:rPr>
              <a:t>«Посвящения в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Franklin Gothic Heavy"/>
              </a:rPr>
              <a:t>Эколята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Franklin Gothic Heavy"/>
              </a:rPr>
              <a:t> – 2025»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491879" y="5805263"/>
            <a:ext cx="5329383" cy="6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b="1"/>
              <a:t>Выполнила: воспитатель1 кв. категории</a:t>
            </a:r>
            <a:endParaRPr/>
          </a:p>
          <a:p>
            <a:pPr algn="r">
              <a:defRPr/>
            </a:pPr>
            <a:r>
              <a:rPr lang="ru-RU" b="1"/>
              <a:t>М.В. Васяева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04048" y="620688"/>
            <a:ext cx="4913016" cy="685800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 bwMode="auto">
          <a:xfrm>
            <a:off x="251520" y="116631"/>
            <a:ext cx="6480720" cy="3312368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А сейчас мы поиграем в игру, которая так и называется</a:t>
            </a: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</a:p>
          <a:p>
            <a:pPr algn="ctr">
              <a:defRPr/>
            </a:pPr>
            <a:r>
              <a:rPr lang="ru-RU" sz="1600" b="1" i="1">
                <a:solidFill>
                  <a:schemeClr val="tx1"/>
                </a:solidFill>
                <a:latin typeface="Times New Roman"/>
                <a:cs typeface="Times New Roman"/>
              </a:rPr>
              <a:t>«Вода, земля, воздух»</a:t>
            </a: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/>
          </a:p>
          <a:p>
            <a:pPr algn="ctr">
              <a:defRPr/>
            </a:pPr>
            <a:r>
              <a:rPr lang="ru-RU" sz="1600" u="sng">
                <a:latin typeface="Times New Roman"/>
                <a:cs typeface="Times New Roman"/>
              </a:rPr>
              <a:t>Вы должны назвать живого обитателя своей стихии</a:t>
            </a:r>
            <a:r>
              <a:rPr lang="ru-RU" sz="1600">
                <a:latin typeface="Times New Roman"/>
                <a:cs typeface="Times New Roman"/>
              </a:rPr>
              <a:t>:</a:t>
            </a:r>
            <a:endParaRPr/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1. </a:t>
            </a:r>
            <a:r>
              <a:rPr lang="ru-RU" sz="1600" i="1">
                <a:latin typeface="Times New Roman"/>
                <a:cs typeface="Times New Roman"/>
              </a:rPr>
              <a:t>«Вода»</a:t>
            </a:r>
            <a:r>
              <a:rPr lang="ru-RU" sz="1600">
                <a:latin typeface="Times New Roman"/>
                <a:cs typeface="Times New Roman"/>
              </a:rPr>
              <a:t> - обитателей водной стихии </a:t>
            </a:r>
            <a:r>
              <a:rPr lang="ru-RU" sz="1600" i="1">
                <a:latin typeface="Times New Roman"/>
                <a:cs typeface="Times New Roman"/>
              </a:rPr>
              <a:t>(рек, озёр, морей, океанов)</a:t>
            </a:r>
            <a:r>
              <a:rPr lang="ru-RU" sz="1600">
                <a:latin typeface="Times New Roman"/>
                <a:cs typeface="Times New Roman"/>
              </a:rPr>
              <a:t>;</a:t>
            </a:r>
            <a:endParaRPr/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2. </a:t>
            </a:r>
            <a:r>
              <a:rPr lang="ru-RU" sz="1600" i="1">
                <a:latin typeface="Times New Roman"/>
                <a:cs typeface="Times New Roman"/>
              </a:rPr>
              <a:t>«Земля»</a:t>
            </a:r>
            <a:r>
              <a:rPr lang="ru-RU" sz="1600">
                <a:latin typeface="Times New Roman"/>
                <a:cs typeface="Times New Roman"/>
              </a:rPr>
              <a:t> - обитателей суши </a:t>
            </a:r>
            <a:r>
              <a:rPr lang="ru-RU" sz="1600" i="1">
                <a:latin typeface="Times New Roman"/>
                <a:cs typeface="Times New Roman"/>
              </a:rPr>
              <a:t>(различных животных)</a:t>
            </a:r>
            <a:r>
              <a:rPr lang="ru-RU" sz="1600">
                <a:latin typeface="Times New Roman"/>
                <a:cs typeface="Times New Roman"/>
              </a:rPr>
              <a:t>;</a:t>
            </a:r>
            <a:endParaRPr/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3. </a:t>
            </a:r>
            <a:r>
              <a:rPr lang="ru-RU" sz="1600" i="1">
                <a:latin typeface="Times New Roman"/>
                <a:cs typeface="Times New Roman"/>
              </a:rPr>
              <a:t>«Воздух»</a:t>
            </a:r>
            <a:r>
              <a:rPr lang="ru-RU" sz="1600">
                <a:latin typeface="Times New Roman"/>
                <a:cs typeface="Times New Roman"/>
              </a:rPr>
              <a:t> - обитателей воздушной стихии </a:t>
            </a:r>
            <a:r>
              <a:rPr lang="ru-RU" sz="1600" i="1">
                <a:latin typeface="Times New Roman"/>
                <a:cs typeface="Times New Roman"/>
              </a:rPr>
              <a:t>(птиц, насекомых)</a:t>
            </a:r>
            <a:r>
              <a:rPr lang="ru-RU" sz="1600">
                <a:latin typeface="Times New Roman"/>
                <a:cs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75250" y="3543"/>
            <a:ext cx="5035296" cy="685800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 bwMode="auto">
          <a:xfrm>
            <a:off x="2987824" y="17228"/>
            <a:ext cx="6048672" cy="3024336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Давайте ребята с вами поиграем в игру на внимание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"Деревья, кустарники"</a:t>
            </a:r>
            <a:endParaRPr/>
          </a:p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(Когда я говорю слово деревья, вы встаете в полный рост с расставленными руками над головой, а когда кустарники – присаживаетесь на корточки.)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22" y="0"/>
            <a:ext cx="9347200" cy="7010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68" y="548680"/>
            <a:ext cx="3630619" cy="54898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3779912" y="548680"/>
            <a:ext cx="4572000" cy="555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960"/>
              </a:spcAft>
              <a:defRPr/>
            </a:pPr>
            <a:r>
              <a:rPr lang="ru-RU" b="1" i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«Назови одним словом»</a:t>
            </a:r>
            <a:endParaRPr lang="ru-RU" sz="1600" b="1">
              <a:solidFill>
                <a:schemeClr val="accent3">
                  <a:lumMod val="50000"/>
                </a:schemeClr>
              </a:solidFill>
              <a:latin typeface="Franklin Gothic Heavy"/>
              <a:ea typeface="Times New Roman"/>
              <a:cs typeface="Times New Roman"/>
            </a:endParaRPr>
          </a:p>
          <a:p>
            <a:pPr algn="ctr">
              <a:spcAft>
                <a:spcPts val="960"/>
              </a:spcAft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1) Волк, лиса, медведь, заяц – это </a:t>
            </a:r>
            <a:r>
              <a:rPr lang="ru-RU" b="1" i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(животные)</a:t>
            </a:r>
            <a:endParaRPr lang="ru-RU" sz="1600" b="1">
              <a:solidFill>
                <a:schemeClr val="accent3">
                  <a:lumMod val="50000"/>
                </a:schemeClr>
              </a:solidFill>
              <a:latin typeface="Franklin Gothic Heavy"/>
              <a:ea typeface="Times New Roman"/>
              <a:cs typeface="Times New Roman"/>
            </a:endParaRPr>
          </a:p>
          <a:p>
            <a:pPr algn="ctr">
              <a:spcAft>
                <a:spcPts val="960"/>
              </a:spcAft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2) Клубника, черника, малина, калина – это… </a:t>
            </a:r>
            <a:r>
              <a:rPr lang="ru-RU" b="1" i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(ягоды)</a:t>
            </a:r>
            <a:endParaRPr lang="ru-RU" sz="1600" b="1">
              <a:solidFill>
                <a:schemeClr val="accent3">
                  <a:lumMod val="50000"/>
                </a:schemeClr>
              </a:solidFill>
              <a:latin typeface="Franklin Gothic Heavy"/>
              <a:ea typeface="Times New Roman"/>
              <a:cs typeface="Times New Roman"/>
            </a:endParaRPr>
          </a:p>
          <a:p>
            <a:pPr algn="ctr">
              <a:spcAft>
                <a:spcPts val="960"/>
              </a:spcAft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3) Ель, сосна, берёза, дуб – это… </a:t>
            </a:r>
            <a:r>
              <a:rPr lang="ru-RU" b="1" i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(деревья)</a:t>
            </a:r>
            <a:endParaRPr lang="ru-RU" sz="1600" b="1">
              <a:solidFill>
                <a:schemeClr val="accent3">
                  <a:lumMod val="50000"/>
                </a:schemeClr>
              </a:solidFill>
              <a:latin typeface="Franklin Gothic Heavy"/>
              <a:ea typeface="Times New Roman"/>
              <a:cs typeface="Times New Roman"/>
            </a:endParaRPr>
          </a:p>
          <a:p>
            <a:pPr algn="ctr">
              <a:spcAft>
                <a:spcPts val="960"/>
              </a:spcAft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4) Воробей, ворона, дятел, синичка – это… </a:t>
            </a:r>
            <a:r>
              <a:rPr lang="ru-RU" b="1" i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(птицы)</a:t>
            </a:r>
            <a:endParaRPr lang="ru-RU" sz="1600" b="1">
              <a:solidFill>
                <a:schemeClr val="accent3">
                  <a:lumMod val="50000"/>
                </a:schemeClr>
              </a:solidFill>
              <a:latin typeface="Franklin Gothic Heavy"/>
              <a:ea typeface="Times New Roman"/>
              <a:cs typeface="Times New Roman"/>
            </a:endParaRPr>
          </a:p>
          <a:p>
            <a:pPr algn="ctr">
              <a:spcAft>
                <a:spcPts val="960"/>
              </a:spcAft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5) Дождь, снег, град, иней – это… </a:t>
            </a:r>
            <a:r>
              <a:rPr lang="ru-RU" b="1" i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(явления природы)</a:t>
            </a:r>
            <a:endParaRPr lang="ru-RU" sz="1600" b="1">
              <a:solidFill>
                <a:schemeClr val="accent3">
                  <a:lumMod val="50000"/>
                </a:schemeClr>
              </a:solidFill>
              <a:latin typeface="Franklin Gothic Heavy"/>
              <a:ea typeface="Times New Roman"/>
              <a:cs typeface="Times New Roman"/>
            </a:endParaRPr>
          </a:p>
          <a:p>
            <a:pPr algn="ctr">
              <a:spcAft>
                <a:spcPts val="960"/>
              </a:spcAft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6) Щука, сом, акула, лещ – это… </a:t>
            </a:r>
            <a:r>
              <a:rPr lang="ru-RU" b="1" i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(рыбы)</a:t>
            </a:r>
            <a:endParaRPr lang="ru-RU" sz="1600" b="1">
              <a:solidFill>
                <a:schemeClr val="accent3">
                  <a:lumMod val="50000"/>
                </a:schemeClr>
              </a:solidFill>
              <a:latin typeface="Franklin Gothic Heavy"/>
              <a:ea typeface="Times New Roman"/>
              <a:cs typeface="Times New Roman"/>
            </a:endParaRPr>
          </a:p>
          <a:p>
            <a:pPr algn="ctr">
              <a:spcAft>
                <a:spcPts val="960"/>
              </a:spcAft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7) Бабочка, комар, стрекоза, муха - это. </a:t>
            </a:r>
            <a:r>
              <a:rPr lang="ru-RU" b="1" i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(насекомые)</a:t>
            </a:r>
            <a:endParaRPr lang="ru-RU" sz="1600" b="1">
              <a:solidFill>
                <a:schemeClr val="accent3">
                  <a:lumMod val="50000"/>
                </a:schemeClr>
              </a:solidFill>
              <a:latin typeface="Franklin Gothic Heavy"/>
              <a:ea typeface="Times New Roman"/>
              <a:cs typeface="Times New Roman"/>
            </a:endParaRPr>
          </a:p>
          <a:p>
            <a:pPr algn="ctr">
              <a:spcAft>
                <a:spcPts val="960"/>
              </a:spcAft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8) Роза, мак, ромашка, лютик - это. </a:t>
            </a:r>
            <a:r>
              <a:rPr lang="ru-RU" b="1" i="1">
                <a:solidFill>
                  <a:schemeClr val="accent3">
                    <a:lumMod val="50000"/>
                  </a:schemeClr>
                </a:solidFill>
                <a:latin typeface="Franklin Gothic Heavy"/>
                <a:ea typeface="Times New Roman"/>
                <a:cs typeface="Times New Roman"/>
              </a:rPr>
              <a:t>(цветы)</a:t>
            </a:r>
            <a:endParaRPr lang="ru-RU" sz="1600" b="1">
              <a:solidFill>
                <a:schemeClr val="accent3">
                  <a:lumMod val="50000"/>
                </a:schemeClr>
              </a:solidFill>
              <a:latin typeface="Franklin Gothic Heavy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22" y="0"/>
            <a:ext cx="9347200" cy="7010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7622" y="1871472"/>
            <a:ext cx="9144000" cy="5138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971599" y="26064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chemeClr val="accent3">
                    <a:lumMod val="50000"/>
                  </a:schemeClr>
                </a:solidFill>
                <a:latin typeface="Franklin Gothic Heavy"/>
              </a:rPr>
              <a:t>Теперь вы стали юными эколятами!</a:t>
            </a:r>
          </a:p>
          <a:p>
            <a:pPr algn="ctr">
              <a:defRPr/>
            </a:pPr>
            <a:r>
              <a:rPr lang="ru-RU" sz="2400">
                <a:solidFill>
                  <a:schemeClr val="accent3">
                    <a:lumMod val="50000"/>
                  </a:schemeClr>
                </a:solidFill>
                <a:latin typeface="Franklin Gothic Heavy"/>
              </a:rPr>
              <a:t>До новых встреч!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0-07/1595723671_4-p-fon-polyanka-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s://detsadlastochka.ucoz.ru/kopilka/50png-wed-dec-22-2021-411-pm3dwd8.png"/>
          <p:cNvPicPr/>
          <p:nvPr/>
        </p:nvPicPr>
        <p:blipFill>
          <a:blip r:embed="rId3"/>
          <a:stretch/>
        </p:blipFill>
        <p:spPr bwMode="auto">
          <a:xfrm>
            <a:off x="1282536" y="2695699"/>
            <a:ext cx="6729559" cy="31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 bwMode="auto">
          <a:xfrm>
            <a:off x="2928926" y="285728"/>
            <a:ext cx="3571900" cy="1357322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Давайте познакомимся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5" name="Овальная выноска 4"/>
          <p:cNvSpPr/>
          <p:nvPr/>
        </p:nvSpPr>
        <p:spPr bwMode="auto">
          <a:xfrm>
            <a:off x="1357290" y="2037644"/>
            <a:ext cx="1714512" cy="684086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Тихоня</a:t>
            </a:r>
            <a:r>
              <a:rPr lang="ru-RU"/>
              <a:t> </a:t>
            </a:r>
            <a:endParaRPr/>
          </a:p>
        </p:txBody>
      </p:sp>
      <p:sp>
        <p:nvSpPr>
          <p:cNvPr id="7" name="Овальная выноска 6"/>
          <p:cNvSpPr/>
          <p:nvPr/>
        </p:nvSpPr>
        <p:spPr bwMode="auto">
          <a:xfrm flipH="1">
            <a:off x="3071802" y="2500306"/>
            <a:ext cx="1643074" cy="684086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Умница</a:t>
            </a:r>
            <a:endParaRPr/>
          </a:p>
        </p:txBody>
      </p:sp>
      <p:sp>
        <p:nvSpPr>
          <p:cNvPr id="8" name="Овальная выноска 7"/>
          <p:cNvSpPr/>
          <p:nvPr/>
        </p:nvSpPr>
        <p:spPr bwMode="auto">
          <a:xfrm>
            <a:off x="4786314" y="2214554"/>
            <a:ext cx="1714512" cy="684086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Ёлочка</a:t>
            </a:r>
            <a:endParaRPr/>
          </a:p>
        </p:txBody>
      </p:sp>
      <p:sp>
        <p:nvSpPr>
          <p:cNvPr id="9" name="Овальная выноска 8"/>
          <p:cNvSpPr/>
          <p:nvPr/>
        </p:nvSpPr>
        <p:spPr bwMode="auto">
          <a:xfrm>
            <a:off x="6643702" y="2285992"/>
            <a:ext cx="1714512" cy="684086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Шалун</a:t>
            </a:r>
            <a:r>
              <a:rPr lang="ru-RU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5576" y="-99392"/>
            <a:ext cx="3243942" cy="68580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 bwMode="auto">
          <a:xfrm>
            <a:off x="3491880" y="116632"/>
            <a:ext cx="4896544" cy="2448272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latin typeface="Franklin Gothic Heavy"/>
              </a:rPr>
              <a:t>Шалун:</a:t>
            </a:r>
            <a:endParaRPr/>
          </a:p>
          <a:p>
            <a:pPr algn="ctr">
              <a:defRPr/>
            </a:pPr>
            <a:r>
              <a:rPr lang="ru-RU" b="1">
                <a:latin typeface="Franklin Gothic Heavy"/>
              </a:rPr>
              <a:t>Солнцем ярким нас сегодня радует погода,</a:t>
            </a:r>
            <a:endParaRPr/>
          </a:p>
          <a:p>
            <a:pPr algn="ctr">
              <a:defRPr/>
            </a:pPr>
            <a:r>
              <a:rPr lang="ru-RU" b="1">
                <a:latin typeface="Franklin Gothic Heavy"/>
              </a:rPr>
              <a:t>Мы – экологи лесные, дружим мы с  Природой.</a:t>
            </a:r>
            <a:endParaRPr/>
          </a:p>
          <a:p>
            <a:pPr algn="ctr">
              <a:defRPr/>
            </a:pPr>
            <a:endParaRPr lang="ru-RU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95937" y="-171400"/>
            <a:ext cx="5040560" cy="70294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 bwMode="auto">
          <a:xfrm>
            <a:off x="179512" y="260648"/>
            <a:ext cx="5112568" cy="3312368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latin typeface="Franklin Gothic Heavy"/>
              </a:rPr>
              <a:t>Умница:</a:t>
            </a:r>
            <a:endParaRPr/>
          </a:p>
          <a:p>
            <a:pPr algn="ctr">
              <a:defRPr/>
            </a:pPr>
            <a:r>
              <a:rPr lang="ru-RU" b="1">
                <a:latin typeface="Franklin Gothic Heavy"/>
              </a:rPr>
              <a:t>Мы про лес и его тайны знаем что хотите,</a:t>
            </a:r>
            <a:endParaRPr/>
          </a:p>
          <a:p>
            <a:pPr algn="ctr">
              <a:defRPr/>
            </a:pPr>
            <a:r>
              <a:rPr lang="ru-RU" b="1">
                <a:latin typeface="Franklin Gothic Heavy"/>
              </a:rPr>
              <a:t>Будем с вами мы друзьями, в гости заходите!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496" y="116632"/>
            <a:ext cx="4536504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 bwMode="auto">
          <a:xfrm>
            <a:off x="4283968" y="116632"/>
            <a:ext cx="4680520" cy="3096344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latin typeface="Franklin Gothic Heavy"/>
              </a:rPr>
              <a:t>Тихоня:</a:t>
            </a:r>
            <a:endParaRPr/>
          </a:p>
          <a:p>
            <a:pPr algn="ctr">
              <a:defRPr/>
            </a:pPr>
            <a:r>
              <a:rPr lang="ru-RU" b="1">
                <a:latin typeface="Franklin Gothic Heavy"/>
              </a:rPr>
              <a:t>Оберегать, любя, природу всю во круг</a:t>
            </a:r>
            <a:endParaRPr/>
          </a:p>
          <a:p>
            <a:pPr algn="ctr">
              <a:defRPr/>
            </a:pPr>
            <a:r>
              <a:rPr lang="ru-RU" b="1">
                <a:latin typeface="Franklin Gothic Heavy"/>
              </a:rPr>
              <a:t>Наука экология поможет.</a:t>
            </a:r>
            <a:endParaRPr/>
          </a:p>
          <a:p>
            <a:pPr algn="ctr">
              <a:defRPr/>
            </a:pPr>
            <a:r>
              <a:rPr lang="ru-RU" b="1">
                <a:latin typeface="Franklin Gothic Heavy"/>
              </a:rPr>
              <a:t>Нарядная земля, с тобой всегда твой друг – </a:t>
            </a:r>
            <a:endParaRPr/>
          </a:p>
          <a:p>
            <a:pPr algn="ctr">
              <a:defRPr/>
            </a:pPr>
            <a:r>
              <a:rPr lang="ru-RU" b="1">
                <a:latin typeface="Franklin Gothic Heavy"/>
              </a:rPr>
              <a:t>Патруль зелёный, верный и надёжный.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252536" y="0"/>
            <a:ext cx="5040560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 bwMode="auto">
          <a:xfrm>
            <a:off x="3851920" y="260648"/>
            <a:ext cx="4536504" cy="2484856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latin typeface="Franklin Gothic Heavy"/>
              </a:rPr>
              <a:t>Ёлочка:</a:t>
            </a:r>
            <a:endParaRPr/>
          </a:p>
          <a:p>
            <a:pPr algn="ctr">
              <a:defRPr/>
            </a:pPr>
            <a:r>
              <a:rPr lang="ru-RU" b="1">
                <a:latin typeface="Franklin Gothic Heavy"/>
              </a:rPr>
              <a:t>Пусть с природой в каждом сердце расцветает доброта, </a:t>
            </a:r>
            <a:endParaRPr/>
          </a:p>
          <a:p>
            <a:pPr algn="ctr">
              <a:defRPr/>
            </a:pPr>
            <a:r>
              <a:rPr lang="ru-RU" b="1">
                <a:latin typeface="Franklin Gothic Heavy"/>
              </a:rPr>
              <a:t>И на радость всем на свете торжествует красота!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 bwMode="auto">
          <a:xfrm>
            <a:off x="1763687" y="116632"/>
            <a:ext cx="5234880" cy="1260720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latin typeface="Franklin Gothic Heavy"/>
              </a:rPr>
              <a:t>Мир природы разноцветной ты люби и уважай!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487384"/>
            <a:ext cx="9144000" cy="51372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-3643370" y="3857628"/>
            <a:ext cx="3000396" cy="114300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Можно по лесу гулять</a:t>
            </a:r>
            <a:endParaRPr/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Ветки с дерева ломать? </a:t>
            </a:r>
            <a:r>
              <a:rPr lang="ru-RU" sz="80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ru-RU" sz="24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4579" name="Picture 3" descr="https://ds05.infourok.ru/uploads/ex/0a58/0010718f-ccedde0f/img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0215602" y="5286388"/>
            <a:ext cx="3071834" cy="128588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Насекомых не давите,</a:t>
            </a:r>
            <a:endParaRPr lang="ru-RU" sz="1600">
              <a:solidFill>
                <a:schemeClr val="tx1"/>
              </a:solidFill>
              <a:latin typeface="Arial"/>
              <a:ea typeface="Times New Roman"/>
              <a:cs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Если встретите в лесу,</a:t>
            </a:r>
            <a:endParaRPr lang="ru-RU" sz="1600">
              <a:solidFill>
                <a:schemeClr val="tx1"/>
              </a:solidFill>
              <a:latin typeface="Arial"/>
              <a:ea typeface="Times New Roman"/>
              <a:cs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Насекомые природе</a:t>
            </a:r>
            <a:endParaRPr lang="ru-RU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Много пользы принесут</a:t>
            </a:r>
            <a:r>
              <a:rPr lang="ru-RU" sz="80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ru-RU"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-3071834" y="7143775"/>
            <a:ext cx="3357554" cy="135734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/>
              <a:t>Муравьиный дом в глуши –</a:t>
            </a:r>
            <a:endParaRPr/>
          </a:p>
          <a:p>
            <a:pPr>
              <a:defRPr/>
            </a:pPr>
            <a:r>
              <a:rPr lang="ru-RU" sz="2000"/>
              <a:t>Ты его не тормоши,</a:t>
            </a:r>
            <a:endParaRPr/>
          </a:p>
          <a:p>
            <a:pPr>
              <a:defRPr/>
            </a:pPr>
            <a:r>
              <a:rPr lang="ru-RU" sz="2000"/>
              <a:t>Муравьишкам помоги,</a:t>
            </a:r>
            <a:endParaRPr/>
          </a:p>
          <a:p>
            <a:pPr>
              <a:defRPr/>
            </a:pPr>
            <a:r>
              <a:rPr lang="ru-RU" sz="2000"/>
              <a:t>Домик их огороди!</a:t>
            </a:r>
            <a:r>
              <a:rPr lang="ru-RU" sz="2000" b="1"/>
              <a:t> </a:t>
            </a:r>
            <a:endParaRPr lang="ru-RU" sz="2000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-3357618" y="5572140"/>
            <a:ext cx="2928958" cy="107157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/>
              <a:t>Можно уходя домой,</a:t>
            </a:r>
            <a:endParaRPr/>
          </a:p>
          <a:p>
            <a:pPr>
              <a:defRPr/>
            </a:pPr>
            <a:r>
              <a:rPr lang="ru-RU" sz="2000"/>
              <a:t>Уносить ежа с собой?</a:t>
            </a:r>
            <a:r>
              <a:rPr lang="ru-RU" b="1"/>
              <a:t> </a:t>
            </a:r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-2143172" y="75009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 bwMode="auto">
          <a:xfrm>
            <a:off x="3009888" y="8653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 bwMode="auto">
          <a:xfrm>
            <a:off x="3162288" y="8805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351378" cy="2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300" b="0" i="0" u="none" strike="noStrike" cap="none">
                <a:ln>
                  <a:noFill/>
                </a:ln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…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9429784" y="7429528"/>
            <a:ext cx="3227165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/>
              <a:t>Разжигать костер в лесу…</a:t>
            </a:r>
            <a:endParaRPr/>
          </a:p>
          <a:p>
            <a:pPr>
              <a:defRPr/>
            </a:pPr>
            <a:r>
              <a:rPr lang="ru-RU" sz="2000"/>
              <a:t>Ловить белку и лису…</a:t>
            </a:r>
            <a:endParaRPr/>
          </a:p>
          <a:p>
            <a:pPr>
              <a:defRPr/>
            </a:pPr>
            <a:r>
              <a:rPr lang="ru-RU" sz="2000"/>
              <a:t>Свежим воздухом дышать…</a:t>
            </a:r>
            <a:endParaRPr/>
          </a:p>
          <a:p>
            <a:pPr>
              <a:defRPr/>
            </a:pPr>
            <a:r>
              <a:rPr lang="ru-RU" sz="2000"/>
              <a:t>Всякий мусор оставлять</a:t>
            </a:r>
            <a:r>
              <a:rPr lang="ru-RU" sz="2400"/>
              <a:t>…</a:t>
            </a:r>
            <a:endParaRPr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429256" y="7643841"/>
            <a:ext cx="314324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 мамы, папы убегать…</a:t>
            </a:r>
            <a:endParaRPr lang="ru-RU" sz="20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Цветы топтать…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водоем бутылки бросать</a:t>
            </a:r>
            <a:r>
              <a:rPr lang="ru-RU" sz="20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1142976" y="7429528"/>
            <a:ext cx="371477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лесу всем птицам помогай</a:t>
            </a:r>
            <a:endParaRPr lang="ru-RU" sz="20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птичьих гнезд не разоряй</a:t>
            </a:r>
            <a:endParaRPr lang="ru-RU" sz="20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Растут на радость всем птенцы,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Природы звонкие певцы!</a:t>
            </a:r>
            <a:r>
              <a:rPr lang="ru-RU" sz="20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41331E-6 L 0.72657 0.22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10541E-6 L -0.79549 4.1054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15626E-6 L 0.70694 -0.022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6399E-6 L -0.71545 -0.316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8437E-6 L 0.66806 -0.283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8793E-6 L 0.17188 -0.311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159E-6 L -0.26563 -0.331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catherineasquithgallery.com/uploads/posts/2021-02/1613647740_1-p-fon-lesa-dlya-prezentatsii-dlya-detei-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C:\Users\Irina\Desktop\Эколята 25.04.22\02.png"/>
          <p:cNvPicPr>
            <a:picLocks noChangeAspect="1" noChangeArrowheads="1"/>
          </p:cNvPicPr>
          <p:nvPr/>
        </p:nvPicPr>
        <p:blipFill>
          <a:blip r:embed="rId3"/>
          <a:srcRect l="88" t="61" r="96" b="30"/>
          <a:stretch/>
        </p:blipFill>
        <p:spPr bwMode="auto">
          <a:xfrm>
            <a:off x="285720" y="3429000"/>
            <a:ext cx="2710442" cy="321471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 bwMode="auto">
          <a:xfrm>
            <a:off x="1571604" y="214290"/>
            <a:ext cx="5072098" cy="1000132"/>
          </a:xfrm>
          <a:prstGeom prst="cloudCallout">
            <a:avLst>
              <a:gd name="adj1" fmla="val -20390"/>
              <a:gd name="adj2" fmla="val 1362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2214546" y="39119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Загадаем вам загадки и послушаем отгадки.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-5929386" y="2643182"/>
            <a:ext cx="3071834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 </a:t>
            </a:r>
            <a:r>
              <a:rPr lang="ru-RU" sz="1600"/>
              <a:t>Стоят столбы белые,</a:t>
            </a:r>
            <a:endParaRPr/>
          </a:p>
          <a:p>
            <a:pPr>
              <a:defRPr/>
            </a:pPr>
            <a:r>
              <a:rPr lang="ru-RU" sz="1600"/>
              <a:t>   На них шапки зелёные,</a:t>
            </a:r>
            <a:endParaRPr/>
          </a:p>
          <a:p>
            <a:pPr>
              <a:defRPr/>
            </a:pPr>
            <a:r>
              <a:rPr lang="ru-RU" sz="1600"/>
              <a:t>  Летом мохнатые,</a:t>
            </a:r>
            <a:endParaRPr/>
          </a:p>
          <a:p>
            <a:pPr>
              <a:defRPr/>
            </a:pPr>
            <a:r>
              <a:rPr lang="ru-RU" sz="1600"/>
              <a:t>  Зимой сучковатые.</a:t>
            </a:r>
            <a:endParaRPr/>
          </a:p>
          <a:p>
            <a:pPr>
              <a:defRPr/>
            </a:pPr>
            <a:r>
              <a:rPr lang="ru-RU" sz="1600"/>
              <a:t>   Где они стоят, там и шумят. (Берёзки)</a:t>
            </a:r>
            <a:endParaRPr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-3643370" y="7643841"/>
            <a:ext cx="364337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Ждет нас в гости друг зеленый,</a:t>
            </a:r>
            <a:endParaRPr lang="ru-RU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Ждут березки, липы, клены,</a:t>
            </a:r>
            <a:endParaRPr lang="ru-RU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Сосны, ели до небес,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Друг зеленый, это … </a:t>
            </a:r>
            <a:r>
              <a:rPr lang="ru-RU">
                <a:latin typeface="Times New Roman"/>
                <a:cs typeface="Times New Roman"/>
              </a:rPr>
              <a:t> (Лес)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-4572064" y="5643578"/>
            <a:ext cx="314327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Ну-ка, кто из вас ответит: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огонь, а больно жжет,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фонарь, а ярко светит,</a:t>
            </a:r>
            <a:endParaRPr/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не пекарь, а печет</a:t>
            </a:r>
            <a:r>
              <a:rPr lang="ru-RU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(Солнце.)</a:t>
            </a:r>
            <a:endParaRPr lang="ru-RU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28596" y="8001032"/>
            <a:ext cx="407196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2949" algn="l"/>
              </a:tabLst>
              <a:defRPr/>
            </a:pPr>
            <a:r>
              <a:rPr lang="ru-RU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минуту в землю врос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2949" algn="l"/>
              </a:tabLst>
              <a:defRPr/>
            </a:pPr>
            <a:r>
              <a:rPr lang="ru-RU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Разноцветный чудо-мост.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2949" algn="l"/>
              </a:tabLst>
              <a:defRPr/>
            </a:pPr>
            <a:r>
              <a:rPr lang="ru-RU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Чудо-мастер смастерил	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2949" algn="l"/>
              </a:tabLst>
              <a:defRPr/>
            </a:pPr>
            <a:r>
              <a:rPr lang="ru-RU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Мост высокий без перил. (Радуга)</a:t>
            </a:r>
            <a:endParaRPr lang="ru-RU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072726" y="5103673"/>
            <a:ext cx="378621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Утром бусы засверкали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  Всю траву собой заткали.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  А пошли искать их днём –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  Ищем, ищем, не найдём. (Роса)</a:t>
            </a:r>
            <a:endParaRPr/>
          </a:p>
          <a:p>
            <a:pPr>
              <a:defRPr/>
            </a:pPr>
            <a:br>
              <a:rPr lang="ru-RU">
                <a:latin typeface="Times New Roman"/>
                <a:cs typeface="Times New Roman"/>
              </a:rPr>
            </a:br>
            <a:endParaRPr lang="ru-RU"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803202" y="8643974"/>
            <a:ext cx="292895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Не море, не земля,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Корабли не плавают,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А ходить нельзя. (Болото)</a:t>
            </a:r>
            <a:endParaRPr/>
          </a:p>
          <a:p>
            <a:pPr>
              <a:defRPr/>
            </a:pPr>
            <a:br>
              <a:rPr lang="ru-RU"/>
            </a:b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501090" y="7858156"/>
            <a:ext cx="37148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Стоит на полянке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 красном платье Татьянка: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Вся в белых крапинках. (Мухомор)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0072726" y="3071810"/>
            <a:ext cx="328614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Птицы спят в нем и живут,</a:t>
            </a:r>
            <a:br>
              <a:rPr lang="ru-RU">
                <a:latin typeface="Times New Roman"/>
                <a:cs typeface="Times New Roman"/>
              </a:rPr>
            </a:br>
            <a:r>
              <a:rPr lang="ru-RU">
                <a:latin typeface="Times New Roman"/>
                <a:cs typeface="Times New Roman"/>
              </a:rPr>
              <a:t>Яйца здесь свои несут.</a:t>
            </a:r>
            <a:br>
              <a:rPr lang="ru-RU">
                <a:latin typeface="Times New Roman"/>
                <a:cs typeface="Times New Roman"/>
              </a:rPr>
            </a:br>
            <a:r>
              <a:rPr lang="ru-RU">
                <a:latin typeface="Times New Roman"/>
                <a:cs typeface="Times New Roman"/>
              </a:rPr>
              <a:t>Из веток сделано жилье</a:t>
            </a:r>
            <a:br>
              <a:rPr lang="ru-RU">
                <a:latin typeface="Times New Roman"/>
                <a:cs typeface="Times New Roman"/>
              </a:rPr>
            </a:br>
            <a:r>
              <a:rPr lang="ru-RU">
                <a:latin typeface="Times New Roman"/>
                <a:cs typeface="Times New Roman"/>
              </a:rPr>
              <a:t>И называется… (гнездо)</a:t>
            </a:r>
            <a:endParaRPr/>
          </a:p>
          <a:p>
            <a:pPr>
              <a:defRPr/>
            </a:pP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4624E-6 L 1.13003 0.12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9827E-6 L -0.6474 0.039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2 -4.16185E-6 L 0.97778 -0.2735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5896E-6 L -0.68247 -0.245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51445E-7 L 0.84878 -0.5745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0" y="-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8555E-6 L -0.46736 -0.533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-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3699E-6 L 0.36441 -0.543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6821E-6 L -0.03159 -0.6580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672</Words>
  <Application>Microsoft Office PowerPoint</Application>
  <DocSecurity>0</DocSecurity>
  <PresentationFormat>Экран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Heavy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Tatyana</dc:creator>
  <cp:keywords/>
  <dc:description/>
  <cp:lastModifiedBy>Admin</cp:lastModifiedBy>
  <cp:revision>40</cp:revision>
  <dcterms:created xsi:type="dcterms:W3CDTF">2022-04-22T03:54:01Z</dcterms:created>
  <dcterms:modified xsi:type="dcterms:W3CDTF">2025-08-03T12:44:48Z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2513421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