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77" r:id="rId5"/>
    <p:sldId id="264" r:id="rId6"/>
    <p:sldId id="265" r:id="rId7"/>
    <p:sldId id="266" r:id="rId8"/>
    <p:sldId id="275" r:id="rId9"/>
    <p:sldId id="276" r:id="rId10"/>
    <p:sldId id="273" r:id="rId11"/>
    <p:sldId id="267" r:id="rId12"/>
    <p:sldId id="274" r:id="rId13"/>
    <p:sldId id="268" r:id="rId14"/>
    <p:sldId id="270" r:id="rId15"/>
    <p:sldId id="28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20.08.2025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pinimg.com/736x/85/5d/93/855d935869fbfa09c1ce57e883aa4ae8--paw-prints-view-source.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p:spPr>
      </p:pic>
      <p:sp>
        <p:nvSpPr>
          <p:cNvPr id="2" name="Заголовок 1"/>
          <p:cNvSpPr>
            <a:spLocks noGrp="1"/>
          </p:cNvSpPr>
          <p:nvPr>
            <p:ph type="ctrTitle"/>
          </p:nvPr>
        </p:nvSpPr>
        <p:spPr/>
        <p:txBody>
          <a:bodyPr>
            <a:normAutofit/>
          </a:bodyPr>
          <a:lstStyle/>
          <a:p>
            <a:r>
              <a:rPr lang="ru-RU" sz="6600" b="1" dirty="0" smtClean="0">
                <a:solidFill>
                  <a:srgbClr val="C00000"/>
                </a:solidFill>
              </a:rPr>
              <a:t>Чьи следы?</a:t>
            </a:r>
            <a:endParaRPr lang="ru-RU" sz="6600" b="1" dirty="0">
              <a:solidFill>
                <a:srgbClr val="C00000"/>
              </a:solidFill>
            </a:endParaRPr>
          </a:p>
        </p:txBody>
      </p:sp>
      <p:sp>
        <p:nvSpPr>
          <p:cNvPr id="3" name="Подзаголовок 2"/>
          <p:cNvSpPr>
            <a:spLocks noGrp="1"/>
          </p:cNvSpPr>
          <p:nvPr>
            <p:ph type="subTitle" idx="1"/>
          </p:nvPr>
        </p:nvSpPr>
        <p:spPr/>
        <p:txBody>
          <a:bodyPr/>
          <a:lstStyle/>
          <a:p>
            <a:pPr algn="r"/>
            <a:endParaRPr lang="ru-RU" dirty="0"/>
          </a:p>
        </p:txBody>
      </p:sp>
    </p:spTree>
    <p:extLst>
      <p:ext uri="{BB962C8B-B14F-4D97-AF65-F5344CB8AC3E}">
        <p14:creationId xmlns:p14="http://schemas.microsoft.com/office/powerpoint/2010/main" val="279824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pic>
        <p:nvPicPr>
          <p:cNvPr id="4098" name="Picture 2" descr="Pri-ohote-na-lisu-vazhno-umet-otlichat-na-snegu-ee-sledy-i-traektoriyu-peremeshheniya"/>
          <p:cNvPicPr>
            <a:picLocks noChangeAspect="1" noChangeArrowheads="1"/>
          </p:cNvPicPr>
          <p:nvPr/>
        </p:nvPicPr>
        <p:blipFill rotWithShape="1">
          <a:blip r:embed="rId3">
            <a:extLst>
              <a:ext uri="{28A0092B-C50C-407E-A947-70E740481C1C}">
                <a14:useLocalDpi xmlns:a14="http://schemas.microsoft.com/office/drawing/2010/main" val="0"/>
              </a:ext>
            </a:extLst>
          </a:blip>
          <a:srcRect l="44687"/>
          <a:stretch/>
        </p:blipFill>
        <p:spPr bwMode="auto">
          <a:xfrm>
            <a:off x="4932040" y="3068960"/>
            <a:ext cx="2764191" cy="299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https://klkfavorit.ru/wp-content/uploads/0/4/6/046761dbc805b802b9c211df400ac5da.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57664"/>
            <a:ext cx="3750840" cy="3087643"/>
          </a:xfrm>
          <a:prstGeom prst="rect">
            <a:avLst/>
          </a:prstGeom>
          <a:noFill/>
          <a:ln>
            <a:noFill/>
          </a:ln>
        </p:spPr>
      </p:pic>
    </p:spTree>
    <p:extLst>
      <p:ext uri="{BB962C8B-B14F-4D97-AF65-F5344CB8AC3E}">
        <p14:creationId xmlns:p14="http://schemas.microsoft.com/office/powerpoint/2010/main" val="93492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sp>
        <p:nvSpPr>
          <p:cNvPr id="2" name="Заголовок 1"/>
          <p:cNvSpPr>
            <a:spLocks noGrp="1"/>
          </p:cNvSpPr>
          <p:nvPr>
            <p:ph type="title"/>
          </p:nvPr>
        </p:nvSpPr>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Волк </a:t>
            </a:r>
            <a:r>
              <a:rPr lang="ru-RU" sz="2000" dirty="0"/>
              <a:t>— это серый лесной хищник. Летом увидеть его следы очень сложно, зато зимой он преодолевает огромные расстояния в поисках корма. Он перемещается внутри стаи или в одиночку, чтобы найти и поймать оленя, косулю, лося, зайца или других травоядных. Волки предпочитают ходить по своим старым тропам. Отпечаток этого скрытного хищника напоминает собачий. Но опытный охотник легко узнает волчий след по более крупному размеру и выдающихся вперед паре средних </a:t>
            </a:r>
            <a:r>
              <a:rPr lang="ru-RU" sz="2000" dirty="0" smtClean="0"/>
              <a:t>пальцев.</a:t>
            </a:r>
            <a:endParaRPr lang="ru-RU" sz="2000" dirty="0"/>
          </a:p>
        </p:txBody>
      </p:sp>
      <p:pic>
        <p:nvPicPr>
          <p:cNvPr id="3" name="Рисунок 2" descr="https://krasivosti.pro/uploads/posts/2021-04/1618253999_34-p-volk-sboku-volki-krasivo-foto-41.jpg"/>
          <p:cNvPicPr/>
          <p:nvPr/>
        </p:nvPicPr>
        <p:blipFill>
          <a:blip r:embed="rId3">
            <a:extLst>
              <a:ext uri="{28A0092B-C50C-407E-A947-70E740481C1C}">
                <a14:useLocalDpi xmlns:a14="http://schemas.microsoft.com/office/drawing/2010/main" val="0"/>
              </a:ext>
            </a:extLst>
          </a:blip>
          <a:srcRect/>
          <a:stretch>
            <a:fillRect/>
          </a:stretch>
        </p:blipFill>
        <p:spPr bwMode="auto">
          <a:xfrm>
            <a:off x="1774985" y="2420887"/>
            <a:ext cx="5101271" cy="4044133"/>
          </a:xfrm>
          <a:prstGeom prst="rect">
            <a:avLst/>
          </a:prstGeom>
          <a:noFill/>
          <a:ln>
            <a:noFill/>
          </a:ln>
        </p:spPr>
      </p:pic>
    </p:spTree>
    <p:extLst>
      <p:ext uri="{BB962C8B-B14F-4D97-AF65-F5344CB8AC3E}">
        <p14:creationId xmlns:p14="http://schemas.microsoft.com/office/powerpoint/2010/main" val="376145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pic>
        <p:nvPicPr>
          <p:cNvPr id="2" name="Рисунок 1" descr="https://www.tunturisusi.com/tassunjalki4.jpg"/>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80828"/>
            <a:ext cx="4626397" cy="3551552"/>
          </a:xfrm>
          <a:prstGeom prst="rect">
            <a:avLst/>
          </a:prstGeom>
          <a:noFill/>
          <a:ln>
            <a:noFill/>
          </a:ln>
        </p:spPr>
      </p:pic>
      <p:pic>
        <p:nvPicPr>
          <p:cNvPr id="3" name="Рисунок 2" descr="https://fsd.multiurok.ru/html/2018/11/16/s_5beec1151f62a/999675_12.jpeg"/>
          <p:cNvPicPr/>
          <p:nvPr/>
        </p:nvPicPr>
        <p:blipFill>
          <a:blip r:embed="rId4">
            <a:extLst>
              <a:ext uri="{28A0092B-C50C-407E-A947-70E740481C1C}">
                <a14:useLocalDpi xmlns:a14="http://schemas.microsoft.com/office/drawing/2010/main" val="0"/>
              </a:ext>
            </a:extLst>
          </a:blip>
          <a:srcRect/>
          <a:stretch>
            <a:fillRect/>
          </a:stretch>
        </p:blipFill>
        <p:spPr bwMode="auto">
          <a:xfrm>
            <a:off x="335895" y="476672"/>
            <a:ext cx="3372009" cy="2808312"/>
          </a:xfrm>
          <a:prstGeom prst="rect">
            <a:avLst/>
          </a:prstGeom>
          <a:noFill/>
          <a:ln>
            <a:noFill/>
          </a:ln>
        </p:spPr>
      </p:pic>
    </p:spTree>
    <p:extLst>
      <p:ext uri="{BB962C8B-B14F-4D97-AF65-F5344CB8AC3E}">
        <p14:creationId xmlns:p14="http://schemas.microsoft.com/office/powerpoint/2010/main" val="188444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atherineasquithgallery.com/uploads/posts/2021-02/1612623487_10-p-svetlo-salatovii-fon-dlya-prezentatsii-1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2" name="Заголовок 1"/>
          <p:cNvSpPr>
            <a:spLocks noGrp="1"/>
          </p:cNvSpPr>
          <p:nvPr>
            <p:ph type="title"/>
          </p:nvPr>
        </p:nvSpPr>
        <p:spPr/>
        <p:txBody>
          <a:bodyPr>
            <a:noAutofit/>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Зимой </a:t>
            </a:r>
            <a:r>
              <a:rPr lang="ru-RU" sz="1800" dirty="0"/>
              <a:t>медведь спит в берлоге. Он не выходит из своего зимнего домика и видит сладкие сны. Но разбуженный шумом выстрелов он иногда просыпается и становится шатуном. Поэтому если на снегу удалось увидеть след, отличающийся косолапостью, стоит немедленно покинуть лес.</a:t>
            </a:r>
            <a:br>
              <a:rPr lang="ru-RU" sz="1800" dirty="0"/>
            </a:br>
            <a:r>
              <a:rPr lang="ru-RU" sz="1800" dirty="0" smtClean="0"/>
              <a:t>Зимний </a:t>
            </a:r>
            <a:r>
              <a:rPr lang="ru-RU" sz="1800" dirty="0"/>
              <a:t>медведь-бродяга убивает всех, кто попадается ему на пути. Свое прозвище «косолапый» этот крупный лесной зверь получил как раз из-за своей косолапости. На округлом отпечатке передних лап хорошо видны медвежьи когти, а след задних лап чем-то похож на человеческий отпечаток, только более </a:t>
            </a:r>
            <a:r>
              <a:rPr lang="ru-RU" sz="1800" dirty="0" smtClean="0"/>
              <a:t>крупный.</a:t>
            </a:r>
            <a:endParaRPr lang="ru-RU" sz="1800" dirty="0"/>
          </a:p>
        </p:txBody>
      </p:sp>
      <p:pic>
        <p:nvPicPr>
          <p:cNvPr id="3" name="Рисунок 2" descr="https://avatars.mds.yandex.net/get-pdb/2813188/d35162b8-27c5-4974-81ba-2b90f4397ad7/s1200"/>
          <p:cNvPicPr/>
          <p:nvPr/>
        </p:nvPicPr>
        <p:blipFill>
          <a:blip r:embed="rId3">
            <a:extLst>
              <a:ext uri="{28A0092B-C50C-407E-A947-70E740481C1C}">
                <a14:useLocalDpi xmlns:a14="http://schemas.microsoft.com/office/drawing/2010/main" val="0"/>
              </a:ext>
            </a:extLst>
          </a:blip>
          <a:srcRect/>
          <a:stretch>
            <a:fillRect/>
          </a:stretch>
        </p:blipFill>
        <p:spPr bwMode="auto">
          <a:xfrm>
            <a:off x="1813279" y="2996952"/>
            <a:ext cx="5639041" cy="3745741"/>
          </a:xfrm>
          <a:prstGeom prst="rect">
            <a:avLst/>
          </a:prstGeom>
          <a:noFill/>
          <a:ln>
            <a:noFill/>
          </a:ln>
        </p:spPr>
      </p:pic>
    </p:spTree>
    <p:extLst>
      <p:ext uri="{BB962C8B-B14F-4D97-AF65-F5344CB8AC3E}">
        <p14:creationId xmlns:p14="http://schemas.microsoft.com/office/powerpoint/2010/main" val="357721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pic>
        <p:nvPicPr>
          <p:cNvPr id="3074" name="Picture 2" descr="Medvezhi-sledy-na-snegu-znak-togo-chto-ryadom-brodit-medved-shat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863238"/>
            <a:ext cx="4896544" cy="275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Следы-животных-в-лесу-и-их-особенности-6"/>
          <p:cNvPicPr/>
          <p:nvPr/>
        </p:nvPicPr>
        <p:blipFill rotWithShape="1">
          <a:blip r:embed="rId4" cstate="print">
            <a:extLst>
              <a:ext uri="{28A0092B-C50C-407E-A947-70E740481C1C}">
                <a14:useLocalDpi xmlns:a14="http://schemas.microsoft.com/office/drawing/2010/main" val="0"/>
              </a:ext>
            </a:extLst>
          </a:blip>
          <a:srcRect/>
          <a:stretch/>
        </p:blipFill>
        <p:spPr bwMode="auto">
          <a:xfrm>
            <a:off x="467544" y="116632"/>
            <a:ext cx="4697466" cy="3622675"/>
          </a:xfrm>
          <a:prstGeom prst="rect">
            <a:avLst/>
          </a:prstGeom>
          <a:noFill/>
          <a:ln>
            <a:noFill/>
          </a:ln>
        </p:spPr>
      </p:pic>
    </p:spTree>
    <p:extLst>
      <p:ext uri="{BB962C8B-B14F-4D97-AF65-F5344CB8AC3E}">
        <p14:creationId xmlns:p14="http://schemas.microsoft.com/office/powerpoint/2010/main" val="1988365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cf2.ppt-online.org/files2/slide/i/Iz5xJYsAib7rqyo3ScZBljkRGwXhDdgFOfV4uU/slide-16.jp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p:spPr>
      </p:pic>
    </p:spTree>
    <p:extLst>
      <p:ext uri="{BB962C8B-B14F-4D97-AF65-F5344CB8AC3E}">
        <p14:creationId xmlns:p14="http://schemas.microsoft.com/office/powerpoint/2010/main" val="386319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catherineasquithgallery.com/uploads/posts/2021-12/1639777450_96-catherineasquithgallery-com-p-krasivii-rozovii-fon-gradient-135.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2" name="Прямоугольник 1"/>
          <p:cNvSpPr/>
          <p:nvPr/>
        </p:nvSpPr>
        <p:spPr>
          <a:xfrm>
            <a:off x="2286000" y="751344"/>
            <a:ext cx="4572000" cy="5078313"/>
          </a:xfrm>
          <a:prstGeom prst="rect">
            <a:avLst/>
          </a:prstGeom>
        </p:spPr>
        <p:txBody>
          <a:bodyPr>
            <a:spAutoFit/>
          </a:bodyPr>
          <a:lstStyle/>
          <a:p>
            <a:r>
              <a:rPr lang="ru-RU" dirty="0"/>
              <a:t>Зимой увидеть и расшифровать следы намного легче, чем летом. На белом покрывале видны отпечатки почти всех лесных обитателей, причем не только млекопитающих. Если не было снегопада, то они очень отчетливые. Эти следы ведут обычно в одном из трех направлений: к месту кормежки, к месту дневки или к норе зверя.</a:t>
            </a:r>
          </a:p>
          <a:p>
            <a:endParaRPr lang="ru-RU" dirty="0"/>
          </a:p>
          <a:p>
            <a:r>
              <a:rPr lang="ru-RU" dirty="0"/>
              <a:t>След может неожиданно оборваться возле дерева, и значит, что зверь или птица взобрался на елку или березу. Специалист сразу же определяет, прошелся хищник или травоядный, взрослая особь или детеныш. Некоторые биологи умеют даже различать отпечатки лап самки и самца, больного и здорового </a:t>
            </a:r>
            <a:r>
              <a:rPr lang="ru-RU" dirty="0" smtClean="0"/>
              <a:t>животного.</a:t>
            </a:r>
            <a:endParaRPr lang="ru-RU" dirty="0"/>
          </a:p>
        </p:txBody>
      </p:sp>
    </p:spTree>
    <p:extLst>
      <p:ext uri="{BB962C8B-B14F-4D97-AF65-F5344CB8AC3E}">
        <p14:creationId xmlns:p14="http://schemas.microsoft.com/office/powerpoint/2010/main" val="267639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catherineasquithgallery.com/uploads/posts/2021-02/1612623487_10-p-svetlo-salatovii-fon-dlya-prezentatsii-1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a:xfrm>
            <a:off x="457200" y="274638"/>
            <a:ext cx="8229600" cy="2074242"/>
          </a:xfrm>
        </p:spPr>
        <p:txBody>
          <a:bodyPr>
            <a:normAutofit fontScale="90000"/>
          </a:bodyPr>
          <a:lstStyle/>
          <a:p>
            <a:r>
              <a:rPr lang="ru-RU" dirty="0"/>
              <a:t> </a:t>
            </a:r>
            <a:r>
              <a:rPr lang="ru-RU" sz="2400" dirty="0"/>
              <a:t>Заячий след летом увидеть невозможно. Зато зимой косой бродит не только по лесу, но и наведывается в села, чтобы объедать кору фруктовых деревьев и вредить людям. Зайцы бегают прыжками, выкидывая задние ноги вперёд, а передние одну за другой последовательно. </a:t>
            </a:r>
          </a:p>
        </p:txBody>
      </p:sp>
      <p:pic>
        <p:nvPicPr>
          <p:cNvPr id="4" name="Рисунок 3" descr="https://arhlib.ru/wp-content/uploads/2022/03/belyak-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993" y="2996952"/>
            <a:ext cx="5626303" cy="3052703"/>
          </a:xfrm>
          <a:prstGeom prst="rect">
            <a:avLst/>
          </a:prstGeom>
          <a:noFill/>
          <a:ln>
            <a:noFill/>
          </a:ln>
        </p:spPr>
      </p:pic>
    </p:spTree>
    <p:extLst>
      <p:ext uri="{BB962C8B-B14F-4D97-AF65-F5344CB8AC3E}">
        <p14:creationId xmlns:p14="http://schemas.microsoft.com/office/powerpoint/2010/main" val="191003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pic>
        <p:nvPicPr>
          <p:cNvPr id="4" name="Рисунок 3" descr="https://s00.yaplakal.com/pics/pics_original/0/7/3/4158370.jpg"/>
          <p:cNvPicPr/>
          <p:nvPr/>
        </p:nvPicPr>
        <p:blipFill>
          <a:blip r:embed="rId3">
            <a:extLst>
              <a:ext uri="{28A0092B-C50C-407E-A947-70E740481C1C}">
                <a14:useLocalDpi xmlns:a14="http://schemas.microsoft.com/office/drawing/2010/main" val="0"/>
              </a:ext>
            </a:extLst>
          </a:blip>
          <a:srcRect/>
          <a:stretch>
            <a:fillRect/>
          </a:stretch>
        </p:blipFill>
        <p:spPr bwMode="auto">
          <a:xfrm>
            <a:off x="5004049" y="476672"/>
            <a:ext cx="3384376" cy="4360414"/>
          </a:xfrm>
          <a:prstGeom prst="rect">
            <a:avLst/>
          </a:prstGeom>
          <a:noFill/>
          <a:ln>
            <a:noFill/>
          </a:ln>
        </p:spPr>
      </p:pic>
      <p:pic>
        <p:nvPicPr>
          <p:cNvPr id="5" name="Рисунок 4" descr="https://img-fotki.yandex.ru/get/5629/4163429.e0/0_78bf4_73d2dc6c_XL.jpg"/>
          <p:cNvPicPr/>
          <p:nvPr/>
        </p:nvPicPr>
        <p:blipFill>
          <a:blip r:embed="rId4">
            <a:extLst>
              <a:ext uri="{28A0092B-C50C-407E-A947-70E740481C1C}">
                <a14:useLocalDpi xmlns:a14="http://schemas.microsoft.com/office/drawing/2010/main" val="0"/>
              </a:ext>
            </a:extLst>
          </a:blip>
          <a:srcRect/>
          <a:stretch>
            <a:fillRect/>
          </a:stretch>
        </p:blipFill>
        <p:spPr bwMode="auto">
          <a:xfrm>
            <a:off x="467544" y="980728"/>
            <a:ext cx="4266357" cy="3312368"/>
          </a:xfrm>
          <a:prstGeom prst="rect">
            <a:avLst/>
          </a:prstGeom>
          <a:noFill/>
          <a:ln>
            <a:noFill/>
          </a:ln>
        </p:spPr>
      </p:pic>
    </p:spTree>
    <p:extLst>
      <p:ext uri="{BB962C8B-B14F-4D97-AF65-F5344CB8AC3E}">
        <p14:creationId xmlns:p14="http://schemas.microsoft.com/office/powerpoint/2010/main" val="131765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catherineasquithgallery.com/uploads/posts/2021-02/1612623487_10-p-svetlo-salatovii-fon-dlya-prezentatsii-1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3" name="Заголовок 2"/>
          <p:cNvSpPr>
            <a:spLocks noGrp="1"/>
          </p:cNvSpPr>
          <p:nvPr>
            <p:ph type="title"/>
          </p:nvPr>
        </p:nvSpPr>
        <p:spPr/>
        <p:txBody>
          <a:bodyPr>
            <a:noAutofit/>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Белка </a:t>
            </a:r>
            <a:r>
              <a:rPr lang="ru-RU" sz="1800" dirty="0"/>
              <a:t>передвигается игривыми легкими прыжками. При скачке зверек, опираясь на более короткие передние лапки, отталкивается задними, и летит. При этом в прыжке </a:t>
            </a:r>
            <a:r>
              <a:rPr lang="ru-RU" sz="1800" dirty="0" smtClean="0"/>
              <a:t>белка </a:t>
            </a:r>
            <a:r>
              <a:rPr lang="ru-RU" sz="1800" dirty="0"/>
              <a:t>держит передние лапки близко друг к другу, а задние, широко расставив, выносит далеко вперед. В результате в момент приземления чаще всего задние лапки оказываются впереди передних, и получается как бы перевернутый отпечаток. </a:t>
            </a:r>
          </a:p>
        </p:txBody>
      </p:sp>
      <p:pic>
        <p:nvPicPr>
          <p:cNvPr id="4" name="Рисунок 3" descr="https://proprikol.ru/wp-content/uploads/2020/03/kartinki-belki-18.jpg"/>
          <p:cNvPicPr/>
          <p:nvPr/>
        </p:nvPicPr>
        <p:blipFill>
          <a:blip r:embed="rId3">
            <a:extLst>
              <a:ext uri="{28A0092B-C50C-407E-A947-70E740481C1C}">
                <a14:useLocalDpi xmlns:a14="http://schemas.microsoft.com/office/drawing/2010/main" val="0"/>
              </a:ext>
            </a:extLst>
          </a:blip>
          <a:srcRect/>
          <a:stretch>
            <a:fillRect/>
          </a:stretch>
        </p:blipFill>
        <p:spPr bwMode="auto">
          <a:xfrm>
            <a:off x="1601787" y="2924944"/>
            <a:ext cx="5778526" cy="3673098"/>
          </a:xfrm>
          <a:prstGeom prst="rect">
            <a:avLst/>
          </a:prstGeom>
          <a:noFill/>
          <a:ln>
            <a:noFill/>
          </a:ln>
        </p:spPr>
      </p:pic>
    </p:spTree>
    <p:extLst>
      <p:ext uri="{BB962C8B-B14F-4D97-AF65-F5344CB8AC3E}">
        <p14:creationId xmlns:p14="http://schemas.microsoft.com/office/powerpoint/2010/main" val="81897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pic>
        <p:nvPicPr>
          <p:cNvPr id="6146" name="Picture 2" descr="9541198cfc54dcb39ac3350d1ebea3c6-800x"/>
          <p:cNvPicPr>
            <a:picLocks noChangeAspect="1" noChangeArrowheads="1"/>
          </p:cNvPicPr>
          <p:nvPr/>
        </p:nvPicPr>
        <p:blipFill rotWithShape="1">
          <a:blip r:embed="rId3">
            <a:extLst>
              <a:ext uri="{28A0092B-C50C-407E-A947-70E740481C1C}">
                <a14:useLocalDpi xmlns:a14="http://schemas.microsoft.com/office/drawing/2010/main" val="0"/>
              </a:ext>
            </a:extLst>
          </a:blip>
          <a:srcRect l="5567" t="21236" r="5350" b="7400"/>
          <a:stretch/>
        </p:blipFill>
        <p:spPr bwMode="auto">
          <a:xfrm>
            <a:off x="323528" y="895926"/>
            <a:ext cx="7935704" cy="476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04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atherineasquithgallery.com/uploads/posts/2021-02/1612623487_10-p-svetlo-salatovii-fon-dlya-prezentatsii-1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2" name="Заголовок 1"/>
          <p:cNvSpPr>
            <a:spLocks noGrp="1"/>
          </p:cNvSpPr>
          <p:nvPr>
            <p:ph type="title"/>
          </p:nvPr>
        </p:nvSpPr>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 </a:t>
            </a:r>
            <a:r>
              <a:rPr lang="ru-RU" sz="2000" dirty="0"/>
              <a:t>В лесу, на поле, на лугах можно увидеть следы, похожие на коровьи. Но там никто не пасет домашний скот, и следовательно это следы сохатого — лесного красавца-лося. Он оставляет очень глубокие следы, похожие на траншеи. У самцов следы всегда крупнее, чем у самок. Это копытное животное оставляет изображение копыт на снежном покрывале с двумя крупными пальцами спереди и с двумя маленькими немного </a:t>
            </a:r>
            <a:r>
              <a:rPr lang="ru-RU" sz="2000" dirty="0" smtClean="0"/>
              <a:t>выше.</a:t>
            </a:r>
            <a:endParaRPr lang="ru-RU" sz="2000" dirty="0"/>
          </a:p>
        </p:txBody>
      </p:sp>
      <p:pic>
        <p:nvPicPr>
          <p:cNvPr id="2050" name="Picture 2" descr="olen-fgah-nj_w72-bh_s-fgqvz-d-de-3-4alll-s-vak-j_dk-lo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61526"/>
            <a:ext cx="6048672" cy="397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9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catherineasquithgallery.com/uploads/posts/2021-02/1613715230_72-p-persikovii-fon-dlya-prezentatsii-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p:spPr>
      </p:pic>
      <p:pic>
        <p:nvPicPr>
          <p:cNvPr id="4" name="Рисунок 3" descr="https://pp.userapi.com/c840422/v840422946/270f3/nvX6SusqpIE.jpg"/>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7488832" cy="5205334"/>
          </a:xfrm>
          <a:prstGeom prst="rect">
            <a:avLst/>
          </a:prstGeom>
          <a:noFill/>
          <a:ln>
            <a:noFill/>
          </a:ln>
        </p:spPr>
      </p:pic>
    </p:spTree>
    <p:extLst>
      <p:ext uri="{BB962C8B-B14F-4D97-AF65-F5344CB8AC3E}">
        <p14:creationId xmlns:p14="http://schemas.microsoft.com/office/powerpoint/2010/main" val="64328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catherineasquithgallery.com/uploads/posts/2021-02/1612623487_10-p-svetlo-salatovii-fon-dlya-prezentatsii-10.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
        <p:nvSpPr>
          <p:cNvPr id="2" name="Заголовок 1"/>
          <p:cNvSpPr>
            <a:spLocks noGrp="1"/>
          </p:cNvSpPr>
          <p:nvPr>
            <p:ph type="title"/>
          </p:nvPr>
        </p:nvSpPr>
        <p:spPr/>
        <p:txBody>
          <a:bodyPr>
            <a:noAutofit/>
          </a:bodyPr>
          <a:lstStyle/>
          <a:p>
            <a:r>
              <a:rPr lang="ru-RU" sz="1800" dirty="0" smtClean="0"/>
              <a:t> </a:t>
            </a:r>
            <a:r>
              <a:rPr lang="ru-RU" sz="1800" dirty="0"/>
              <a:t>Лисица — это красивый лесной хищник с рыжей шубкой. Она любит мышковать по утрам и вечерам, а днем отдыхать на лежке. Но если холодно, то и </a:t>
            </a:r>
            <a:r>
              <a:rPr lang="ru-RU" sz="1800" dirty="0" smtClean="0"/>
              <a:t>днем </a:t>
            </a:r>
            <a:r>
              <a:rPr lang="ru-RU" sz="1800" dirty="0"/>
              <a:t>она выбирается на охоту, оставляя после себя длинную вереницу отпечатков на снегу. Лисий след похож на собачий, но стройнее и </a:t>
            </a:r>
            <a:r>
              <a:rPr lang="ru-RU" sz="1800" dirty="0" smtClean="0"/>
              <a:t>миниатюрней.</a:t>
            </a:r>
            <a:endParaRPr lang="ru-RU" sz="1800" dirty="0"/>
          </a:p>
        </p:txBody>
      </p:sp>
      <p:pic>
        <p:nvPicPr>
          <p:cNvPr id="4" name="Рисунок 3" descr="https://s1.1zoom.ru/b5050/745/Foxes_Glance_516067_3840x24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204864"/>
            <a:ext cx="6120680" cy="3568194"/>
          </a:xfrm>
          <a:prstGeom prst="rect">
            <a:avLst/>
          </a:prstGeom>
          <a:noFill/>
          <a:ln>
            <a:noFill/>
          </a:ln>
        </p:spPr>
      </p:pic>
    </p:spTree>
    <p:extLst>
      <p:ext uri="{BB962C8B-B14F-4D97-AF65-F5344CB8AC3E}">
        <p14:creationId xmlns:p14="http://schemas.microsoft.com/office/powerpoint/2010/main" val="41450068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216</Words>
  <Application>Microsoft Office PowerPoint</Application>
  <PresentationFormat>Экран (4:3)</PresentationFormat>
  <Paragraphs>10</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Тема Office</vt:lpstr>
      <vt:lpstr>Чьи следы?</vt:lpstr>
      <vt:lpstr>Презентация PowerPoint</vt:lpstr>
      <vt:lpstr> Заячий след летом увидеть невозможно. Зато зимой косой бродит не только по лесу, но и наведывается в села, чтобы объедать кору фруктовых деревьев и вредить людям. Зайцы бегают прыжками, выкидывая задние ноги вперёд, а передние одну за другой последовательно. </vt:lpstr>
      <vt:lpstr>Презентация PowerPoint</vt:lpstr>
      <vt:lpstr>    Белка передвигается игривыми легкими прыжками. При скачке зверек, опираясь на более короткие передние лапки, отталкивается задними, и летит. При этом в прыжке белка держит передние лапки близко друг к другу, а задние, широко расставив, выносит далеко вперед. В результате в момент приземления чаще всего задние лапки оказываются впереди передних, и получается как бы перевернутый отпечаток. </vt:lpstr>
      <vt:lpstr>Презентация PowerPoint</vt:lpstr>
      <vt:lpstr>   В лесу, на поле, на лугах можно увидеть следы, похожие на коровьи. Но там никто не пасет домашний скот, и следовательно это следы сохатого — лесного красавца-лося. Он оставляет очень глубокие следы, похожие на траншеи. У самцов следы всегда крупнее, чем у самок. Это копытное животное оставляет изображение копыт на снежном покрывале с двумя крупными пальцами спереди и с двумя маленькими немного выше.</vt:lpstr>
      <vt:lpstr>Презентация PowerPoint</vt:lpstr>
      <vt:lpstr> Лисица — это красивый лесной хищник с рыжей шубкой. Она любит мышковать по утрам и вечерам, а днем отдыхать на лежке. Но если холодно, то и днем она выбирается на охоту, оставляя после себя длинную вереницу отпечатков на снегу. Лисий след похож на собачий, но стройнее и миниатюрней.</vt:lpstr>
      <vt:lpstr>Презентация PowerPoint</vt:lpstr>
      <vt:lpstr>   Волк — это серый лесной хищник. Летом увидеть его следы очень сложно, зато зимой он преодолевает огромные расстояния в поисках корма. Он перемещается внутри стаи или в одиночку, чтобы найти и поймать оленя, косулю, лося, зайца или других травоядных. Волки предпочитают ходить по своим старым тропам. Отпечаток этого скрытного хищника напоминает собачий. Но опытный охотник легко узнает волчий след по более крупному размеру и выдающихся вперед паре средних пальцев.</vt:lpstr>
      <vt:lpstr>Презентация PowerPoint</vt:lpstr>
      <vt:lpstr>     Зимой медведь спит в берлоге. Он не выходит из своего зимнего домика и видит сладкие сны. Но разбуженный шумом выстрелов он иногда просыпается и становится шатуном. Поэтому если на снегу удалось увидеть след, отличающийся косолапостью, стоит немедленно покинуть лес. Зимний медведь-бродяга убивает всех, кто попадается ему на пути. Свое прозвище «косолапый» этот крупный лесной зверь получил как раз из-за своей косолапости. На округлом отпечатке передних лап хорошо видны медвежьи когти, а след задних лап чем-то похож на человеческий отпечаток, только более крупный.</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Чьи следы?</dc:title>
  <dc:creator>User</dc:creator>
  <cp:lastModifiedBy>home</cp:lastModifiedBy>
  <cp:revision>20</cp:revision>
  <dcterms:created xsi:type="dcterms:W3CDTF">2022-09-14T10:43:48Z</dcterms:created>
  <dcterms:modified xsi:type="dcterms:W3CDTF">2025-08-20T03:47:32Z</dcterms:modified>
</cp:coreProperties>
</file>