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28BD54-52D8-4725-9B33-CCBDC3C44BF8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3C8C8A1-8ECF-490C-AB69-59642F5BFD99}">
      <dgm:prSet phldrT="[Текст]"/>
      <dgm:spPr/>
      <dgm:t>
        <a:bodyPr/>
        <a:lstStyle/>
        <a:p>
          <a:r>
            <a:rPr lang="ru-RU" dirty="0" smtClean="0"/>
            <a:t>Номинальная</a:t>
          </a:r>
        </a:p>
      </dgm:t>
    </dgm:pt>
    <dgm:pt modelId="{72209A7A-0B0D-4754-9713-0FD3FB80811E}" type="parTrans" cxnId="{8C0A09BE-635B-4F0A-ADCD-57139B0111A9}">
      <dgm:prSet/>
      <dgm:spPr/>
      <dgm:t>
        <a:bodyPr/>
        <a:lstStyle/>
        <a:p>
          <a:endParaRPr lang="ru-RU"/>
        </a:p>
      </dgm:t>
    </dgm:pt>
    <dgm:pt modelId="{7B268B56-3C2C-4519-8B39-E2E76C344561}" type="sibTrans" cxnId="{8C0A09BE-635B-4F0A-ADCD-57139B0111A9}">
      <dgm:prSet/>
      <dgm:spPr/>
      <dgm:t>
        <a:bodyPr/>
        <a:lstStyle/>
        <a:p>
          <a:endParaRPr lang="ru-RU"/>
        </a:p>
      </dgm:t>
    </dgm:pt>
    <dgm:pt modelId="{EFE6B868-0496-4FDB-A0DD-234B00A9DBCF}">
      <dgm:prSet phldrT="[Текст]"/>
      <dgm:spPr/>
      <dgm:t>
        <a:bodyPr/>
        <a:lstStyle/>
        <a:p>
          <a:r>
            <a:rPr lang="ru-RU" dirty="0" smtClean="0"/>
            <a:t>заработная плата, которую должен получать работник согласно договору</a:t>
          </a:r>
          <a:endParaRPr lang="ru-RU" dirty="0"/>
        </a:p>
      </dgm:t>
    </dgm:pt>
    <dgm:pt modelId="{DE1F2145-A639-47A2-A5CF-83F6388F628C}" type="parTrans" cxnId="{E316515E-12D1-4E32-97F4-5D25B266C67D}">
      <dgm:prSet/>
      <dgm:spPr/>
      <dgm:t>
        <a:bodyPr/>
        <a:lstStyle/>
        <a:p>
          <a:endParaRPr lang="ru-RU"/>
        </a:p>
      </dgm:t>
    </dgm:pt>
    <dgm:pt modelId="{F486B91C-CEC4-4F50-8437-688CDB842B34}" type="sibTrans" cxnId="{E316515E-12D1-4E32-97F4-5D25B266C67D}">
      <dgm:prSet/>
      <dgm:spPr/>
      <dgm:t>
        <a:bodyPr/>
        <a:lstStyle/>
        <a:p>
          <a:endParaRPr lang="ru-RU"/>
        </a:p>
      </dgm:t>
    </dgm:pt>
    <dgm:pt modelId="{932CB0BB-4942-4E51-81A3-BC1D575B8F33}">
      <dgm:prSet phldrT="[Текст]"/>
      <dgm:spPr/>
      <dgm:t>
        <a:bodyPr/>
        <a:lstStyle/>
        <a:p>
          <a:r>
            <a:rPr lang="ru-RU" dirty="0" smtClean="0"/>
            <a:t>Реальная</a:t>
          </a:r>
        </a:p>
      </dgm:t>
    </dgm:pt>
    <dgm:pt modelId="{FD72664B-8634-4114-890C-D3C9937961BD}" type="parTrans" cxnId="{9F7A6F4C-B131-4442-B6DA-0B0853834454}">
      <dgm:prSet/>
      <dgm:spPr/>
      <dgm:t>
        <a:bodyPr/>
        <a:lstStyle/>
        <a:p>
          <a:endParaRPr lang="ru-RU"/>
        </a:p>
      </dgm:t>
    </dgm:pt>
    <dgm:pt modelId="{5A6ECAF5-17E8-490B-8486-D58BC1372387}" type="sibTrans" cxnId="{9F7A6F4C-B131-4442-B6DA-0B0853834454}">
      <dgm:prSet/>
      <dgm:spPr/>
      <dgm:t>
        <a:bodyPr/>
        <a:lstStyle/>
        <a:p>
          <a:endParaRPr lang="ru-RU"/>
        </a:p>
      </dgm:t>
    </dgm:pt>
    <dgm:pt modelId="{E22062D3-3A93-4476-B696-A665812F6DB1}">
      <dgm:prSet phldrT="[Текст]"/>
      <dgm:spPr/>
      <dgm:t>
        <a:bodyPr/>
        <a:lstStyle/>
        <a:p>
          <a:r>
            <a:rPr lang="ru-RU" dirty="0" smtClean="0"/>
            <a:t>номинальная заработная плата за вычетом налогов и удержаний</a:t>
          </a:r>
          <a:endParaRPr lang="ru-RU" dirty="0"/>
        </a:p>
      </dgm:t>
    </dgm:pt>
    <dgm:pt modelId="{A6C7B5C4-6B28-45B9-96E0-547666BD9D1F}" type="parTrans" cxnId="{99330259-2F18-4451-8D92-25D629551C9E}">
      <dgm:prSet/>
      <dgm:spPr/>
      <dgm:t>
        <a:bodyPr/>
        <a:lstStyle/>
        <a:p>
          <a:endParaRPr lang="ru-RU"/>
        </a:p>
      </dgm:t>
    </dgm:pt>
    <dgm:pt modelId="{DFB65088-8F3D-4F47-8A63-AB68964C8669}" type="sibTrans" cxnId="{99330259-2F18-4451-8D92-25D629551C9E}">
      <dgm:prSet/>
      <dgm:spPr/>
      <dgm:t>
        <a:bodyPr/>
        <a:lstStyle/>
        <a:p>
          <a:endParaRPr lang="ru-RU"/>
        </a:p>
      </dgm:t>
    </dgm:pt>
    <dgm:pt modelId="{2342F651-715B-4C57-8C57-51CD0572C36A}">
      <dgm:prSet phldrT="[Текст]"/>
      <dgm:spPr/>
      <dgm:t>
        <a:bodyPr/>
        <a:lstStyle/>
        <a:p>
          <a:r>
            <a:rPr lang="ru-RU" dirty="0" smtClean="0"/>
            <a:t>Минимальная</a:t>
          </a:r>
        </a:p>
      </dgm:t>
    </dgm:pt>
    <dgm:pt modelId="{D3F0BED0-7D32-4DBA-867D-1CD206A49AAD}" type="parTrans" cxnId="{FD6DE175-DA39-4439-83B8-971C6E66FBF7}">
      <dgm:prSet/>
      <dgm:spPr/>
      <dgm:t>
        <a:bodyPr/>
        <a:lstStyle/>
        <a:p>
          <a:endParaRPr lang="ru-RU"/>
        </a:p>
      </dgm:t>
    </dgm:pt>
    <dgm:pt modelId="{BBC75459-728C-4678-A6F3-9E1565D9EB15}" type="sibTrans" cxnId="{FD6DE175-DA39-4439-83B8-971C6E66FBF7}">
      <dgm:prSet/>
      <dgm:spPr/>
      <dgm:t>
        <a:bodyPr/>
        <a:lstStyle/>
        <a:p>
          <a:endParaRPr lang="ru-RU"/>
        </a:p>
      </dgm:t>
    </dgm:pt>
    <dgm:pt modelId="{EFD10DC4-019A-4E7B-B30A-785FB390C283}">
      <dgm:prSet phldrT="[Текст]"/>
      <dgm:spPr/>
      <dgm:t>
        <a:bodyPr/>
        <a:lstStyle/>
        <a:p>
          <a:r>
            <a:rPr lang="ru-RU" dirty="0" smtClean="0"/>
            <a:t>социальная норма отплаты труда, представляющая собой низшую границу стоимости неквалифицированной рабочей силы в расчете на 1 месяц</a:t>
          </a:r>
          <a:endParaRPr lang="ru-RU" dirty="0"/>
        </a:p>
      </dgm:t>
    </dgm:pt>
    <dgm:pt modelId="{DC6F8F36-C11C-48E7-B01A-D9321D7B29D7}" type="parTrans" cxnId="{793F1E4E-E4CE-4AC7-85C2-AC191A52DBC1}">
      <dgm:prSet/>
      <dgm:spPr/>
      <dgm:t>
        <a:bodyPr/>
        <a:lstStyle/>
        <a:p>
          <a:endParaRPr lang="ru-RU"/>
        </a:p>
      </dgm:t>
    </dgm:pt>
    <dgm:pt modelId="{15DEC7F2-6A8E-4CB7-B652-AAE6DC89F9DA}" type="sibTrans" cxnId="{793F1E4E-E4CE-4AC7-85C2-AC191A52DBC1}">
      <dgm:prSet/>
      <dgm:spPr/>
      <dgm:t>
        <a:bodyPr/>
        <a:lstStyle/>
        <a:p>
          <a:endParaRPr lang="ru-RU"/>
        </a:p>
      </dgm:t>
    </dgm:pt>
    <dgm:pt modelId="{6830D389-D291-44C9-B81A-5124AA5DDD89}" type="pres">
      <dgm:prSet presAssocID="{2628BD54-52D8-4725-9B33-CCBDC3C44BF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A193FB-02CA-453D-AF0A-F106BD185770}" type="pres">
      <dgm:prSet presAssocID="{23C8C8A1-8ECF-490C-AB69-59642F5BFD99}" presName="comp" presStyleCnt="0"/>
      <dgm:spPr/>
    </dgm:pt>
    <dgm:pt modelId="{67E1D375-3554-499F-AB78-4ED36F87C818}" type="pres">
      <dgm:prSet presAssocID="{23C8C8A1-8ECF-490C-AB69-59642F5BFD99}" presName="box" presStyleLbl="node1" presStyleIdx="0" presStyleCnt="3"/>
      <dgm:spPr/>
      <dgm:t>
        <a:bodyPr/>
        <a:lstStyle/>
        <a:p>
          <a:endParaRPr lang="ru-RU"/>
        </a:p>
      </dgm:t>
    </dgm:pt>
    <dgm:pt modelId="{14C7037B-8F2D-4614-A372-4AD60455B141}" type="pres">
      <dgm:prSet presAssocID="{23C8C8A1-8ECF-490C-AB69-59642F5BFD99}" presName="img" presStyleLbl="fgImgPlace1" presStyleIdx="0" presStyleCnt="3"/>
      <dgm:spPr/>
    </dgm:pt>
    <dgm:pt modelId="{4C7B7C75-149F-4EB1-9A2D-456FA9493A5D}" type="pres">
      <dgm:prSet presAssocID="{23C8C8A1-8ECF-490C-AB69-59642F5BFD9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2FD09-2C37-455F-9303-D19CB1EA74FA}" type="pres">
      <dgm:prSet presAssocID="{7B268B56-3C2C-4519-8B39-E2E76C344561}" presName="spacer" presStyleCnt="0"/>
      <dgm:spPr/>
    </dgm:pt>
    <dgm:pt modelId="{8B0178E5-0C6F-42BC-A0AD-5724F5F7C300}" type="pres">
      <dgm:prSet presAssocID="{932CB0BB-4942-4E51-81A3-BC1D575B8F33}" presName="comp" presStyleCnt="0"/>
      <dgm:spPr/>
    </dgm:pt>
    <dgm:pt modelId="{D7287A35-93CA-4CF2-AD91-FEA33F8D3574}" type="pres">
      <dgm:prSet presAssocID="{932CB0BB-4942-4E51-81A3-BC1D575B8F33}" presName="box" presStyleLbl="node1" presStyleIdx="1" presStyleCnt="3"/>
      <dgm:spPr/>
      <dgm:t>
        <a:bodyPr/>
        <a:lstStyle/>
        <a:p>
          <a:endParaRPr lang="ru-RU"/>
        </a:p>
      </dgm:t>
    </dgm:pt>
    <dgm:pt modelId="{21708EEC-D21B-4E3B-B8A4-4C8EF9C4C28B}" type="pres">
      <dgm:prSet presAssocID="{932CB0BB-4942-4E51-81A3-BC1D575B8F33}" presName="img" presStyleLbl="fgImgPlace1" presStyleIdx="1" presStyleCnt="3"/>
      <dgm:spPr/>
    </dgm:pt>
    <dgm:pt modelId="{C360AE8A-CCC0-4484-8C86-0CDF866C5E74}" type="pres">
      <dgm:prSet presAssocID="{932CB0BB-4942-4E51-81A3-BC1D575B8F3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677F5A-C863-466E-996B-1EB9BD174873}" type="pres">
      <dgm:prSet presAssocID="{5A6ECAF5-17E8-490B-8486-D58BC1372387}" presName="spacer" presStyleCnt="0"/>
      <dgm:spPr/>
    </dgm:pt>
    <dgm:pt modelId="{96CE4235-2D5C-4799-9CCE-E9B501F3950B}" type="pres">
      <dgm:prSet presAssocID="{2342F651-715B-4C57-8C57-51CD0572C36A}" presName="comp" presStyleCnt="0"/>
      <dgm:spPr/>
    </dgm:pt>
    <dgm:pt modelId="{B7EEAA7A-0F95-4E5A-8FFA-99CA72F2B53D}" type="pres">
      <dgm:prSet presAssocID="{2342F651-715B-4C57-8C57-51CD0572C36A}" presName="box" presStyleLbl="node1" presStyleIdx="2" presStyleCnt="3"/>
      <dgm:spPr/>
      <dgm:t>
        <a:bodyPr/>
        <a:lstStyle/>
        <a:p>
          <a:endParaRPr lang="ru-RU"/>
        </a:p>
      </dgm:t>
    </dgm:pt>
    <dgm:pt modelId="{1BFC99FA-7634-447D-AE38-435828482F3B}" type="pres">
      <dgm:prSet presAssocID="{2342F651-715B-4C57-8C57-51CD0572C36A}" presName="img" presStyleLbl="fgImgPlace1" presStyleIdx="2" presStyleCnt="3"/>
      <dgm:spPr/>
    </dgm:pt>
    <dgm:pt modelId="{BF5EB04E-887A-47C9-90EB-19D5EE323B5C}" type="pres">
      <dgm:prSet presAssocID="{2342F651-715B-4C57-8C57-51CD0572C36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DA6DCD-6FCE-442F-9293-2B1735C5FC34}" type="presOf" srcId="{2342F651-715B-4C57-8C57-51CD0572C36A}" destId="{B7EEAA7A-0F95-4E5A-8FFA-99CA72F2B53D}" srcOrd="0" destOrd="0" presId="urn:microsoft.com/office/officeart/2005/8/layout/vList4"/>
    <dgm:cxn modelId="{7D61A85A-B2A7-4627-8CEA-66A08515ADEE}" type="presOf" srcId="{2628BD54-52D8-4725-9B33-CCBDC3C44BF8}" destId="{6830D389-D291-44C9-B81A-5124AA5DDD89}" srcOrd="0" destOrd="0" presId="urn:microsoft.com/office/officeart/2005/8/layout/vList4"/>
    <dgm:cxn modelId="{0C473F9C-B67B-49AF-A163-C352391D332D}" type="presOf" srcId="{932CB0BB-4942-4E51-81A3-BC1D575B8F33}" destId="{D7287A35-93CA-4CF2-AD91-FEA33F8D3574}" srcOrd="0" destOrd="0" presId="urn:microsoft.com/office/officeart/2005/8/layout/vList4"/>
    <dgm:cxn modelId="{9CCA8F57-9C51-4B99-9989-1B671C1D7003}" type="presOf" srcId="{932CB0BB-4942-4E51-81A3-BC1D575B8F33}" destId="{C360AE8A-CCC0-4484-8C86-0CDF866C5E74}" srcOrd="1" destOrd="0" presId="urn:microsoft.com/office/officeart/2005/8/layout/vList4"/>
    <dgm:cxn modelId="{E316515E-12D1-4E32-97F4-5D25B266C67D}" srcId="{23C8C8A1-8ECF-490C-AB69-59642F5BFD99}" destId="{EFE6B868-0496-4FDB-A0DD-234B00A9DBCF}" srcOrd="0" destOrd="0" parTransId="{DE1F2145-A639-47A2-A5CF-83F6388F628C}" sibTransId="{F486B91C-CEC4-4F50-8437-688CDB842B34}"/>
    <dgm:cxn modelId="{99330259-2F18-4451-8D92-25D629551C9E}" srcId="{932CB0BB-4942-4E51-81A3-BC1D575B8F33}" destId="{E22062D3-3A93-4476-B696-A665812F6DB1}" srcOrd="0" destOrd="0" parTransId="{A6C7B5C4-6B28-45B9-96E0-547666BD9D1F}" sibTransId="{DFB65088-8F3D-4F47-8A63-AB68964C8669}"/>
    <dgm:cxn modelId="{FD6DE175-DA39-4439-83B8-971C6E66FBF7}" srcId="{2628BD54-52D8-4725-9B33-CCBDC3C44BF8}" destId="{2342F651-715B-4C57-8C57-51CD0572C36A}" srcOrd="2" destOrd="0" parTransId="{D3F0BED0-7D32-4DBA-867D-1CD206A49AAD}" sibTransId="{BBC75459-728C-4678-A6F3-9E1565D9EB15}"/>
    <dgm:cxn modelId="{9F7A6F4C-B131-4442-B6DA-0B0853834454}" srcId="{2628BD54-52D8-4725-9B33-CCBDC3C44BF8}" destId="{932CB0BB-4942-4E51-81A3-BC1D575B8F33}" srcOrd="1" destOrd="0" parTransId="{FD72664B-8634-4114-890C-D3C9937961BD}" sibTransId="{5A6ECAF5-17E8-490B-8486-D58BC1372387}"/>
    <dgm:cxn modelId="{C186162A-D3C0-4E93-81A5-83F5685F0987}" type="presOf" srcId="{EFE6B868-0496-4FDB-A0DD-234B00A9DBCF}" destId="{67E1D375-3554-499F-AB78-4ED36F87C818}" srcOrd="0" destOrd="1" presId="urn:microsoft.com/office/officeart/2005/8/layout/vList4"/>
    <dgm:cxn modelId="{3A4D4188-C694-4522-8108-5CF8EBE7DE43}" type="presOf" srcId="{23C8C8A1-8ECF-490C-AB69-59642F5BFD99}" destId="{67E1D375-3554-499F-AB78-4ED36F87C818}" srcOrd="0" destOrd="0" presId="urn:microsoft.com/office/officeart/2005/8/layout/vList4"/>
    <dgm:cxn modelId="{6EF47954-5563-4049-AC5A-1C7DD2E38881}" type="presOf" srcId="{23C8C8A1-8ECF-490C-AB69-59642F5BFD99}" destId="{4C7B7C75-149F-4EB1-9A2D-456FA9493A5D}" srcOrd="1" destOrd="0" presId="urn:microsoft.com/office/officeart/2005/8/layout/vList4"/>
    <dgm:cxn modelId="{904F060D-3505-402D-A32C-DC72E90D4464}" type="presOf" srcId="{EFE6B868-0496-4FDB-A0DD-234B00A9DBCF}" destId="{4C7B7C75-149F-4EB1-9A2D-456FA9493A5D}" srcOrd="1" destOrd="1" presId="urn:microsoft.com/office/officeart/2005/8/layout/vList4"/>
    <dgm:cxn modelId="{7E78C910-7460-4B19-9069-B9469656D46E}" type="presOf" srcId="{2342F651-715B-4C57-8C57-51CD0572C36A}" destId="{BF5EB04E-887A-47C9-90EB-19D5EE323B5C}" srcOrd="1" destOrd="0" presId="urn:microsoft.com/office/officeart/2005/8/layout/vList4"/>
    <dgm:cxn modelId="{793F1E4E-E4CE-4AC7-85C2-AC191A52DBC1}" srcId="{2342F651-715B-4C57-8C57-51CD0572C36A}" destId="{EFD10DC4-019A-4E7B-B30A-785FB390C283}" srcOrd="0" destOrd="0" parTransId="{DC6F8F36-C11C-48E7-B01A-D9321D7B29D7}" sibTransId="{15DEC7F2-6A8E-4CB7-B652-AAE6DC89F9DA}"/>
    <dgm:cxn modelId="{8EC8B7DC-79AB-4B33-AEF0-638F46F94FE5}" type="presOf" srcId="{E22062D3-3A93-4476-B696-A665812F6DB1}" destId="{D7287A35-93CA-4CF2-AD91-FEA33F8D3574}" srcOrd="0" destOrd="1" presId="urn:microsoft.com/office/officeart/2005/8/layout/vList4"/>
    <dgm:cxn modelId="{8C0A09BE-635B-4F0A-ADCD-57139B0111A9}" srcId="{2628BD54-52D8-4725-9B33-CCBDC3C44BF8}" destId="{23C8C8A1-8ECF-490C-AB69-59642F5BFD99}" srcOrd="0" destOrd="0" parTransId="{72209A7A-0B0D-4754-9713-0FD3FB80811E}" sibTransId="{7B268B56-3C2C-4519-8B39-E2E76C344561}"/>
    <dgm:cxn modelId="{03B7D7E9-9B60-4CC6-A800-786CEDA7A445}" type="presOf" srcId="{EFD10DC4-019A-4E7B-B30A-785FB390C283}" destId="{BF5EB04E-887A-47C9-90EB-19D5EE323B5C}" srcOrd="1" destOrd="1" presId="urn:microsoft.com/office/officeart/2005/8/layout/vList4"/>
    <dgm:cxn modelId="{89E329DE-CA1A-45F9-9125-1B42C7D698BA}" type="presOf" srcId="{E22062D3-3A93-4476-B696-A665812F6DB1}" destId="{C360AE8A-CCC0-4484-8C86-0CDF866C5E74}" srcOrd="1" destOrd="1" presId="urn:microsoft.com/office/officeart/2005/8/layout/vList4"/>
    <dgm:cxn modelId="{37F9DD0D-C4FF-44C6-9CD1-E2EF51CC8A8B}" type="presOf" srcId="{EFD10DC4-019A-4E7B-B30A-785FB390C283}" destId="{B7EEAA7A-0F95-4E5A-8FFA-99CA72F2B53D}" srcOrd="0" destOrd="1" presId="urn:microsoft.com/office/officeart/2005/8/layout/vList4"/>
    <dgm:cxn modelId="{A6C4A738-F4DB-4028-8D1A-C3CC7DAA7719}" type="presParOf" srcId="{6830D389-D291-44C9-B81A-5124AA5DDD89}" destId="{C8A193FB-02CA-453D-AF0A-F106BD185770}" srcOrd="0" destOrd="0" presId="urn:microsoft.com/office/officeart/2005/8/layout/vList4"/>
    <dgm:cxn modelId="{470F0A66-98CB-4530-A33B-04AB8487914E}" type="presParOf" srcId="{C8A193FB-02CA-453D-AF0A-F106BD185770}" destId="{67E1D375-3554-499F-AB78-4ED36F87C818}" srcOrd="0" destOrd="0" presId="urn:microsoft.com/office/officeart/2005/8/layout/vList4"/>
    <dgm:cxn modelId="{7E0CBA2E-F359-4279-8A48-F6AD9AE6ABBD}" type="presParOf" srcId="{C8A193FB-02CA-453D-AF0A-F106BD185770}" destId="{14C7037B-8F2D-4614-A372-4AD60455B141}" srcOrd="1" destOrd="0" presId="urn:microsoft.com/office/officeart/2005/8/layout/vList4"/>
    <dgm:cxn modelId="{3CC06BB4-0E71-4804-B661-BEE8D29385BE}" type="presParOf" srcId="{C8A193FB-02CA-453D-AF0A-F106BD185770}" destId="{4C7B7C75-149F-4EB1-9A2D-456FA9493A5D}" srcOrd="2" destOrd="0" presId="urn:microsoft.com/office/officeart/2005/8/layout/vList4"/>
    <dgm:cxn modelId="{2F94F81A-8AEB-425F-A4CA-94AF6EE92107}" type="presParOf" srcId="{6830D389-D291-44C9-B81A-5124AA5DDD89}" destId="{CDC2FD09-2C37-455F-9303-D19CB1EA74FA}" srcOrd="1" destOrd="0" presId="urn:microsoft.com/office/officeart/2005/8/layout/vList4"/>
    <dgm:cxn modelId="{EB11CB53-FAAE-4F81-8C8E-F7F8DDB6B2D3}" type="presParOf" srcId="{6830D389-D291-44C9-B81A-5124AA5DDD89}" destId="{8B0178E5-0C6F-42BC-A0AD-5724F5F7C300}" srcOrd="2" destOrd="0" presId="urn:microsoft.com/office/officeart/2005/8/layout/vList4"/>
    <dgm:cxn modelId="{C37EA078-7B5E-44C4-A6EA-F0BA6A8AA989}" type="presParOf" srcId="{8B0178E5-0C6F-42BC-A0AD-5724F5F7C300}" destId="{D7287A35-93CA-4CF2-AD91-FEA33F8D3574}" srcOrd="0" destOrd="0" presId="urn:microsoft.com/office/officeart/2005/8/layout/vList4"/>
    <dgm:cxn modelId="{84FC27C5-836A-4FF1-B925-555CD6528488}" type="presParOf" srcId="{8B0178E5-0C6F-42BC-A0AD-5724F5F7C300}" destId="{21708EEC-D21B-4E3B-B8A4-4C8EF9C4C28B}" srcOrd="1" destOrd="0" presId="urn:microsoft.com/office/officeart/2005/8/layout/vList4"/>
    <dgm:cxn modelId="{72E30893-0BF5-4ABB-9EE7-B34CDBAE8821}" type="presParOf" srcId="{8B0178E5-0C6F-42BC-A0AD-5724F5F7C300}" destId="{C360AE8A-CCC0-4484-8C86-0CDF866C5E74}" srcOrd="2" destOrd="0" presId="urn:microsoft.com/office/officeart/2005/8/layout/vList4"/>
    <dgm:cxn modelId="{8F46A207-3764-481F-B043-EB6DD2580FE1}" type="presParOf" srcId="{6830D389-D291-44C9-B81A-5124AA5DDD89}" destId="{82677F5A-C863-466E-996B-1EB9BD174873}" srcOrd="3" destOrd="0" presId="urn:microsoft.com/office/officeart/2005/8/layout/vList4"/>
    <dgm:cxn modelId="{3132804E-062D-4AF0-905B-9DB41F4FC2AD}" type="presParOf" srcId="{6830D389-D291-44C9-B81A-5124AA5DDD89}" destId="{96CE4235-2D5C-4799-9CCE-E9B501F3950B}" srcOrd="4" destOrd="0" presId="urn:microsoft.com/office/officeart/2005/8/layout/vList4"/>
    <dgm:cxn modelId="{BB50A397-73C2-4195-BC9D-A07A8DD375B6}" type="presParOf" srcId="{96CE4235-2D5C-4799-9CCE-E9B501F3950B}" destId="{B7EEAA7A-0F95-4E5A-8FFA-99CA72F2B53D}" srcOrd="0" destOrd="0" presId="urn:microsoft.com/office/officeart/2005/8/layout/vList4"/>
    <dgm:cxn modelId="{EE0F8546-D8D3-44FD-8056-A09F97A88F30}" type="presParOf" srcId="{96CE4235-2D5C-4799-9CCE-E9B501F3950B}" destId="{1BFC99FA-7634-447D-AE38-435828482F3B}" srcOrd="1" destOrd="0" presId="urn:microsoft.com/office/officeart/2005/8/layout/vList4"/>
    <dgm:cxn modelId="{CBCD7076-4ED9-49F6-B7AF-EED7CECA0DDF}" type="presParOf" srcId="{96CE4235-2D5C-4799-9CCE-E9B501F3950B}" destId="{BF5EB04E-887A-47C9-90EB-19D5EE323B5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1D375-3554-499F-AB78-4ED36F87C818}">
      <dsp:nvSpPr>
        <dsp:cNvPr id="0" name=""/>
        <dsp:cNvSpPr/>
      </dsp:nvSpPr>
      <dsp:spPr>
        <a:xfrm>
          <a:off x="0" y="0"/>
          <a:ext cx="8229600" cy="13667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Номинальная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заработная плата, которую должен получать работник согласно договору</a:t>
          </a:r>
          <a:endParaRPr lang="ru-RU" sz="1600" kern="1200" dirty="0"/>
        </a:p>
      </dsp:txBody>
      <dsp:txXfrm>
        <a:off x="1782593" y="0"/>
        <a:ext cx="6447006" cy="1366738"/>
      </dsp:txXfrm>
    </dsp:sp>
    <dsp:sp modelId="{14C7037B-8F2D-4614-A372-4AD60455B141}">
      <dsp:nvSpPr>
        <dsp:cNvPr id="0" name=""/>
        <dsp:cNvSpPr/>
      </dsp:nvSpPr>
      <dsp:spPr>
        <a:xfrm>
          <a:off x="136673" y="136673"/>
          <a:ext cx="1645920" cy="109339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287A35-93CA-4CF2-AD91-FEA33F8D3574}">
      <dsp:nvSpPr>
        <dsp:cNvPr id="0" name=""/>
        <dsp:cNvSpPr/>
      </dsp:nvSpPr>
      <dsp:spPr>
        <a:xfrm>
          <a:off x="0" y="1503412"/>
          <a:ext cx="8229600" cy="1366738"/>
        </a:xfrm>
        <a:prstGeom prst="roundRect">
          <a:avLst>
            <a:gd name="adj" fmla="val 10000"/>
          </a:avLst>
        </a:prstGeom>
        <a:solidFill>
          <a:schemeClr val="accent5">
            <a:hueOff val="8842340"/>
            <a:satOff val="-35925"/>
            <a:lumOff val="-7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Реальная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номинальная заработная плата за вычетом налогов и удержаний</a:t>
          </a:r>
          <a:endParaRPr lang="ru-RU" sz="1600" kern="1200" dirty="0"/>
        </a:p>
      </dsp:txBody>
      <dsp:txXfrm>
        <a:off x="1782593" y="1503412"/>
        <a:ext cx="6447006" cy="1366738"/>
      </dsp:txXfrm>
    </dsp:sp>
    <dsp:sp modelId="{21708EEC-D21B-4E3B-B8A4-4C8EF9C4C28B}">
      <dsp:nvSpPr>
        <dsp:cNvPr id="0" name=""/>
        <dsp:cNvSpPr/>
      </dsp:nvSpPr>
      <dsp:spPr>
        <a:xfrm>
          <a:off x="136673" y="1640086"/>
          <a:ext cx="1645920" cy="109339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9054545"/>
            <a:satOff val="-33292"/>
            <a:lumOff val="-34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EEAA7A-0F95-4E5A-8FFA-99CA72F2B53D}">
      <dsp:nvSpPr>
        <dsp:cNvPr id="0" name=""/>
        <dsp:cNvSpPr/>
      </dsp:nvSpPr>
      <dsp:spPr>
        <a:xfrm>
          <a:off x="0" y="3006824"/>
          <a:ext cx="8229600" cy="1366738"/>
        </a:xfrm>
        <a:prstGeom prst="roundRect">
          <a:avLst>
            <a:gd name="adj" fmla="val 10000"/>
          </a:avLst>
        </a:prstGeom>
        <a:solidFill>
          <a:schemeClr val="accent5">
            <a:hueOff val="17684680"/>
            <a:satOff val="-71851"/>
            <a:lumOff val="-1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Минимальная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социальная норма отплаты труда, представляющая собой низшую границу стоимости неквалифицированной рабочей силы в расчете на 1 месяц</a:t>
          </a:r>
          <a:endParaRPr lang="ru-RU" sz="1600" kern="1200" dirty="0"/>
        </a:p>
      </dsp:txBody>
      <dsp:txXfrm>
        <a:off x="1782593" y="3006824"/>
        <a:ext cx="6447006" cy="1366738"/>
      </dsp:txXfrm>
    </dsp:sp>
    <dsp:sp modelId="{1BFC99FA-7634-447D-AE38-435828482F3B}">
      <dsp:nvSpPr>
        <dsp:cNvPr id="0" name=""/>
        <dsp:cNvSpPr/>
      </dsp:nvSpPr>
      <dsp:spPr>
        <a:xfrm>
          <a:off x="136673" y="3143498"/>
          <a:ext cx="1645920" cy="109339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18109091"/>
            <a:satOff val="-66584"/>
            <a:lumOff val="-69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052736"/>
            <a:ext cx="813690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Заработная плата</a:t>
            </a:r>
            <a:endParaRPr lang="ru-RU" sz="66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regular_image-69a90d6485e7eae119f3e33751970d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720080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38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Простая  повременная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Повременно-премиальная система оплаты труда с нормированным заданием</a:t>
            </a:r>
          </a:p>
          <a:p>
            <a:pPr marL="114300" indent="0">
              <a:buNone/>
            </a:pP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630400" y="4509120"/>
            <a:ext cx="5904656" cy="1872208"/>
          </a:xfrm>
          <a:prstGeom prst="ellipse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используется, когда функции рабочих четко регламентированы и может быть рассчитана норма времени по каждой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операции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139952" y="2564904"/>
            <a:ext cx="936104" cy="1728192"/>
          </a:xfrm>
          <a:prstGeom prst="downArrow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user\Desktop\image001-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8337">
            <a:off x="229890" y="2641403"/>
            <a:ext cx="2757760" cy="211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Povremennaya-zarabotnaya-pla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5561">
            <a:off x="6392588" y="2746909"/>
            <a:ext cx="2284936" cy="190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17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-16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8053">
            <a:off x="-64897" y="3449790"/>
            <a:ext cx="3339567" cy="273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 и структура заработной платы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1700808"/>
            <a:ext cx="5915000" cy="4968552"/>
          </a:xfrm>
        </p:spPr>
        <p:txBody>
          <a:bodyPr>
            <a:normAutofit/>
          </a:bodyPr>
          <a:lstStyle/>
          <a:p>
            <a:pPr marL="114300" indent="0">
              <a:lnSpc>
                <a:spcPct val="150000"/>
              </a:lnSpc>
              <a:buNone/>
            </a:pP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(оплата труда)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вознаграждение за труд в зависимости от квалификации работника, сложности, количества, качества и условий выполняемой работы, </a:t>
            </a:r>
          </a:p>
        </p:txBody>
      </p:sp>
    </p:spTree>
    <p:extLst>
      <p:ext uri="{BB962C8B-B14F-4D97-AF65-F5344CB8AC3E}">
        <p14:creationId xmlns:p14="http://schemas.microsoft.com/office/powerpoint/2010/main" val="227213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заработной платы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6870355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Users\user\Desktop\TRUDOVOJ-DOGOVOR-IP-S-RABOTNIKOM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172819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74370_bi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1728192" cy="127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1546862531_duiyj6xwsaetjh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15586"/>
            <a:ext cx="1710972" cy="124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38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640960" cy="13681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+mj-lt"/>
              </a:rPr>
              <a:t>Системы </a:t>
            </a:r>
            <a:br>
              <a:rPr lang="ru-RU" sz="4000" dirty="0">
                <a:latin typeface="+mj-lt"/>
              </a:rPr>
            </a:br>
            <a:r>
              <a:rPr lang="ru-RU" sz="4000" dirty="0">
                <a:latin typeface="+mj-lt"/>
              </a:rPr>
              <a:t>и формы оплаты труда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17366"/>
            <a:ext cx="1009929" cy="126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923716"/>
            <a:ext cx="1008112" cy="126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26" y="3176888"/>
            <a:ext cx="2163688" cy="1369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100" y="3176888"/>
            <a:ext cx="2573137" cy="1369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20" y="4725144"/>
            <a:ext cx="290830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788" y="4724582"/>
            <a:ext cx="2209760" cy="196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67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Сдельная форма оплаты труда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5770984" cy="4916760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производится в соответствии с количеством и качеством произведенной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146" name="Picture 2" descr="C:\Users\user\Desktop\4dd98c6ad0295b779960f9593760c8c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401">
            <a:off x="6218524" y="3655541"/>
            <a:ext cx="2729196" cy="196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58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Сдельная форма оплаты труда</a:t>
            </a:r>
          </a:p>
        </p:txBody>
      </p:sp>
      <p:sp>
        <p:nvSpPr>
          <p:cNvPr id="4" name="Овал 3"/>
          <p:cNvSpPr/>
          <p:nvPr/>
        </p:nvSpPr>
        <p:spPr>
          <a:xfrm>
            <a:off x="107504" y="3038266"/>
            <a:ext cx="1872208" cy="187220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Сдельная з/п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267744" y="1700808"/>
            <a:ext cx="2376264" cy="115212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Прямая сдельная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619672" y="2492896"/>
            <a:ext cx="648072" cy="5887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123728" y="3669835"/>
            <a:ext cx="12961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123728" y="4509120"/>
            <a:ext cx="1296144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619672" y="4910474"/>
            <a:ext cx="504056" cy="7749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3499749" y="2919758"/>
            <a:ext cx="2630822" cy="11521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Сдельно-премиальная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3455876" y="4208983"/>
            <a:ext cx="2774838" cy="117633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Сдельно-прогрессивная</a:t>
            </a:r>
          </a:p>
        </p:txBody>
      </p:sp>
      <p:sp>
        <p:nvSpPr>
          <p:cNvPr id="17" name="Овал 16"/>
          <p:cNvSpPr/>
          <p:nvPr/>
        </p:nvSpPr>
        <p:spPr>
          <a:xfrm>
            <a:off x="1763688" y="5508017"/>
            <a:ext cx="2522810" cy="117254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Аккордная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3" name="Picture 5" descr="C:\Users\user\Desktop\dostoynaya-oplata-za-regulyarnuyu-rabotu-1024x73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5816">
            <a:off x="6088224" y="4351666"/>
            <a:ext cx="2853481" cy="203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11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Повременная зарплата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700808"/>
            <a:ext cx="2206625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ser\Desktop\croppedImg_48632955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30511"/>
            <a:ext cx="2001543" cy="112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384884"/>
            <a:ext cx="4464496" cy="1368152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/>
          </a:gradFill>
          <a:ln>
            <a:solidFill>
              <a:srgbClr val="FFC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Оплата производится в соответствии с количеством рабочего времени и качеством продукции</a:t>
            </a:r>
          </a:p>
        </p:txBody>
      </p:sp>
      <p:sp>
        <p:nvSpPr>
          <p:cNvPr id="5" name="Загнутый угол 4"/>
          <p:cNvSpPr/>
          <p:nvPr/>
        </p:nvSpPr>
        <p:spPr>
          <a:xfrm>
            <a:off x="5580112" y="4095074"/>
            <a:ext cx="2705948" cy="2412268"/>
          </a:xfrm>
          <a:prstGeom prst="foldedCorner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Используется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где особое значение имеет высокое качество продукции</a:t>
            </a:r>
          </a:p>
        </p:txBody>
      </p:sp>
      <p:sp>
        <p:nvSpPr>
          <p:cNvPr id="6" name="Овал 5"/>
          <p:cNvSpPr/>
          <p:nvPr/>
        </p:nvSpPr>
        <p:spPr>
          <a:xfrm>
            <a:off x="310990" y="4221088"/>
            <a:ext cx="4693058" cy="2016224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Применяется,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невозможно или затруднительно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точно нормировать труд, определить  нормы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56733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Повременная зарплата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80920" cy="489654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659288"/>
            <a:ext cx="3816424" cy="186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08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Простая  повременная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30848" y="1711478"/>
            <a:ext cx="4104456" cy="2016224"/>
          </a:xfrm>
          <a:prstGeom prst="round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Недостаток: стимулирует только увеличение качества выпускаемой продукции, но не стимулирует увеличение количества продукции, а также экономию сырья, материалов, топлива, энергии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16832"/>
            <a:ext cx="3286791" cy="2160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779912" y="4293095"/>
            <a:ext cx="4032448" cy="2160997"/>
          </a:xfrm>
          <a:prstGeom prst="round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Заработок зависит от количества отработанного времени (часы, дни, месяцы) и тарифной ставки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05" y="3861048"/>
            <a:ext cx="2448272" cy="237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88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355</TotalTime>
  <Words>208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Book Antiqua</vt:lpstr>
      <vt:lpstr>Century Gothic</vt:lpstr>
      <vt:lpstr>Times New Roman</vt:lpstr>
      <vt:lpstr>Аптека</vt:lpstr>
      <vt:lpstr>Презентация PowerPoint</vt:lpstr>
      <vt:lpstr>Понятие и структура заработной платы</vt:lpstr>
      <vt:lpstr>Виды заработной платы</vt:lpstr>
      <vt:lpstr>Презентация PowerPoint</vt:lpstr>
      <vt:lpstr>Сдельная форма оплаты труда</vt:lpstr>
      <vt:lpstr>Сдельная форма оплаты труда</vt:lpstr>
      <vt:lpstr>Повременная зарплата</vt:lpstr>
      <vt:lpstr>Повременная зарплата</vt:lpstr>
      <vt:lpstr>Простая  повременная</vt:lpstr>
      <vt:lpstr>Простая  повременная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Бибко Инесса Юрьевна</cp:lastModifiedBy>
  <cp:revision>20</cp:revision>
  <dcterms:created xsi:type="dcterms:W3CDTF">2020-05-26T13:08:29Z</dcterms:created>
  <dcterms:modified xsi:type="dcterms:W3CDTF">2023-11-26T22:09:43Z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2423039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