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06" r:id="rId3"/>
    <p:sldId id="307" r:id="rId4"/>
    <p:sldId id="308" r:id="rId5"/>
    <p:sldId id="309" r:id="rId6"/>
    <p:sldId id="281" r:id="rId7"/>
    <p:sldId id="282" r:id="rId8"/>
    <p:sldId id="302" r:id="rId9"/>
    <p:sldId id="285" r:id="rId10"/>
    <p:sldId id="286" r:id="rId11"/>
    <p:sldId id="287" r:id="rId12"/>
    <p:sldId id="288" r:id="rId13"/>
    <p:sldId id="293" r:id="rId14"/>
    <p:sldId id="310" r:id="rId15"/>
    <p:sldId id="303" r:id="rId16"/>
    <p:sldId id="304" r:id="rId17"/>
    <p:sldId id="295" r:id="rId18"/>
    <p:sldId id="297" r:id="rId19"/>
    <p:sldId id="305" r:id="rId20"/>
    <p:sldId id="316" r:id="rId21"/>
    <p:sldId id="259" r:id="rId22"/>
    <p:sldId id="272" r:id="rId23"/>
    <p:sldId id="312" r:id="rId24"/>
    <p:sldId id="315" r:id="rId25"/>
    <p:sldId id="311" r:id="rId26"/>
    <p:sldId id="317" r:id="rId27"/>
    <p:sldId id="257" r:id="rId28"/>
    <p:sldId id="318" r:id="rId29"/>
    <p:sldId id="260" r:id="rId30"/>
    <p:sldId id="275" r:id="rId31"/>
    <p:sldId id="261" r:id="rId32"/>
    <p:sldId id="266" r:id="rId33"/>
    <p:sldId id="265" r:id="rId34"/>
    <p:sldId id="262" r:id="rId35"/>
    <p:sldId id="27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111" d="100"/>
          <a:sy n="111" d="100"/>
        </p:scale>
        <p:origin x="165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D45B7-346C-CD60-B2B5-0357CD9EB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7854E8-AB05-F8FC-DC60-BE74D890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BDF0E2-D71E-5389-3734-AB9A97FD2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E20EB1-FDFC-C26C-62D7-17E6B66D8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775B21-8A10-CEF2-60F6-7EBCD03F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3758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D94AD-DD66-18D0-3117-AED5DDAE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78CF24-095E-4C87-0279-3284767546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5074C7-CE03-352D-86C9-586ED08E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0A2FB2-D1A9-D538-E6FF-A31BE1BF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93371-A782-1565-2012-EEBC4732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0429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20175E-FFFD-965F-A82D-021C6BC68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E14311-487E-A233-9189-393C2C6544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F367AE-B9B4-34DB-E06C-E69C89D97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CF3E18-9334-2B62-3C7C-DDD98700E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05A39F-E56B-BF7E-4F08-5F686F08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7413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46C47-9F56-E967-18EA-7F5BF5E5A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8CA6C6-C03E-0304-A61D-32A8B741D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66FFB5-DA64-3429-EE57-1F999233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51CB59-35C0-6F29-6070-3ABAE376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98553E-B91D-70FF-4F8C-21B0FAEE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55832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876D3-1933-33DC-1471-157AC3E2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0100DF-D42A-7371-BF83-586EC01AB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DE9F39-3F68-982F-9CE0-E45B091FE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B05B5-9BB5-EE49-574D-8E9D730A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5D576C-93B7-7F29-3741-E19817138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73814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8AFE7-0255-B2F1-6F6E-967644868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EB972F-3699-A06A-880C-A2BE7B2E82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0030D49-34F0-F096-51F0-66C80A67A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254D99-B8D1-6570-DDD4-44302E98E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951F07-12C4-FC3E-608B-9352AD11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1A7323-4A0E-92A9-E177-1828C9081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820971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53DE6-480F-B942-7236-C06E37AD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D37530-DAFA-258B-3320-BD37F5C66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D9C96C-2203-85F7-1936-5C7BE6B41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D94B1A-8506-DC4D-B77D-3C3A00CB1F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2DAEC2-DD6B-768E-5C1D-539CD64AB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D2A5F0-CC20-5BFD-2802-0B30B746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156E361-36C4-B98B-9412-955CD4658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DE7CDD-9609-C308-2412-34850B572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37711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85C183-F456-D78E-DB2D-67BC719E0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A7126-1714-E09D-014E-05A59172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7EDE98-2C4D-3FA7-62D3-BB1F68D4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AAF653-EA3A-DA1E-EB05-BF12619E7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1247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1EE00F-5342-C25E-9D8C-63EEA485E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3EBF6D-7389-45CF-25A1-E3E748BA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870584-E34F-0A41-8849-7D1B3C78A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03011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11CA4-B9F5-882D-632C-C66584B5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9FEEF4-B65D-41D7-9ECF-91654E33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77E76B-616A-8EC9-BDDE-1DB413316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DE66EE-CDB5-E528-3B0E-2FCB6CE5F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25C56-CF24-DCE1-1F12-B83DFFCA7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953BC6-ED6D-B2F3-FFEB-6A7B56BD3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85465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86ED1-6157-48DB-3551-C6E46924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A98FDF-0370-D936-BE38-DC0BA236E5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6920A6-7D7F-4ED7-CF7A-7ECEE96B1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EB5D82-0E5A-276C-CC33-8E88773C8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51B7A8-7C26-98AA-D6DC-E749CAEE5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EFC4C4-BA3D-E4A3-D588-A8788776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64265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12C43-B134-01C7-AD60-6851D1932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9039B4-CCE1-F774-4D3E-A742850A3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FC459-BE5D-39F6-706A-75C6B6424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F144E3-A998-0A94-FFCD-FB089BF2D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2A28FC-93E6-EA49-8337-2DA151676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13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916832"/>
            <a:ext cx="7931625" cy="1625599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рубежа 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начала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5301208"/>
            <a:ext cx="7074291" cy="991077"/>
          </a:xfrm>
        </p:spPr>
        <p:txBody>
          <a:bodyPr>
            <a:normAutofit/>
          </a:bodyPr>
          <a:lstStyle/>
          <a:p>
            <a:r>
              <a:rPr lang="ru-RU" sz="2800" cap="none" dirty="0"/>
              <a:t>вводный урок в </a:t>
            </a:r>
            <a:r>
              <a:rPr lang="ru-RU" sz="4000" cap="none" dirty="0"/>
              <a:t>11</a:t>
            </a:r>
            <a:r>
              <a:rPr lang="ru-RU" sz="2800" cap="none" dirty="0"/>
              <a:t> классе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076227" y="2625627"/>
            <a:ext cx="4836124" cy="144023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 пути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переустройства России</a:t>
            </a:r>
          </a:p>
        </p:txBody>
      </p:sp>
      <p:sp>
        <p:nvSpPr>
          <p:cNvPr id="4" name="Стрелка вверх 3"/>
          <p:cNvSpPr/>
          <p:nvPr/>
        </p:nvSpPr>
        <p:spPr>
          <a:xfrm>
            <a:off x="3765195" y="1434577"/>
            <a:ext cx="1069913" cy="674688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032138" y="4374567"/>
            <a:ext cx="1079723" cy="68994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76227" y="267443"/>
            <a:ext cx="4679974" cy="85080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переустройство </a:t>
            </a:r>
            <a:r>
              <a:rPr lang="ru-RU" sz="2800" b="1" dirty="0"/>
              <a:t>«сверху»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39752" y="5445111"/>
            <a:ext cx="4788010" cy="79194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ea typeface="Times New Roman" pitchFamily="18" charset="0"/>
              </a:rPr>
              <a:t>переустройство </a:t>
            </a:r>
            <a:r>
              <a:rPr lang="ru-RU" sz="2800" b="1" dirty="0">
                <a:solidFill>
                  <a:schemeClr val="bg1"/>
                </a:solidFill>
                <a:ea typeface="Times New Roman" pitchFamily="18" charset="0"/>
              </a:rPr>
              <a:t>«снизу»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618FB-4874-48A2-95F7-D55F903C252D}" type="slidenum">
              <a:rPr lang="ru-RU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053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" t="7539" b="13760"/>
          <a:stretch/>
        </p:blipFill>
        <p:spPr bwMode="auto">
          <a:xfrm>
            <a:off x="6228184" y="1379000"/>
            <a:ext cx="2694915" cy="359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90325" y="1448594"/>
            <a:ext cx="5261795" cy="21964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/>
            <a:r>
              <a:rPr lang="ru-RU" b="1" i="1" dirty="0">
                <a:solidFill>
                  <a:schemeClr val="tx2"/>
                </a:solidFill>
                <a:latin typeface="Century Schoolbook" pitchFamily="18" charset="0"/>
                <a:ea typeface="Times New Roman" pitchFamily="18" charset="0"/>
              </a:rPr>
              <a:t>средствами исключительных законов, «приводящих, как говорил </a:t>
            </a:r>
            <a:r>
              <a:rPr lang="ru-RU" b="1" i="1" dirty="0">
                <a:solidFill>
                  <a:srgbClr val="FF0000"/>
                </a:solidFill>
                <a:latin typeface="Century Schoolbook" pitchFamily="18" charset="0"/>
                <a:ea typeface="Times New Roman" pitchFamily="18" charset="0"/>
              </a:rPr>
              <a:t>Петр Аркадьевич Столыпин</a:t>
            </a:r>
            <a:r>
              <a:rPr lang="ru-RU" b="1" i="1" dirty="0">
                <a:solidFill>
                  <a:schemeClr val="tx2"/>
                </a:solidFill>
                <a:latin typeface="Century Schoolbook" pitchFamily="18" charset="0"/>
                <a:ea typeface="Times New Roman" pitchFamily="18" charset="0"/>
              </a:rPr>
              <a:t>, к такому социальному перевороту, к такому перемещению всех ценностей…, какого еще не видела история». </a:t>
            </a:r>
            <a:endParaRPr lang="ru-RU" b="1" i="1" dirty="0">
              <a:solidFill>
                <a:schemeClr val="tx2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60" y="466829"/>
            <a:ext cx="5760640" cy="6477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ea typeface="Times New Roman" pitchFamily="18" charset="0"/>
                <a:cs typeface="Arial" pitchFamily="34" charset="0"/>
              </a:rPr>
              <a:t>Переустройство «сверху»</a:t>
            </a:r>
            <a:endParaRPr lang="ru-RU" sz="32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9525" y="4149080"/>
            <a:ext cx="3024188" cy="863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Манифест 11 октября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1905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809777" y="4113624"/>
            <a:ext cx="2305050" cy="863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Государственная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Дума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7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060154" y="1432924"/>
            <a:ext cx="5400278" cy="208912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Путем ожесточенной кипучей войны классов, которая называется «революцией», как говорил </a:t>
            </a:r>
            <a:r>
              <a:rPr lang="ru-RU" sz="2400" dirty="0" err="1">
                <a:solidFill>
                  <a:srgbClr val="FF0000"/>
                </a:solidFill>
              </a:rPr>
              <a:t>В.И.Ленин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41417" y="493795"/>
            <a:ext cx="5400278" cy="6477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pitchFamily="34" charset="0"/>
              </a:rPr>
              <a:t>Переустройство «снизу» </a:t>
            </a:r>
            <a:endParaRPr lang="ru-RU" sz="32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1434" y="4070095"/>
            <a:ext cx="6141996" cy="5994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tx2">
                    <a:lumMod val="95000"/>
                    <a:lumOff val="5000"/>
                  </a:schemeClr>
                </a:solidFill>
              </a:rPr>
              <a:t>Теоретическая подготовка революции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59682" y="5213215"/>
            <a:ext cx="1800944" cy="59941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Террор</a:t>
            </a:r>
          </a:p>
        </p:txBody>
      </p:sp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736850" cy="367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1D654-E820-4C5F-BFC9-CA52E88274FD}" type="slidenum">
              <a:rPr lang="ru-RU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68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299520" y="692695"/>
            <a:ext cx="5736976" cy="504056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/>
              <a:t>Как говорил философ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/>
              <a:t>Вл. Соловьев</a:t>
            </a:r>
            <a:r>
              <a:rPr lang="ru-RU" sz="2400" i="1" dirty="0"/>
              <a:t>, вся прежняя история завершена, на смену ей приходит не следующий период истории, а нечто совершенно новое – либо время одичания и упадка, либо время нового варварства, между концом старого и началом нового нет связующих звеньев, конец истории сошелся с ее началом.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797253-2589-4B0E-B47F-26128DCB2310}" type="slidenum">
              <a:rPr lang="ru-RU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866432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8064CF24-C318-94F8-9188-E19131D6E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65126"/>
            <a:ext cx="8964488" cy="1325563"/>
          </a:xfrm>
        </p:spPr>
        <p:txBody>
          <a:bodyPr>
            <a:noAutofit/>
          </a:bodyPr>
          <a:lstStyle/>
          <a:p>
            <a:endParaRPr lang="ru-RU" sz="2800" b="1" i="1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ED668F-267F-E73F-0183-82CF13B7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25625"/>
            <a:ext cx="826383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Конец XIX – начало XX веков было временем крупных достижений в области химии, физики, математики, биологии, географии.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техническая и научная мысль быстро развивалась.</a:t>
            </a:r>
          </a:p>
          <a:p>
            <a:pPr marL="0" indent="0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Россия дала миру плеяду великих ученых, открытия которых во многом обусловили достижения мировой науки.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204452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78" y="3501008"/>
            <a:ext cx="4680520" cy="1368152"/>
          </a:xfrm>
        </p:spPr>
        <p:txBody>
          <a:bodyPr>
            <a:noAutofit/>
          </a:bodyPr>
          <a:lstStyle/>
          <a:p>
            <a:r>
              <a:rPr lang="ru-RU" sz="2400" dirty="0"/>
              <a:t>Открытие </a:t>
            </a:r>
            <a:br>
              <a:rPr lang="ru-RU" sz="2400" dirty="0"/>
            </a:br>
            <a:r>
              <a:rPr lang="ru-RU" sz="2400" dirty="0"/>
              <a:t>рентгеновских лучей</a:t>
            </a:r>
            <a:br>
              <a:rPr lang="ru-RU" sz="2400" dirty="0"/>
            </a:br>
            <a:r>
              <a:rPr lang="ru-RU" sz="2400" b="1" i="1" dirty="0"/>
              <a:t>(Рентген)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3581400" cy="22642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30" y="1868976"/>
            <a:ext cx="3001039" cy="42646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076056" y="836712"/>
            <a:ext cx="3600400" cy="7200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Исследование радиации </a:t>
            </a:r>
            <a:r>
              <a:rPr lang="ru-RU" sz="2400" i="1" dirty="0"/>
              <a:t>(</a:t>
            </a:r>
            <a:r>
              <a:rPr lang="ru-RU" sz="2400" b="1" i="1" dirty="0"/>
              <a:t>супруги Кюри</a:t>
            </a:r>
            <a:r>
              <a:rPr lang="ru-RU" sz="24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58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3581400" cy="2581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64704"/>
            <a:ext cx="3581400" cy="2601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283968" y="4869160"/>
            <a:ext cx="4482502" cy="122413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Создание </a:t>
            </a:r>
          </a:p>
          <a:p>
            <a:r>
              <a:rPr lang="ru-RU" sz="2400" dirty="0"/>
              <a:t>теории относительности </a:t>
            </a:r>
            <a:r>
              <a:rPr lang="ru-RU" sz="2400" b="1" i="1" dirty="0"/>
              <a:t>(Эйнштейн)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5536" y="908720"/>
            <a:ext cx="4482502" cy="13681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/>
              <a:t>Изобретение </a:t>
            </a:r>
          </a:p>
          <a:p>
            <a:pPr algn="r"/>
            <a:r>
              <a:rPr lang="ru-RU" sz="2400" dirty="0"/>
              <a:t>беспроволочной связи</a:t>
            </a:r>
          </a:p>
          <a:p>
            <a:pPr algn="r"/>
            <a:r>
              <a:rPr lang="ru-RU" sz="2400" b="1" i="1" dirty="0"/>
              <a:t>(Попов, Маркони)</a:t>
            </a:r>
          </a:p>
        </p:txBody>
      </p:sp>
    </p:spTree>
    <p:extLst>
      <p:ext uri="{BB962C8B-B14F-4D97-AF65-F5344CB8AC3E}">
        <p14:creationId xmlns:p14="http://schemas.microsoft.com/office/powerpoint/2010/main" val="36836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7504" y="620712"/>
            <a:ext cx="5616624" cy="540057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/>
              <a:t>Л.Н.Толстой в 1905 году в работе «Конец века» отмечал:« Век и конец века на евангельском языке не означает конца и начало столетия, но означает конец одного мировоззрения, одной веры, одного способа общения людей».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66BD97-036A-41D8-B6DE-55C9ECAB004E}" type="slidenum">
              <a:rPr lang="ru-RU"/>
              <a:pPr>
                <a:defRPr/>
              </a:pPr>
              <a:t>17</a:t>
            </a:fld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73BCE5-8896-47F0-3626-20F202C71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764704"/>
            <a:ext cx="327585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7482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7504" y="620712"/>
            <a:ext cx="5040759" cy="475250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dirty="0"/>
              <a:t>«Новый век будет воистину веком духовного обновления… Множество погибнет людей, но еще больше родит их земля, и – в конце концов – одолеет красота, справедливость, победят лучшие стремления человечества»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FF00"/>
                </a:solidFill>
              </a:rPr>
              <a:t>( Горький в письме к Пятницкому ( 1901)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4A58D-F70B-4540-957B-F99CBCEB6E27}" type="slidenum">
              <a:rPr lang="ru-RU"/>
              <a:pPr>
                <a:defRPr/>
              </a:pPr>
              <a:t>18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8431CE-CB27-2703-F6BF-37778539C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378" y="881224"/>
            <a:ext cx="3617118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3972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57AA5-E448-1B70-9A50-B07243E1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7A4C24-E145-3D53-DFED-725A3E9C4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692697"/>
            <a:ext cx="8496944" cy="42484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4400" b="1" kern="100" dirty="0">
                <a:solidFill>
                  <a:srgbClr val="000000"/>
                </a:solidFill>
                <a:effectLst/>
                <a:latin typeface="Monotype Corsiva" panose="03010101010201010101" pitchFamily="66" charset="0"/>
                <a:ea typeface="Aptos" panose="020B0004020202020204" pitchFamily="34" charset="0"/>
                <a:cs typeface="Times New Roman" panose="02020603050405020304" pitchFamily="18" charset="0"/>
              </a:rPr>
              <a:t>Основные направления, темы и проблемы русской литературы начала   XX века</a:t>
            </a:r>
            <a:endParaRPr lang="ru-RU" sz="4400" kern="100" dirty="0">
              <a:effectLst/>
              <a:latin typeface="Monotype Corsiva" panose="03010101010201010101" pitchFamily="66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800"/>
              </a:spcAft>
              <a:buNone/>
            </a:pPr>
            <a:br>
              <a:rPr lang="ru-RU" sz="40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909366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9022F20-B021-F33A-6126-42EA3378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71EA12-5EDA-6C05-5335-18CBE26ED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32122D-CC13-6353-A16D-6896E534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041"/>
            <a:ext cx="9144000" cy="686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5674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D2D4F-40D1-2853-B45C-CE10F5F93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4868375-CE03-55A5-1F44-8330E15B14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36" y="0"/>
            <a:ext cx="865993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0907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365127"/>
            <a:ext cx="8119813" cy="584526"/>
          </a:xfrm>
        </p:spPr>
        <p:txBody>
          <a:bodyPr/>
          <a:lstStyle/>
          <a:p>
            <a:pPr algn="ctr"/>
            <a:r>
              <a:rPr lang="ru-RU" dirty="0"/>
              <a:t>Первые фигуры 20 века</a:t>
            </a:r>
          </a:p>
        </p:txBody>
      </p:sp>
      <p:pic>
        <p:nvPicPr>
          <p:cNvPr id="5" name="Содержимое 4" descr="Горький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2637407" cy="361738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5" descr="Бунин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 contrast="20000"/>
          </a:blip>
          <a:stretch>
            <a:fillRect/>
          </a:stretch>
        </p:blipFill>
        <p:spPr>
          <a:xfrm>
            <a:off x="6516216" y="1052736"/>
            <a:ext cx="2304256" cy="3281292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Андреев.jp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lum bright="10000" contrast="10000"/>
          </a:blip>
          <a:stretch>
            <a:fillRect/>
          </a:stretch>
        </p:blipFill>
        <p:spPr>
          <a:xfrm>
            <a:off x="3563889" y="1690689"/>
            <a:ext cx="2448271" cy="3421807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95537" y="5290808"/>
            <a:ext cx="2016224" cy="44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/>
              <a:t>М. Горький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63888" y="5290808"/>
            <a:ext cx="2160240" cy="44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/>
              <a:t>Л. Андреев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2200" y="4437112"/>
            <a:ext cx="230425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/>
              <a:t>И. Бунин</a:t>
            </a: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Толстой АН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48264" y="1268760"/>
            <a:ext cx="1692920" cy="2370088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692944"/>
          </a:xfrm>
        </p:spPr>
        <p:txBody>
          <a:bodyPr/>
          <a:lstStyle/>
          <a:p>
            <a:pPr algn="ctr"/>
            <a:r>
              <a:rPr lang="ru-RU" dirty="0"/>
              <a:t>Яркость индивидуальных стилей</a:t>
            </a:r>
          </a:p>
        </p:txBody>
      </p:sp>
      <p:pic>
        <p:nvPicPr>
          <p:cNvPr id="4" name="Рисунок 3" descr="Горький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340768"/>
            <a:ext cx="1770310" cy="2520014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Булгак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2852936"/>
            <a:ext cx="1957400" cy="2348880"/>
          </a:xfrm>
          <a:prstGeom prst="rect">
            <a:avLst/>
          </a:prstGeom>
        </p:spPr>
      </p:pic>
      <p:pic>
        <p:nvPicPr>
          <p:cNvPr id="6" name="Рисунок 5" descr="Платонов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6096" y="2636912"/>
            <a:ext cx="1860207" cy="2232248"/>
          </a:xfrm>
          <a:prstGeom prst="rect">
            <a:avLst/>
          </a:prstGeom>
        </p:spPr>
      </p:pic>
      <p:pic>
        <p:nvPicPr>
          <p:cNvPr id="8" name="Рисунок 7" descr="Ахматов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4005064"/>
            <a:ext cx="1826841" cy="249745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6824"/>
            <a:ext cx="7886700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Периодизация русской литературы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263830" cy="51962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- </a:t>
            </a:r>
            <a:r>
              <a:rPr lang="ru-RU" sz="3200" dirty="0"/>
              <a:t>серебряный век (1900-1917)</a:t>
            </a:r>
          </a:p>
          <a:p>
            <a:pPr marL="0" indent="0">
              <a:buNone/>
            </a:pPr>
            <a:r>
              <a:rPr lang="ru-RU" sz="3200" dirty="0"/>
              <a:t>-первые десятилетия советской литературы (1917-1941)</a:t>
            </a:r>
          </a:p>
          <a:p>
            <a:pPr marL="0" indent="0">
              <a:buNone/>
            </a:pPr>
            <a:r>
              <a:rPr lang="ru-RU" sz="3200" dirty="0"/>
              <a:t>-литература в годы Великой Отечественной войны (1941-1945)</a:t>
            </a:r>
          </a:p>
          <a:p>
            <a:pPr marL="0" indent="0">
              <a:buNone/>
            </a:pPr>
            <a:r>
              <a:rPr lang="ru-RU" sz="3200" dirty="0"/>
              <a:t>-литература середины века (50-70-е годы)</a:t>
            </a:r>
          </a:p>
          <a:p>
            <a:pPr marL="0" indent="0">
              <a:buNone/>
            </a:pPr>
            <a:r>
              <a:rPr lang="ru-RU" sz="3200" dirty="0"/>
              <a:t>- литература 80-90-х годов</a:t>
            </a:r>
          </a:p>
          <a:p>
            <a:pPr marL="0" indent="0">
              <a:buNone/>
            </a:pPr>
            <a:r>
              <a:rPr lang="ru-RU" sz="3200" dirty="0"/>
              <a:t>- современная литература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5257936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78563-35B0-3E7D-066F-1AD3B215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8C45E6C-E577-818E-C3D7-8034D5ACF0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94608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F338B-35E1-434E-064E-B6030666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</a:rPr>
              <a:t>Основные направления литературы 19-20 веков.</a:t>
            </a:r>
            <a:endParaRPr lang="ru-RU" sz="3600" i="1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EC1F77-B33B-081F-3C00-16CF280CC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4692179"/>
          </a:xfrm>
        </p:spPr>
        <p:txBody>
          <a:bodyPr/>
          <a:lstStyle/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Критический реализм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Декаданс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Модернизм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символизм, акмеизм, футуризм</a:t>
            </a:r>
          </a:p>
          <a:p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Социалистический реализм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344328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30091-E190-6886-9F2E-5DA2806C7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7FAE4C2C-E748-49F3-A2E5-4C41EA432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173"/>
            <a:ext cx="9036495" cy="65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760548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Уникальность литературного процесса 20 века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987824" y="1772816"/>
            <a:ext cx="331236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3 ветви русской литературы 20 века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9592" y="2996952"/>
            <a:ext cx="237626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советская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91880" y="2996952"/>
            <a:ext cx="237626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эмигрантская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56176" y="2996952"/>
            <a:ext cx="237626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«потаённая»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3861048"/>
            <a:ext cx="2448272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Маяковский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Горький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Фадеев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Фурманов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Серафимович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91880" y="3861048"/>
            <a:ext cx="2448272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Мережковский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Гиппиус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Бунин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6176" y="3861048"/>
            <a:ext cx="2376264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Булгаков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Ахматова Солженицын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F92E5-757D-9D49-D3D3-2E0548C9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9FE2877A-CFE7-C64D-D0A9-C19114A17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54409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43808" y="548680"/>
            <a:ext cx="352839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/>
              <a:t>Поэзия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1556792"/>
            <a:ext cx="295232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«Серебряный век» русской поэзии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20072" y="1628800"/>
            <a:ext cx="295232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Пролетарская поэзия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3568" y="2636912"/>
            <a:ext cx="288032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/>
              <a:t>Конец 19-начало 20 века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48064" y="2708920"/>
            <a:ext cx="3168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/>
              <a:t>После 1917 года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568" y="3429000"/>
            <a:ext cx="3096344" cy="20867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А. Блок, Н. Гумилёв, А. Ахматова, Ходасевич, В. Маяковский, С. Есенин, Б. Пастернак</a:t>
            </a:r>
          </a:p>
        </p:txBody>
      </p:sp>
      <p:pic>
        <p:nvPicPr>
          <p:cNvPr id="11" name="Рисунок 10" descr="Есенин стихи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3356992"/>
            <a:ext cx="2520280" cy="27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553FAD3-4013-C1EB-5801-8EA902A0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C8DCFC05-C865-92A5-0B15-3D3CF2FB6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407346" cy="4908203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Двадцатый век... Еще бездомней,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Еще страшнее жизни мгла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(Еще чернее и огромней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Тень </a:t>
            </a:r>
            <a:r>
              <a:rPr lang="ru-RU" sz="2400" b="1" dirty="0" err="1">
                <a:latin typeface="Monotype Corsiva" panose="03010101010201010101" pitchFamily="66" charset="0"/>
              </a:rPr>
              <a:t>Люцеферова</a:t>
            </a:r>
            <a:r>
              <a:rPr lang="ru-RU" sz="2400" b="1" dirty="0">
                <a:latin typeface="Monotype Corsiva" panose="03010101010201010101" pitchFamily="66" charset="0"/>
              </a:rPr>
              <a:t> крыла).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Сознанье страшное обмана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Всех прежних малых дум и вер,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И первый взлет аэроплана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В пустыню неизвестных сфер...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И отвращение от жизни,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И к ней безумная любовь,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И страсть и ненависть к отчизне... 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BD38236-086C-2233-88F0-749011AF79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4407346" cy="4351338"/>
          </a:xfrm>
        </p:spPr>
        <p:txBody>
          <a:bodyPr>
            <a:normAutofit lnSpcReduction="10000"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И черная, земная кровь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Сулит нам, раздувая вены,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Все разрушая рубежи,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Неслыханные перемены, </a:t>
            </a:r>
          </a:p>
          <a:p>
            <a:r>
              <a:rPr lang="ru-RU" sz="2400" b="1" dirty="0">
                <a:latin typeface="Monotype Corsiva" panose="03010101010201010101" pitchFamily="66" charset="0"/>
              </a:rPr>
              <a:t>Невиданные мятежи...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1211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Развитие жанров в 20 веке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/>
              <a:t>«Серебряный век» породил интереснейший модернистский роман, но поэзия возвращает себе первенство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/>
              <a:t>Драматургия не имела своего классика в 20 веке, который работал бы только в одном роде, как Островский</a:t>
            </a:r>
          </a:p>
        </p:txBody>
      </p:sp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Трагичность русской литературы </a:t>
            </a:r>
            <a:br>
              <a:rPr lang="ru-RU" dirty="0"/>
            </a:br>
            <a:r>
              <a:rPr lang="ru-RU" dirty="0"/>
              <a:t>20 века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Разруха первых революционных лет истребила почти полностью художественную прозу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Цензура начинает «задерживать» произведения, многие писатели пишут «в стол»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 startAt="3"/>
            </a:pPr>
            <a:r>
              <a:rPr lang="ru-RU" dirty="0"/>
              <a:t>«Серебряный век» нёс в самом себе опасность самоуничтожения, время эпидемии самоубийств (Есенин, Маяковский, Цветаева, Фадеев)</a:t>
            </a:r>
          </a:p>
          <a:p>
            <a:pPr marL="457200" indent="-457200">
              <a:buAutoNum type="arabicPeriod" startAt="3"/>
            </a:pPr>
            <a:r>
              <a:rPr lang="ru-RU" dirty="0"/>
              <a:t>Репрессии (Гумилёв, Мандельштам, Бабель)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54892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Культурное </a:t>
            </a:r>
            <a:r>
              <a:rPr lang="ru-RU" dirty="0" err="1"/>
              <a:t>самообеднение</a:t>
            </a:r>
            <a:r>
              <a:rPr lang="ru-RU" dirty="0"/>
              <a:t> России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1600" y="1268760"/>
            <a:ext cx="3384376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«августовский культурный погром» 1922г. стал сигналом у началу массовых гонений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0072" y="1268760"/>
            <a:ext cx="2952328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Закрываются журналы «Дом искусств», «Записки мечтателей»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3933056"/>
            <a:ext cx="2808312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1958 г. – расправа над автором «Доктора Живаго»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1640" y="3933056"/>
            <a:ext cx="2880320" cy="10895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1960 г. – арест романа </a:t>
            </a:r>
            <a:r>
              <a:rPr lang="ru-RU" sz="2400" dirty="0" err="1"/>
              <a:t>Гроссмана</a:t>
            </a:r>
            <a:r>
              <a:rPr lang="ru-RU" sz="2400" dirty="0"/>
              <a:t> «Жизнь и судьба»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548928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Культурное </a:t>
            </a:r>
            <a:r>
              <a:rPr lang="ru-RU" dirty="0" err="1"/>
              <a:t>самообеднение</a:t>
            </a:r>
            <a:r>
              <a:rPr lang="ru-RU" dirty="0"/>
              <a:t> России</a:t>
            </a:r>
          </a:p>
        </p:txBody>
      </p:sp>
      <p:pic>
        <p:nvPicPr>
          <p:cNvPr id="5" name="Рисунок 4" descr="Блок Последнее фо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052736"/>
            <a:ext cx="1057656" cy="1676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95536" y="2852936"/>
            <a:ext cx="15841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/>
              <a:t>В 1921 г. умер от «отсутствия воздуха» 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А. Блок</a:t>
            </a:r>
          </a:p>
        </p:txBody>
      </p:sp>
      <p:pic>
        <p:nvPicPr>
          <p:cNvPr id="7" name="Рисунок 6" descr="Гумилё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4293096"/>
            <a:ext cx="1428750" cy="21336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3563888" y="5445224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/>
              <a:t>Расстрелян 35-летний </a:t>
            </a:r>
          </a:p>
          <a:p>
            <a:pPr>
              <a:lnSpc>
                <a:spcPct val="90000"/>
              </a:lnSpc>
            </a:pPr>
            <a:r>
              <a:rPr lang="ru-RU" sz="2000" dirty="0"/>
              <a:t>Н. Гумилёв</a:t>
            </a:r>
          </a:p>
        </p:txBody>
      </p:sp>
      <p:pic>
        <p:nvPicPr>
          <p:cNvPr id="9" name="Рисунок 8" descr="Ахмато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980728"/>
            <a:ext cx="1512168" cy="2268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31840" y="2996952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/>
              <a:t>В 1922 г. выходит 5-я и последняя книга А. Ахматовой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3968" y="1052736"/>
            <a:ext cx="237626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Высылается из страны интеллигенция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2240" y="980728"/>
            <a:ext cx="208823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dirty="0"/>
              <a:t>Добровольно покидают страну:</a:t>
            </a:r>
          </a:p>
        </p:txBody>
      </p:sp>
      <p:pic>
        <p:nvPicPr>
          <p:cNvPr id="13" name="Рисунок 12" descr="pc_006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2276872"/>
            <a:ext cx="1483618" cy="1651123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Рисунок 13" descr="Буни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36096" y="2564904"/>
            <a:ext cx="1127527" cy="1584176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Рисунок 14" descr="Гиппиу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08304" y="4365104"/>
            <a:ext cx="1310439" cy="1677559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Рисунок 15" descr="Мережковский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64088" y="4653136"/>
            <a:ext cx="1411224" cy="167640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осстание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32" y="628012"/>
            <a:ext cx="7621736" cy="5601976"/>
          </a:xfrm>
          <a:prstGeom prst="rect">
            <a:avLst/>
          </a:prstGeom>
        </p:spPr>
      </p:pic>
      <p:pic>
        <p:nvPicPr>
          <p:cNvPr id="8" name="Рисунок 7" descr="Аврора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437112"/>
            <a:ext cx="1576829" cy="2012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демонстрация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4168" y="4581128"/>
            <a:ext cx="2698171" cy="186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971600" y="980728"/>
            <a:ext cx="6912768" cy="22550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/>
              <a:t>«Октябрь принялся хозяйничать в литературе, сортировать и тасовать её, - и вовсе не только в административном, а ещё в каком-то более глубоком смысле».</a:t>
            </a:r>
          </a:p>
        </p:txBody>
      </p:sp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28650" y="1825625"/>
            <a:ext cx="3871342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Выучить лекцию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Прочитать рассказ И. А. Бунина «Господин из Сан-Франциско»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Составить  таблицу по материалам учебника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41094-AC8E-57D3-5CEA-8C70BAB28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841" y="1690689"/>
            <a:ext cx="3312368" cy="225434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ABB8F63-B367-E216-765C-B16EF8FB1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Picture 2" descr="C:\Documents and Settings\Admin\Мои документы\Мои рисунки\254.jpg">
            <a:extLst>
              <a:ext uri="{FF2B5EF4-FFF2-40B4-BE49-F238E27FC236}">
                <a16:creationId xmlns:a16="http://schemas.microsoft.com/office/drawing/2014/main" id="{3718C0CE-6FA6-8ACF-0A2B-C7F0CD789E3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851514"/>
            <a:ext cx="3535238" cy="465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6859B178-C11C-E731-5CE9-17A8C809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1960" y="851514"/>
            <a:ext cx="4303390" cy="532544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                        </a:t>
            </a:r>
            <a:r>
              <a:rPr lang="ru-RU" b="1" dirty="0"/>
              <a:t>Мы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В мире широком, в мире шумящем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Мы – гребень встающей волны,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Странно и сладко жить настоящим,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Предчувствием песни полны.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 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Радуйтесь, братья, верным победам!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Смотрите на даль с вышины!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Нам чуждо сомненье, нам трепет неведом, -</a:t>
            </a:r>
            <a:endParaRPr lang="ru-RU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i="1" dirty="0"/>
              <a:t>Мы – гребень встающей волны.</a:t>
            </a:r>
            <a:endParaRPr lang="ru-RU" dirty="0"/>
          </a:p>
          <a:p>
            <a:pPr marL="0" indent="0" algn="r">
              <a:buNone/>
            </a:pPr>
            <a:r>
              <a:rPr lang="ru-RU" sz="2400" b="1" i="1" dirty="0">
                <a:solidFill>
                  <a:srgbClr val="6A3A20"/>
                </a:solidFill>
              </a:rPr>
              <a:t>Валерий Брюсов</a:t>
            </a:r>
            <a:endParaRPr lang="ru-RU" sz="2400" dirty="0">
              <a:solidFill>
                <a:srgbClr val="6A3A20"/>
              </a:solidFill>
            </a:endParaRPr>
          </a:p>
          <a:p>
            <a:pPr marL="0" indent="0" algn="r">
              <a:buNone/>
            </a:pPr>
            <a:r>
              <a:rPr lang="ru-RU" i="1" dirty="0"/>
              <a:t>			                                                          </a:t>
            </a:r>
            <a:r>
              <a:rPr lang="ru-RU" b="1" i="1" dirty="0"/>
              <a:t>4 апреля 1899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5105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95738" y="836613"/>
            <a:ext cx="5148262" cy="46799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Monotype Corsiva" panose="03010101010201010101" pitchFamily="66" charset="0"/>
              </a:rPr>
              <a:t>«Это была эпоха пробуждения в России самостоятельной философской мысли, расцвета поэзии и обострения эстетической чувствительности…» </a:t>
            </a:r>
            <a:endParaRPr lang="ru-RU" sz="3000" b="1" dirty="0">
              <a:latin typeface="Monotype Corsiva" panose="03010101010201010101" pitchFamily="66" charset="0"/>
            </a:endParaRPr>
          </a:p>
          <a:p>
            <a:pPr marL="0" indent="0" algn="ctr">
              <a:buNone/>
            </a:pPr>
            <a:r>
              <a:rPr lang="ru-RU" sz="3000" dirty="0"/>
              <a:t> Н. Бердяев </a:t>
            </a:r>
          </a:p>
        </p:txBody>
      </p:sp>
      <p:pic>
        <p:nvPicPr>
          <p:cNvPr id="1026" name="Picture 2" descr="Бердяев, Николай Александрович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0" y="316184"/>
            <a:ext cx="3912575" cy="5184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07181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51520" y="620688"/>
            <a:ext cx="8496943" cy="948931"/>
          </a:xfrm>
        </p:spPr>
        <p:txBody>
          <a:bodyPr>
            <a:no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рубежа 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веков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1259632" y="2636912"/>
            <a:ext cx="6794375" cy="427112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cap="none" dirty="0"/>
              <a:t>Историко-культурная ситуация.</a:t>
            </a:r>
            <a:endParaRPr lang="ru-RU" sz="3200" cap="none" dirty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149081"/>
            <a:ext cx="8568952" cy="151216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важнейшие исторические  события происходили в России в начале 20 века?</a:t>
            </a:r>
          </a:p>
        </p:txBody>
      </p:sp>
    </p:spTree>
    <p:extLst>
      <p:ext uri="{BB962C8B-B14F-4D97-AF65-F5344CB8AC3E}">
        <p14:creationId xmlns:p14="http://schemas.microsoft.com/office/powerpoint/2010/main" val="28369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0" y="3429000"/>
            <a:ext cx="3859521" cy="2736304"/>
          </a:xfrm>
          <a:prstGeom prst="rect">
            <a:avLst/>
          </a:prstGeom>
          <a:ln w="19050">
            <a:solidFill>
              <a:schemeClr val="tx1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5900" y="2261331"/>
            <a:ext cx="3282004" cy="72008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Февральская революция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1905 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64087" y="2261331"/>
            <a:ext cx="3315823" cy="689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Октябрьская революция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1917 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476672"/>
            <a:ext cx="5400600" cy="68753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   РЕВОЛЮЦИИ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1403648" y="1556792"/>
            <a:ext cx="1368152" cy="432048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Стрелка вниз 13"/>
          <p:cNvSpPr/>
          <p:nvPr/>
        </p:nvSpPr>
        <p:spPr>
          <a:xfrm>
            <a:off x="6156176" y="1556792"/>
            <a:ext cx="1368152" cy="432048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t="6951" r="7246" b="16883"/>
          <a:stretch/>
        </p:blipFill>
        <p:spPr>
          <a:xfrm>
            <a:off x="5076056" y="3428999"/>
            <a:ext cx="3894594" cy="27719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912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339064-BDE6-4051-9D11-A129C911AAD0}" type="slidenum">
              <a:rPr lang="ru-RU"/>
              <a:pPr>
                <a:defRPr/>
              </a:pPr>
              <a:t>8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476672"/>
            <a:ext cx="7848872" cy="6875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КРОВОПРОЛИТНЫЕ ВОЙНЫ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1259632" y="1556792"/>
            <a:ext cx="1368152" cy="709836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Стрелка вниз 13"/>
          <p:cNvSpPr/>
          <p:nvPr/>
        </p:nvSpPr>
        <p:spPr>
          <a:xfrm>
            <a:off x="6587840" y="1301304"/>
            <a:ext cx="1368152" cy="903560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Стрелка вниз 8"/>
          <p:cNvSpPr/>
          <p:nvPr/>
        </p:nvSpPr>
        <p:spPr>
          <a:xfrm>
            <a:off x="4010807" y="2204864"/>
            <a:ext cx="1368152" cy="969366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2271661"/>
            <a:ext cx="3456384" cy="115733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Русско-японская война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1904-1905 года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724128" y="2266628"/>
            <a:ext cx="3281834" cy="11573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Первая мировая война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1914-1918 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018356" y="3429000"/>
            <a:ext cx="3281835" cy="129614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Гражданская война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1918-1921года</a:t>
            </a:r>
          </a:p>
        </p:txBody>
      </p:sp>
    </p:spTree>
    <p:extLst>
      <p:ext uri="{BB962C8B-B14F-4D97-AF65-F5344CB8AC3E}">
        <p14:creationId xmlns:p14="http://schemas.microsoft.com/office/powerpoint/2010/main" val="8558911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14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713" y="539220"/>
            <a:ext cx="8064574" cy="1008658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Основные политические силы России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bg1"/>
                </a:solidFill>
              </a:rPr>
              <a:t>в начале ХХ века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34035" y="2060848"/>
            <a:ext cx="4624228" cy="64876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latin typeface="Century Schoolbook" pitchFamily="18" charset="0"/>
                <a:ea typeface="Times New Roman" pitchFamily="18" charset="0"/>
              </a:rPr>
              <a:t>защитники монархизма</a:t>
            </a:r>
            <a:endParaRPr lang="ru-RU" sz="2400" b="1" i="1" dirty="0">
              <a:solidFill>
                <a:schemeClr val="bg1"/>
              </a:solidFill>
              <a:ea typeface="Times New Roman" pitchFamily="18" charset="0"/>
            </a:endParaRP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39" y="1671183"/>
            <a:ext cx="3064941" cy="1779151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/>
          <a:stretch/>
        </p:blipFill>
        <p:spPr bwMode="auto">
          <a:xfrm>
            <a:off x="6008688" y="4683894"/>
            <a:ext cx="2883792" cy="203758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44" y="2924944"/>
            <a:ext cx="3180830" cy="201622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84558" y="3609764"/>
            <a:ext cx="4848260" cy="82829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latin typeface="Century Schoolbook" pitchFamily="18" charset="0"/>
                <a:ea typeface="Times New Roman" pitchFamily="18" charset="0"/>
              </a:rPr>
              <a:t>сторонники буржуазных реформ</a:t>
            </a:r>
            <a:endParaRPr lang="ru-RU" sz="2400" b="1" i="1" dirty="0">
              <a:solidFill>
                <a:schemeClr val="bg1"/>
              </a:solidFill>
              <a:ea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4007" y="5115759"/>
            <a:ext cx="5064284" cy="89260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>
                <a:solidFill>
                  <a:schemeClr val="bg1"/>
                </a:solidFill>
                <a:latin typeface="Century Schoolbook" pitchFamily="18" charset="0"/>
                <a:cs typeface="Times New Roman" pitchFamily="18" charset="0"/>
              </a:rPr>
              <a:t>идеологи пролетарской революции</a:t>
            </a:r>
            <a:endParaRPr lang="ru-RU" sz="2400" b="1" i="1" dirty="0">
              <a:solidFill>
                <a:schemeClr val="bg1"/>
              </a:solidFill>
              <a:ea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1062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940</Words>
  <Application>Microsoft Office PowerPoint</Application>
  <PresentationFormat>Экран (4:3)</PresentationFormat>
  <Paragraphs>156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Aptos</vt:lpstr>
      <vt:lpstr>Aptos Display</vt:lpstr>
      <vt:lpstr>Arial</vt:lpstr>
      <vt:lpstr>Century Schoolbook</vt:lpstr>
      <vt:lpstr>Monotype Corsiva</vt:lpstr>
      <vt:lpstr>Times New Roman</vt:lpstr>
      <vt:lpstr>Тема Office</vt:lpstr>
      <vt:lpstr>Россия рубежа XIX-XX веков. Литература начала XX 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Россия рубежа XIX-XX веков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Открытие  рентгеновских лучей (Рентген)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фигуры 20 века</vt:lpstr>
      <vt:lpstr>Яркость индивидуальных стилей</vt:lpstr>
      <vt:lpstr>Периодизация русской литературы </vt:lpstr>
      <vt:lpstr>Презентация PowerPoint</vt:lpstr>
      <vt:lpstr>Основные направления литературы 19-20 веков.</vt:lpstr>
      <vt:lpstr>Презентация PowerPoint</vt:lpstr>
      <vt:lpstr>Уникальность литературного процесса 20 века</vt:lpstr>
      <vt:lpstr>Презентация PowerPoint</vt:lpstr>
      <vt:lpstr>Презентация PowerPoint</vt:lpstr>
      <vt:lpstr>Развитие жанров в 20 веке</vt:lpstr>
      <vt:lpstr>Трагичность русской литературы  20 века</vt:lpstr>
      <vt:lpstr>Культурное самообеднение России</vt:lpstr>
      <vt:lpstr>Культурное самообеднение России</vt:lpstr>
      <vt:lpstr>Презентация PowerPoint</vt:lpstr>
      <vt:lpstr>Домашнее задание: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литература 20 века: основные закономерности и тенденции</dc:title>
  <dc:creator>Инесса</dc:creator>
  <cp:lastModifiedBy>Сергей Колодиев</cp:lastModifiedBy>
  <cp:revision>41</cp:revision>
  <dcterms:created xsi:type="dcterms:W3CDTF">2013-06-02T08:33:14Z</dcterms:created>
  <dcterms:modified xsi:type="dcterms:W3CDTF">2025-07-27T08:00:44Z</dcterms:modified>
</cp:coreProperties>
</file>