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  <p:sldMasterId id="2147483660" r:id="rId2"/>
  </p:sldMasterIdLst>
  <p:sldIdLst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308" r:id="rId16"/>
    <p:sldId id="270" r:id="rId17"/>
    <p:sldId id="272" r:id="rId18"/>
    <p:sldId id="271" r:id="rId19"/>
    <p:sldId id="273" r:id="rId20"/>
    <p:sldId id="274" r:id="rId21"/>
    <p:sldId id="309" r:id="rId22"/>
    <p:sldId id="275" r:id="rId23"/>
    <p:sldId id="279" r:id="rId24"/>
    <p:sldId id="276" r:id="rId25"/>
    <p:sldId id="278" r:id="rId26"/>
    <p:sldId id="280" r:id="rId27"/>
    <p:sldId id="281" r:id="rId28"/>
    <p:sldId id="282" r:id="rId29"/>
    <p:sldId id="283" r:id="rId30"/>
    <p:sldId id="277" r:id="rId31"/>
    <p:sldId id="284" r:id="rId32"/>
    <p:sldId id="310" r:id="rId33"/>
    <p:sldId id="285" r:id="rId34"/>
    <p:sldId id="286" r:id="rId35"/>
    <p:sldId id="287" r:id="rId36"/>
    <p:sldId id="288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2400" y="-10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694D4-BA80-4740-BB12-92DF5AFA6863}" type="datetimeFigureOut">
              <a:rPr lang="ru-RU" smtClean="0"/>
              <a:t>09.07.2024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5F99-6EB7-48CE-963F-FAA5C0BD47A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694D4-BA80-4740-BB12-92DF5AFA6863}" type="datetimeFigureOut">
              <a:rPr lang="ru-RU" smtClean="0"/>
              <a:t>09.07.2024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5F99-6EB7-48CE-963F-FAA5C0BD47A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694D4-BA80-4740-BB12-92DF5AFA6863}" type="datetimeFigureOut">
              <a:rPr lang="ru-RU" smtClean="0"/>
              <a:t>09.07.2024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5F99-6EB7-48CE-963F-FAA5C0BD47A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316A5-21F1-458B-B6F2-7D01BD78A7F6}" type="datetimeFigureOut">
              <a:rPr lang="ru-RU" smtClean="0"/>
              <a:t>09.07.2024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8A62-B8EA-4553-9655-8BFC318BDB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316A5-21F1-458B-B6F2-7D01BD78A7F6}" type="datetimeFigureOut">
              <a:rPr lang="ru-RU" smtClean="0"/>
              <a:t>09.07.2024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8A62-B8EA-4553-9655-8BFC318BDB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316A5-21F1-458B-B6F2-7D01BD78A7F6}" type="datetimeFigureOut">
              <a:rPr lang="ru-RU" smtClean="0"/>
              <a:t>09.07.2024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8A62-B8EA-4553-9655-8BFC318BDB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316A5-21F1-458B-B6F2-7D01BD78A7F6}" type="datetimeFigureOut">
              <a:rPr lang="ru-RU" smtClean="0"/>
              <a:t>09.07.2024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8A62-B8EA-4553-9655-8BFC318BDB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316A5-21F1-458B-B6F2-7D01BD78A7F6}" type="datetimeFigureOut">
              <a:rPr lang="ru-RU" smtClean="0"/>
              <a:t>09.07.2024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8A62-B8EA-4553-9655-8BFC318BDB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316A5-21F1-458B-B6F2-7D01BD78A7F6}" type="datetimeFigureOut">
              <a:rPr lang="ru-RU" smtClean="0"/>
              <a:t>09.07.2024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8A62-B8EA-4553-9655-8BFC318BDB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316A5-21F1-458B-B6F2-7D01BD78A7F6}" type="datetimeFigureOut">
              <a:rPr lang="ru-RU" smtClean="0"/>
              <a:t>09.07.2024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8A62-B8EA-4553-9655-8BFC318BDB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316A5-21F1-458B-B6F2-7D01BD78A7F6}" type="datetimeFigureOut">
              <a:rPr lang="ru-RU" smtClean="0"/>
              <a:t>09.07.2024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8A62-B8EA-4553-9655-8BFC318BDB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694D4-BA80-4740-BB12-92DF5AFA6863}" type="datetimeFigureOut">
              <a:rPr lang="ru-RU" smtClean="0"/>
              <a:t>09.07.2024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5F99-6EB7-48CE-963F-FAA5C0BD47A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316A5-21F1-458B-B6F2-7D01BD78A7F6}" type="datetimeFigureOut">
              <a:rPr lang="ru-RU" smtClean="0"/>
              <a:t>09.07.2024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8A62-B8EA-4553-9655-8BFC318BDB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316A5-21F1-458B-B6F2-7D01BD78A7F6}" type="datetimeFigureOut">
              <a:rPr lang="ru-RU" smtClean="0"/>
              <a:t>09.07.2024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8A62-B8EA-4553-9655-8BFC318BDB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316A5-21F1-458B-B6F2-7D01BD78A7F6}" type="datetimeFigureOut">
              <a:rPr lang="ru-RU" smtClean="0"/>
              <a:t>09.07.2024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8A62-B8EA-4553-9655-8BFC318BDB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694D4-BA80-4740-BB12-92DF5AFA6863}" type="datetimeFigureOut">
              <a:rPr lang="ru-RU" smtClean="0"/>
              <a:t>09.07.2024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5F99-6EB7-48CE-963F-FAA5C0BD47A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694D4-BA80-4740-BB12-92DF5AFA6863}" type="datetimeFigureOut">
              <a:rPr lang="ru-RU" smtClean="0"/>
              <a:t>09.07.2024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5F99-6EB7-48CE-963F-FAA5C0BD47A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694D4-BA80-4740-BB12-92DF5AFA6863}" type="datetimeFigureOut">
              <a:rPr lang="ru-RU" smtClean="0"/>
              <a:t>09.07.2024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5F99-6EB7-48CE-963F-FAA5C0BD47A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694D4-BA80-4740-BB12-92DF5AFA6863}" type="datetimeFigureOut">
              <a:rPr lang="ru-RU" smtClean="0"/>
              <a:t>09.07.2024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5F99-6EB7-48CE-963F-FAA5C0BD47A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694D4-BA80-4740-BB12-92DF5AFA6863}" type="datetimeFigureOut">
              <a:rPr lang="ru-RU" smtClean="0"/>
              <a:t>09.07.2024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5F99-6EB7-48CE-963F-FAA5C0BD47A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694D4-BA80-4740-BB12-92DF5AFA6863}" type="datetimeFigureOut">
              <a:rPr lang="ru-RU" smtClean="0"/>
              <a:t>09.07.2024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5F99-6EB7-48CE-963F-FAA5C0BD47A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694D4-BA80-4740-BB12-92DF5AFA6863}" type="datetimeFigureOut">
              <a:rPr lang="ru-RU" smtClean="0"/>
              <a:t>09.07.2024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5F99-6EB7-48CE-963F-FAA5C0BD47A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694D4-BA80-4740-BB12-92DF5AFA6863}" type="datetimeFigureOut">
              <a:rPr lang="ru-RU" smtClean="0"/>
              <a:t>09.07.2024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15F99-6EB7-48CE-963F-FAA5C0BD47AF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Рисунок 8" descr="240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752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316A5-21F1-458B-B6F2-7D01BD78A7F6}" type="datetimeFigureOut">
              <a:rPr lang="ru-RU" smtClean="0"/>
              <a:t>09.07.2024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28A62-B8EA-4553-9655-8BFC318BDB96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Рисунок 8" descr="5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752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.gif"/><Relationship Id="rId2" Type="http://schemas.openxmlformats.org/officeDocument/2006/relationships/slide" Target="slide52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32.xml"/><Relationship Id="rId5" Type="http://schemas.openxmlformats.org/officeDocument/2006/relationships/slide" Target="slide21.xml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.gif"/><Relationship Id="rId2" Type="http://schemas.openxmlformats.org/officeDocument/2006/relationships/slide" Target="slide52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32.xml"/><Relationship Id="rId5" Type="http://schemas.openxmlformats.org/officeDocument/2006/relationships/slide" Target="slide21.xml"/><Relationship Id="rId4" Type="http://schemas.openxmlformats.org/officeDocument/2006/relationships/slide" Target="slide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.gif"/><Relationship Id="rId2" Type="http://schemas.openxmlformats.org/officeDocument/2006/relationships/slide" Target="slide52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32.xml"/><Relationship Id="rId5" Type="http://schemas.openxmlformats.org/officeDocument/2006/relationships/slide" Target="slide21.xml"/><Relationship Id="rId4" Type="http://schemas.openxmlformats.org/officeDocument/2006/relationships/slide" Target="slide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oldrussian.ru/imja-sushhestvitelnoe-kak-chast-rechi.html#title" TargetMode="Externa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.gif"/><Relationship Id="rId2" Type="http://schemas.openxmlformats.org/officeDocument/2006/relationships/slide" Target="slide52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32.xml"/><Relationship Id="rId5" Type="http://schemas.openxmlformats.org/officeDocument/2006/relationships/slide" Target="slide21.xml"/><Relationship Id="rId4" Type="http://schemas.openxmlformats.org/officeDocument/2006/relationships/slide" Target="slide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etod-kopilka.ru/" TargetMode="External"/><Relationship Id="rId3" Type="http://schemas.openxmlformats.org/officeDocument/2006/relationships/hyperlink" Target="https://yandex.ru/images" TargetMode="External"/><Relationship Id="rId7" Type="http://schemas.openxmlformats.org/officeDocument/2006/relationships/hyperlink" Target="https://nsportal.ru/shkola/russkiy-yazyk" TargetMode="External"/><Relationship Id="rId2" Type="http://schemas.openxmlformats.org/officeDocument/2006/relationships/hyperlink" Target="https://school-assistant.ru/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youtube.com/" TargetMode="External"/><Relationship Id="rId11" Type="http://schemas.openxmlformats.org/officeDocument/2006/relationships/hyperlink" Target="https://testedu.ru/test/russkij-yazyik/6-klass" TargetMode="External"/><Relationship Id="rId5" Type="http://schemas.openxmlformats.org/officeDocument/2006/relationships/hyperlink" Target="https://docplayer.ru/" TargetMode="External"/><Relationship Id="rId10" Type="http://schemas.openxmlformats.org/officeDocument/2006/relationships/hyperlink" Target="https://&#1091;&#1088;&#1086;&#1082;.&#1088;&#1092;/" TargetMode="External"/><Relationship Id="rId4" Type="http://schemas.openxmlformats.org/officeDocument/2006/relationships/hyperlink" Target="https://infourok.ru/" TargetMode="External"/><Relationship Id="rId9" Type="http://schemas.openxmlformats.org/officeDocument/2006/relationships/hyperlink" Target="https://kopilkaurokov.ru/russkiyYazik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23728" y="404664"/>
            <a:ext cx="4680520" cy="147002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3399"/>
                </a:solidFill>
              </a:rPr>
              <a:t>ПУТЕШЕСТВИЕ В СТРАНУ ИМЯ СУЩЕСТВИТЕЛЬНОЕ</a:t>
            </a:r>
            <a:endParaRPr lang="ru-RU" b="1" dirty="0">
              <a:solidFill>
                <a:srgbClr val="FF3399"/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421540" y="4725144"/>
            <a:ext cx="2998331" cy="14373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91905" y="5071549"/>
            <a:ext cx="3992489" cy="1752600"/>
          </a:xfrm>
        </p:spPr>
        <p:txBody>
          <a:bodyPr>
            <a:normAutofit/>
          </a:bodyPr>
          <a:lstStyle/>
          <a:p>
            <a:r>
              <a:rPr lang="ru-RU" sz="17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Степанец Н.А., </a:t>
            </a:r>
            <a:r>
              <a:rPr lang="ru-RU" sz="1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учитель </a:t>
            </a:r>
            <a:r>
              <a:rPr lang="ru-RU" sz="17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русского языка и литературы </a:t>
            </a:r>
            <a:r>
              <a:rPr lang="ru-RU" sz="17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МБОУ «СОШ» </a:t>
            </a:r>
            <a:endParaRPr lang="ru-RU" sz="17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7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ru-RU" sz="1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17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Владимиро-Александровского Партизанского муниципального округа Приморского края</a:t>
            </a:r>
            <a:endParaRPr lang="en-US" sz="17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91905" y="2420888"/>
            <a:ext cx="468052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rgbClr val="002060"/>
                </a:solidFill>
              </a:rPr>
              <a:t>У</a:t>
            </a:r>
            <a:r>
              <a:rPr lang="ru-RU" b="1" dirty="0" smtClean="0">
                <a:solidFill>
                  <a:srgbClr val="002060"/>
                </a:solidFill>
              </a:rPr>
              <a:t>рок в 6 классе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ЭТО ИНТЕРЕСНО ЗНАТЬ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68760"/>
            <a:ext cx="8676456" cy="51125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Папуа Новая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Гвинея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Обширный остров Новая Гвинея в Океании хранит много неизведанных тайн. Его труднодоступные горные районы, покрытые гущей лесов, только кажутся необитаемыми – на самом деле это родной дом для множества неконтактных племен. Из-за особенностей ландшафта они скрыты не только от цивилизации, но и друг от друга: бывает, что между двумя деревнями всего несколько километров, но они не подозревают о соседстве.</a:t>
            </a:r>
          </a:p>
        </p:txBody>
      </p:sp>
      <p:pic>
        <p:nvPicPr>
          <p:cNvPr id="9218" name="Picture 2" descr="https://s017.radikal.ru/i420/1507/a8/686da115590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584" y="4330824"/>
            <a:ext cx="3744416" cy="249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08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ЭТО ИНТЕРЕСНО ЗНАТЬ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24744"/>
            <a:ext cx="5376055" cy="51125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Африка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стыке границ Эфиопии, Кении и Южного Судана живут несколько народностей, числом около 200 тысяч человек, которых обобщенно называют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сурма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Они разводят скот, но не кочуют и разделяют общую культуру с весьма жестокими и странными традициями.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Первыми людьми из внешнего мира, вступившими в контакт с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сурма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1980-е годы, были не африканцы, а группа русских врачей. Аборигены тогда перепугались, приняв их за оживших мертвецов - ведь раньше они никогда не видели белой кожи.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https://s017.radikal.ru/i427/1507/78/31b4eb801ff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584" y="3068960"/>
            <a:ext cx="374441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84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Выпишите из шуточного письма поэта А. Хайта, адресованного школьникам, словосочетания с разносклоняемыми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существительными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56792"/>
            <a:ext cx="5987008" cy="4569371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dirty="0"/>
              <a:t>Дорогой друг!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Прости</a:t>
            </a:r>
            <a:r>
              <a:rPr lang="ru-RU" dirty="0"/>
              <a:t>, не знаю твоего имени. </a:t>
            </a:r>
            <a:r>
              <a:rPr lang="ru-RU" dirty="0" smtClean="0"/>
              <a:t>Задумывался </a:t>
            </a:r>
            <a:r>
              <a:rPr lang="ru-RU" dirty="0"/>
              <a:t>ли ты над вопросом: почему у отличников на все хватает времени? И по ботанике заняться изучением семени пшеницы, и в конно-спортивной секции покачаться в стремени. То ли они из другого племени? Говорят, что все дело в каком-то особом духовном пламени. 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 descr="https://img-fotki.yandex.ru/get/176331/311695.9e4/0_bc77c_c1441711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033" y="3717033"/>
            <a:ext cx="3140968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35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ЭТО ИНТЕРЕСНО ЗНАТЬ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916832"/>
            <a:ext cx="5376055" cy="43204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/>
              <a:t>Аркадий Хайт – сценарист любимых несколькими поколениями мультфильмов про Кота Леопольда и «Ну, погоди!», автор смешных юморесок для сатирического киножурнала «Фитиль» и детского - «Ералаш», творец серьезных произведений о нелегкой жизни еврейского народа – «Заколдованный театр», «Моя кошерная леди», «Национальность? Да!», народный артист Российской Федерации.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хайт аркади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058" y="2470584"/>
            <a:ext cx="3899925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04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27584" y="116632"/>
            <a:ext cx="6386530" cy="1470025"/>
          </a:xfrm>
        </p:spPr>
        <p:txBody>
          <a:bodyPr/>
          <a:lstStyle/>
          <a:p>
            <a:r>
              <a:rPr lang="ru-RU" dirty="0" smtClean="0"/>
              <a:t>КАРТА ПУТЕШЕСТВИЯ 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714348" y="3886200"/>
            <a:ext cx="6400800" cy="1752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44" name="Picture 20" descr="https://zakagioboi.ru/assets/images/products/Child/02.03.13/CHILD-72966160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8386"/>
            <a:ext cx="10301722" cy="712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hlinkClick r:id="" action="ppaction://hlinkshowjump?jump=nextslide"/>
          </p:cNvPr>
          <p:cNvSpPr/>
          <p:nvPr/>
        </p:nvSpPr>
        <p:spPr>
          <a:xfrm>
            <a:off x="539552" y="4389542"/>
            <a:ext cx="3383106" cy="9592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Разносклоняемые </a:t>
            </a:r>
          </a:p>
          <a:p>
            <a:pPr algn="ctr">
              <a:spcAft>
                <a:spcPts val="100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имена </a:t>
            </a: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существительные</a:t>
            </a:r>
            <a:endParaRPr lang="ru-RU" sz="24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9" name="Прямоугольник 8">
            <a:hlinkClick r:id="rId4" action="ppaction://hlinksldjump"/>
          </p:cNvPr>
          <p:cNvSpPr/>
          <p:nvPr/>
        </p:nvSpPr>
        <p:spPr>
          <a:xfrm>
            <a:off x="4572000" y="2189042"/>
            <a:ext cx="4572000" cy="9592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Несклоняемые </a:t>
            </a:r>
            <a:endParaRPr lang="ru-RU" sz="2400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 algn="ctr">
              <a:spcAft>
                <a:spcPts val="100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имена существительные</a:t>
            </a:r>
            <a:endParaRPr lang="ru-RU" sz="24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10" name="Прямоугольник 9">
            <a:hlinkClick r:id="rId5" action="ppaction://hlinksldjump"/>
          </p:cNvPr>
          <p:cNvSpPr/>
          <p:nvPr/>
        </p:nvSpPr>
        <p:spPr>
          <a:xfrm>
            <a:off x="-649342" y="417442"/>
            <a:ext cx="4572000" cy="9592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Имена существительные</a:t>
            </a:r>
          </a:p>
          <a:p>
            <a:pPr algn="ctr">
              <a:spcAft>
                <a:spcPts val="100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общего рода</a:t>
            </a:r>
            <a:endParaRPr lang="ru-RU" sz="24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11" name="Прямоугольник 10">
            <a:hlinkClick r:id="rId6" action="ppaction://hlinksldjump"/>
          </p:cNvPr>
          <p:cNvSpPr/>
          <p:nvPr/>
        </p:nvSpPr>
        <p:spPr>
          <a:xfrm>
            <a:off x="2657415" y="97605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Город орфограмм</a:t>
            </a:r>
            <a:endParaRPr lang="ru-RU" sz="24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207445" y="5766163"/>
            <a:ext cx="10301722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6000" dirty="0">
                <a:solidFill>
                  <a:srgbClr val="C00000"/>
                </a:solidFill>
                <a:ea typeface="Calibri"/>
                <a:cs typeface="Times New Roman"/>
              </a:rPr>
              <a:t>КАРТА ПУТЕШЕСТВИЯ</a:t>
            </a:r>
          </a:p>
        </p:txBody>
      </p:sp>
      <p:pic>
        <p:nvPicPr>
          <p:cNvPr id="3076" name="Picture 4" descr="http://www.gifki.org/data/media/1802/ofisnyy-sluzhashchiy-i-klerk-animatsionnaya-kartinka-0062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639" y="4601067"/>
            <a:ext cx="504825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Скругленная соединительная линия 12"/>
          <p:cNvCxnSpPr/>
          <p:nvPr/>
        </p:nvCxnSpPr>
        <p:spPr>
          <a:xfrm flipV="1">
            <a:off x="2609464" y="3356992"/>
            <a:ext cx="3925071" cy="1991788"/>
          </a:xfrm>
          <a:prstGeom prst="curvedConnector3">
            <a:avLst>
              <a:gd name="adj1" fmla="val 92895"/>
            </a:avLst>
          </a:prstGeom>
          <a:ln w="3810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448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62428E-7 L 0.43125 -0.21665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63" y="-108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12643"/>
            <a:ext cx="10268033" cy="684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77458" y="0"/>
            <a:ext cx="7166542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НЕСКЛОНЯЕМЫЕ ИМЕНА СУЩЕСТВИТЕЛЬНЫЕ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84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Какие существительные называются несклоняемыми?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84784"/>
            <a:ext cx="8208912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/>
              <a:t>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Несклоняемые имена существительные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имеют для всех падежей одну и ту же форму слова: 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   ехать по шоссе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(Д. падеж)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      не видно шоссе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(Р. падеж).   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    К несклоняемым существительным относятся: 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      • существительные иноязычного происхождения   —   собственные 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 и нарицательные   — с конечными гласными   -о,   -е,   -и,   -у,   -ю 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 и   с конечным ударным   -а : 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       без пальто,   съесть порцию филе,   опера Верди, 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       по Тбилиси,   какаду,   город Сочи,   роман Дюма;   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      • фамилии на   -о,   -ых (-их),   -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  -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ово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 встретиться с Петренко ,   собраться у Черных,   в семье Живаго;   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    • большинство сложносокращённых слов: 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обратиться к завсектором,   страны СНГ,   работать на АТС.   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8315325" cy="470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756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Раскройте скобки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95536" y="1916832"/>
            <a:ext cx="6707088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Зимой, чтобы не простудиться, нужно надевать </a:t>
            </a:r>
            <a:r>
              <a:rPr lang="ru-RU" dirty="0">
                <a:solidFill>
                  <a:srgbClr val="0070C0"/>
                </a:solidFill>
                <a:latin typeface="Times New Roman"/>
                <a:ea typeface="Times New Roman"/>
              </a:rPr>
              <a:t>(теплый)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пальто. Мы проснулись, а на кухне нас уже ждет </a:t>
            </a:r>
            <a:r>
              <a:rPr lang="ru-RU" dirty="0">
                <a:solidFill>
                  <a:srgbClr val="0070C0"/>
                </a:solidFill>
                <a:latin typeface="Times New Roman"/>
                <a:ea typeface="Times New Roman"/>
              </a:rPr>
              <a:t>(горячий)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кофе. Кто-то играл на пианино, </a:t>
            </a:r>
            <a:r>
              <a:rPr lang="ru-RU" dirty="0">
                <a:solidFill>
                  <a:srgbClr val="0070C0"/>
                </a:solidFill>
                <a:latin typeface="Times New Roman"/>
                <a:ea typeface="Times New Roman"/>
              </a:rPr>
              <a:t>(который стоял)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в большой комнате. Исход игры </a:t>
            </a:r>
            <a:r>
              <a:rPr lang="ru-RU" dirty="0">
                <a:solidFill>
                  <a:srgbClr val="0070C0"/>
                </a:solidFill>
                <a:latin typeface="Times New Roman"/>
                <a:ea typeface="Times New Roman"/>
              </a:rPr>
              <a:t>(решил досадный)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пенальти. Дом, который нам нужен, находится на </a:t>
            </a:r>
            <a:r>
              <a:rPr lang="ru-RU" dirty="0">
                <a:solidFill>
                  <a:srgbClr val="0070C0"/>
                </a:solidFill>
                <a:latin typeface="Times New Roman"/>
                <a:ea typeface="Times New Roman"/>
              </a:rPr>
              <a:t>(пятый)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авеню. Дверь </a:t>
            </a:r>
            <a:r>
              <a:rPr lang="ru-RU" dirty="0">
                <a:solidFill>
                  <a:srgbClr val="0070C0"/>
                </a:solidFill>
                <a:latin typeface="Times New Roman"/>
                <a:ea typeface="Times New Roman"/>
              </a:rPr>
              <a:t>(открыл пожилой)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 мадам. В начале концерта на сцену </a:t>
            </a:r>
            <a:r>
              <a:rPr lang="ru-RU" dirty="0">
                <a:solidFill>
                  <a:srgbClr val="0070C0"/>
                </a:solidFill>
                <a:latin typeface="Times New Roman"/>
                <a:ea typeface="Times New Roman"/>
              </a:rPr>
              <a:t>(вышел пожилой)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конферансье. А вы любите </a:t>
            </a:r>
            <a:r>
              <a:rPr lang="ru-RU" dirty="0">
                <a:solidFill>
                  <a:srgbClr val="0070C0"/>
                </a:solidFill>
                <a:latin typeface="Times New Roman"/>
                <a:ea typeface="Times New Roman"/>
              </a:rPr>
              <a:t>(жареный)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кольраби? </a:t>
            </a:r>
            <a:endParaRPr lang="ru-RU" dirty="0">
              <a:latin typeface="Times New Roman"/>
              <a:ea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972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Исправьте в данном тексте ошибки, допущенные поэтом, поставьте несклоняемые существительные в нужную форму, определите у них падеж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95536" y="1916832"/>
            <a:ext cx="6707088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/>
              <a:t>Любит </a:t>
            </a:r>
            <a:r>
              <a:rPr lang="ru-RU" sz="3600" dirty="0" err="1"/>
              <a:t>кины</a:t>
            </a:r>
            <a:r>
              <a:rPr lang="ru-RU" sz="3600" dirty="0"/>
              <a:t> детвора,</a:t>
            </a:r>
            <a:br>
              <a:rPr lang="ru-RU" sz="3600" dirty="0"/>
            </a:br>
            <a:r>
              <a:rPr lang="ru-RU" sz="3600" dirty="0"/>
              <a:t>Если в </a:t>
            </a:r>
            <a:r>
              <a:rPr lang="ru-RU" sz="3600" dirty="0" err="1"/>
              <a:t>кинах</a:t>
            </a:r>
            <a:r>
              <a:rPr lang="ru-RU" sz="3600" dirty="0"/>
              <a:t> </a:t>
            </a:r>
            <a:r>
              <a:rPr lang="ru-RU" sz="3600" dirty="0" err="1"/>
              <a:t>кенгура</a:t>
            </a:r>
            <a:r>
              <a:rPr lang="ru-RU" sz="3600" dirty="0"/>
              <a:t>,</a:t>
            </a:r>
            <a:br>
              <a:rPr lang="ru-RU" sz="3600" dirty="0"/>
            </a:br>
            <a:r>
              <a:rPr lang="ru-RU" sz="3600" dirty="0"/>
              <a:t>Ходит – бродит по </a:t>
            </a:r>
            <a:r>
              <a:rPr lang="ru-RU" sz="3600" dirty="0" err="1"/>
              <a:t>шоссу</a:t>
            </a:r>
            <a:r>
              <a:rPr lang="ru-RU" sz="3600" dirty="0"/>
              <a:t>,</a:t>
            </a:r>
            <a:br>
              <a:rPr lang="ru-RU" sz="3600" dirty="0"/>
            </a:br>
            <a:r>
              <a:rPr lang="ru-RU" sz="3600" dirty="0"/>
              <a:t>Носит в сумке </a:t>
            </a:r>
            <a:r>
              <a:rPr lang="ru-RU" sz="3600" dirty="0" err="1"/>
              <a:t>шимпанзу</a:t>
            </a:r>
            <a:r>
              <a:rPr lang="ru-RU" sz="3600" dirty="0"/>
              <a:t>.</a:t>
            </a:r>
            <a:br>
              <a:rPr lang="ru-RU" sz="3600" dirty="0"/>
            </a:br>
            <a:r>
              <a:rPr lang="ru-RU" sz="3600" dirty="0" err="1"/>
              <a:t>Кенгура</a:t>
            </a:r>
            <a:r>
              <a:rPr lang="ru-RU" sz="3600" dirty="0"/>
              <a:t> в кафу зашел,</a:t>
            </a:r>
            <a:br>
              <a:rPr lang="ru-RU" sz="3600" dirty="0"/>
            </a:br>
            <a:r>
              <a:rPr lang="ru-RU" sz="3600" dirty="0"/>
              <a:t>Занял там свободный стол</a:t>
            </a:r>
            <a:br>
              <a:rPr lang="ru-RU" sz="3600" dirty="0"/>
            </a:br>
            <a:r>
              <a:rPr lang="ru-RU" sz="3600" dirty="0"/>
              <a:t>И сидит за доминой</a:t>
            </a:r>
            <a:br>
              <a:rPr lang="ru-RU" sz="3600" dirty="0"/>
            </a:br>
            <a:r>
              <a:rPr lang="ru-RU" sz="3600" dirty="0"/>
              <a:t>С </a:t>
            </a:r>
            <a:r>
              <a:rPr lang="ru-RU" sz="3600" dirty="0" err="1"/>
              <a:t>шимпанзой</a:t>
            </a:r>
            <a:r>
              <a:rPr lang="ru-RU" sz="3600" dirty="0"/>
              <a:t> и </a:t>
            </a:r>
            <a:r>
              <a:rPr lang="ru-RU" sz="3600" dirty="0" err="1"/>
              <a:t>какадой</a:t>
            </a:r>
            <a:r>
              <a:rPr lang="ru-RU" sz="3600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727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Что это?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72608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dirty="0" smtClean="0"/>
              <a:t>Верхняя </a:t>
            </a:r>
            <a:r>
              <a:rPr lang="ru-RU" dirty="0"/>
              <a:t>одежда для зимы и осени. 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2. Подземная железная дорога. </a:t>
            </a: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3. Асфальтированная </a:t>
            </a:r>
            <a:r>
              <a:rPr lang="ru-RU" dirty="0"/>
              <a:t>дорога. </a:t>
            </a: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5</a:t>
            </a:r>
            <a:r>
              <a:rPr lang="ru-RU" dirty="0"/>
              <a:t>. Сорт мороженого на палочке. </a:t>
            </a: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6</a:t>
            </a:r>
            <a:r>
              <a:rPr lang="ru-RU" dirty="0"/>
              <a:t>. Напиток из зерен кофейного дерева</a:t>
            </a:r>
            <a:r>
              <a:rPr lang="ru-RU" dirty="0" smtClean="0"/>
              <a:t>.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146" name="Picture 2" descr="http://images.wildberries.ru/big/new/3320000/3322633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631" y="33355"/>
            <a:ext cx="1415858" cy="188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avatars.mds.yandex.net/get-pdb/27625/7aa15e70-a167-49ca-a6e6-8c3380faed0d/s1200?webp=fal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755" y="1921166"/>
            <a:ext cx="1852248" cy="123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c.wallhere.com/photos/d0/da/road_turn_mountains_asphalt_tops-782449.jpg!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315" y="3180258"/>
            <a:ext cx="1845007" cy="138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фабрикамороженого.рф/images/eskiom%20va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630" y="3862830"/>
            <a:ext cx="1317547" cy="173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w-dog.ru/wallpapers/1/15/54015258832082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563" y="5650091"/>
            <a:ext cx="1661926" cy="110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36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27584" y="116632"/>
            <a:ext cx="6386530" cy="1470025"/>
          </a:xfrm>
        </p:spPr>
        <p:txBody>
          <a:bodyPr/>
          <a:lstStyle/>
          <a:p>
            <a:r>
              <a:rPr lang="ru-RU" dirty="0" smtClean="0"/>
              <a:t>КАРТА ПУТЕШЕСТВИЯ 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714348" y="3886200"/>
            <a:ext cx="6400800" cy="1752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44" name="Picture 20" descr="https://zakagioboi.ru/assets/images/products/Child/02.03.13/CHILD-72966160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8386"/>
            <a:ext cx="10301722" cy="712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hlinkClick r:id="" action="ppaction://hlinkshowjump?jump=nextslide"/>
          </p:cNvPr>
          <p:cNvSpPr/>
          <p:nvPr/>
        </p:nvSpPr>
        <p:spPr>
          <a:xfrm>
            <a:off x="539552" y="4389542"/>
            <a:ext cx="3383106" cy="9592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Разносклоняемые </a:t>
            </a:r>
          </a:p>
          <a:p>
            <a:pPr algn="ctr">
              <a:spcAft>
                <a:spcPts val="100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имена </a:t>
            </a: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существительные</a:t>
            </a:r>
            <a:endParaRPr lang="ru-RU" sz="24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9" name="Прямоугольник 8">
            <a:hlinkClick r:id="rId4" action="ppaction://hlinksldjump"/>
          </p:cNvPr>
          <p:cNvSpPr/>
          <p:nvPr/>
        </p:nvSpPr>
        <p:spPr>
          <a:xfrm>
            <a:off x="4572000" y="2189042"/>
            <a:ext cx="4572000" cy="95923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Aft>
                <a:spcPts val="100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Несклоняемые </a:t>
            </a:r>
            <a:endParaRPr lang="ru-RU" sz="2400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 lvl="0" algn="ctr">
              <a:spcAft>
                <a:spcPts val="100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имена существительные</a:t>
            </a:r>
            <a:endParaRPr lang="ru-RU" sz="24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10" name="Прямоугольник 9">
            <a:hlinkClick r:id="rId5" action="ppaction://hlinksldjump"/>
          </p:cNvPr>
          <p:cNvSpPr/>
          <p:nvPr/>
        </p:nvSpPr>
        <p:spPr>
          <a:xfrm>
            <a:off x="-649342" y="417442"/>
            <a:ext cx="4572000" cy="95923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Aft>
                <a:spcPts val="100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Имена существительные</a:t>
            </a:r>
          </a:p>
          <a:p>
            <a:pPr lvl="0" algn="ctr">
              <a:spcAft>
                <a:spcPts val="100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общего рода</a:t>
            </a:r>
            <a:endParaRPr lang="ru-RU" sz="24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11" name="Прямоугольник 10">
            <a:hlinkClick r:id="rId6" action="ppaction://hlinksldjump"/>
          </p:cNvPr>
          <p:cNvSpPr/>
          <p:nvPr/>
        </p:nvSpPr>
        <p:spPr>
          <a:xfrm>
            <a:off x="2657415" y="97605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Aft>
                <a:spcPts val="100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Город орфограмм</a:t>
            </a:r>
            <a:endParaRPr lang="ru-RU" sz="24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207445" y="5766163"/>
            <a:ext cx="10301722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6000" dirty="0">
                <a:solidFill>
                  <a:srgbClr val="C00000"/>
                </a:solidFill>
                <a:ea typeface="Calibri"/>
                <a:cs typeface="Times New Roman"/>
              </a:rPr>
              <a:t>КАРТА ПУТЕШЕСТВИЯ</a:t>
            </a:r>
          </a:p>
        </p:txBody>
      </p:sp>
      <p:pic>
        <p:nvPicPr>
          <p:cNvPr id="3076" name="Picture 4" descr="http://www.gifki.org/data/media/1802/ofisnyy-sluzhashchiy-i-klerk-animatsionnaya-kartinka-0062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323741"/>
            <a:ext cx="504825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 flipV="1">
            <a:off x="539552" y="5323741"/>
            <a:ext cx="1512168" cy="841563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06358E-6 L 0.18889 -0.10173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44" y="-50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27584" y="116632"/>
            <a:ext cx="6386530" cy="1470025"/>
          </a:xfrm>
        </p:spPr>
        <p:txBody>
          <a:bodyPr/>
          <a:lstStyle/>
          <a:p>
            <a:r>
              <a:rPr lang="ru-RU" dirty="0" smtClean="0"/>
              <a:t>КАРТА ПУТЕШЕСТВИЯ 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714348" y="3886200"/>
            <a:ext cx="6400800" cy="1752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44" name="Picture 20" descr="https://zakagioboi.ru/assets/images/products/Child/02.03.13/CHILD-72966160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8386"/>
            <a:ext cx="10301722" cy="712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hlinkClick r:id="" action="ppaction://hlinkshowjump?jump=nextslide"/>
          </p:cNvPr>
          <p:cNvSpPr/>
          <p:nvPr/>
        </p:nvSpPr>
        <p:spPr>
          <a:xfrm>
            <a:off x="539552" y="4389542"/>
            <a:ext cx="3383106" cy="9592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Разносклоняемые </a:t>
            </a:r>
          </a:p>
          <a:p>
            <a:pPr algn="ctr">
              <a:spcAft>
                <a:spcPts val="100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имена </a:t>
            </a: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существительные</a:t>
            </a:r>
            <a:endParaRPr lang="ru-RU" sz="24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9" name="Прямоугольник 8">
            <a:hlinkClick r:id="rId4" action="ppaction://hlinksldjump"/>
          </p:cNvPr>
          <p:cNvSpPr/>
          <p:nvPr/>
        </p:nvSpPr>
        <p:spPr>
          <a:xfrm>
            <a:off x="4572000" y="2189042"/>
            <a:ext cx="4572000" cy="9592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Несклоняемые </a:t>
            </a:r>
            <a:endParaRPr lang="ru-RU" sz="2400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 algn="ctr">
              <a:spcAft>
                <a:spcPts val="100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имена существительные</a:t>
            </a:r>
            <a:endParaRPr lang="ru-RU" sz="24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10" name="Прямоугольник 9">
            <a:hlinkClick r:id="rId5" action="ppaction://hlinksldjump"/>
          </p:cNvPr>
          <p:cNvSpPr/>
          <p:nvPr/>
        </p:nvSpPr>
        <p:spPr>
          <a:xfrm>
            <a:off x="-649342" y="417442"/>
            <a:ext cx="4572000" cy="9592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Имена существительные</a:t>
            </a:r>
          </a:p>
          <a:p>
            <a:pPr algn="ctr">
              <a:spcAft>
                <a:spcPts val="100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общего рода</a:t>
            </a:r>
            <a:endParaRPr lang="ru-RU" sz="24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11" name="Прямоугольник 10">
            <a:hlinkClick r:id="rId6" action="ppaction://hlinksldjump"/>
          </p:cNvPr>
          <p:cNvSpPr/>
          <p:nvPr/>
        </p:nvSpPr>
        <p:spPr>
          <a:xfrm>
            <a:off x="2657415" y="97605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Город орфограмм</a:t>
            </a:r>
            <a:endParaRPr lang="ru-RU" sz="24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207445" y="5766163"/>
            <a:ext cx="10301722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6000" dirty="0">
                <a:solidFill>
                  <a:srgbClr val="C00000"/>
                </a:solidFill>
                <a:ea typeface="Calibri"/>
                <a:cs typeface="Times New Roman"/>
              </a:rPr>
              <a:t>КАРТА ПУТЕШЕСТВИЯ</a:t>
            </a:r>
          </a:p>
        </p:txBody>
      </p:sp>
      <p:pic>
        <p:nvPicPr>
          <p:cNvPr id="3076" name="Picture 4" descr="http://www.gifki.org/data/media/1802/ofisnyy-sluzhashchiy-i-klerk-animatsionnaya-kartinka-0062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576" y="3148279"/>
            <a:ext cx="504825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Скругленная соединительная линия 21"/>
          <p:cNvCxnSpPr/>
          <p:nvPr/>
        </p:nvCxnSpPr>
        <p:spPr>
          <a:xfrm rot="10800000">
            <a:off x="899592" y="1437718"/>
            <a:ext cx="5040560" cy="1919274"/>
          </a:xfrm>
          <a:prstGeom prst="curvedConnector3">
            <a:avLst>
              <a:gd name="adj1" fmla="val 60942"/>
            </a:avLst>
          </a:prstGeom>
          <a:ln w="3810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632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5607E-6 L -0.58177 -0.27769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97" y="-138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0135" y="2637"/>
            <a:ext cx="12215847" cy="685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67136" y="188640"/>
            <a:ext cx="7776864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ИМЕНА СУЩЕСТВИТЕЛЬНЫЕ ОБЩЕГО РОДА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95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Какие существительные называются существительными общего рода?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772816"/>
            <a:ext cx="8208912" cy="42379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ним относятся </a:t>
            </a:r>
            <a:r>
              <a:rPr lang="ru-RU" sz="28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существительные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окончанием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называющие лиц мужского и женского пола. Родовая принадлежность этих слов зависит от конкретного употребления в речи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Маленький Миша любит поплакать, прямо как </a:t>
            </a:r>
            <a:r>
              <a:rPr lang="ru-RU" sz="2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плакса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(Плакса — м. р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pPr marL="0" indent="0" fontAlgn="base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Моя Настенька не </a:t>
            </a:r>
            <a:r>
              <a:rPr lang="ru-RU" sz="2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плакса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(Плакса — ж. р.)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/>
              <a:t> 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13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Назовите одним словом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468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таким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сердитым шутки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бросьте,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тигру не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уступит в злости. </a:t>
            </a:r>
          </a:p>
        </p:txBody>
      </p:sp>
      <p:pic>
        <p:nvPicPr>
          <p:cNvPr id="9218" name="Picture 2" descr="https://ourmind.ru/wp-content/uploads/2016/08/1-2-1024x6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56992"/>
            <a:ext cx="4680520" cy="312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51400" y="3992733"/>
            <a:ext cx="23287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ЗЛЮКА</a:t>
            </a:r>
          </a:p>
        </p:txBody>
      </p:sp>
    </p:spTree>
    <p:extLst>
      <p:ext uri="{BB962C8B-B14F-4D97-AF65-F5344CB8AC3E}">
        <p14:creationId xmlns:p14="http://schemas.microsoft.com/office/powerpoint/2010/main" val="421199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Назовите одним словом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4687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сам не знает,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плачет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чём, 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льются и льются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слёзы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ручьём.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60031" y="3934676"/>
            <a:ext cx="26320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ПЛАКСА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https://rebenkoved.ru/wp-content/uploads/2016/12/9909af7d680622c9cf3dfeabe9a059cb-1-1024x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17539"/>
            <a:ext cx="4680519" cy="292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43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Назовите одним словом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4687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станет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делить еду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пополам: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­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«Блюдо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­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моё! Никому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отдам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!»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3968" y="3950679"/>
            <a:ext cx="28232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ЖАДИНА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https://static.detstrana.ru/public/album_photo/ca/d0/12/12ac0c_6ca5.jpg?c=7a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073727"/>
            <a:ext cx="3024336" cy="370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09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Назовите одним словом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4687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унывает чумазый пострел: 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­«Я вовсе не грязный, я загорел».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3968" y="3950679"/>
            <a:ext cx="31711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ГРЯЗНУЛЯ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http://xaxa-net.ru/uploads/posts/2013-10/1382803881_plyazhnie-photki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06711"/>
            <a:ext cx="3960440" cy="361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14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Назовите одним словом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4687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Скучно, ребята, котёнок живёт –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целыми днями жуёт и жуёт. 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3968" y="3950679"/>
            <a:ext cx="264598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ОБЖОРА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http://www.playcast.ru/uploads/2012/03/31/32407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96952"/>
            <a:ext cx="3852862" cy="368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3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Назовите одним словом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600201"/>
            <a:ext cx="8363272" cy="14687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Фыркать на всех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разбора привык,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фыркнет и – тут же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покажет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язык.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3968" y="3950679"/>
            <a:ext cx="294702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ГРУБИЯН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https://www.israclinic.com/upload/medialibrary/678/%D0%B2%D1%80%D0%BE%D0%B6%D0%B4%D0%B5%D0%BD%D0%BD%D0%B0%D1%8F%20%D0%B0%D0%B3%D1%80%D0%B5%D1%81%D1%81%D0%B8%D1%8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07" y="3351254"/>
            <a:ext cx="3944858" cy="273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80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Кто такая? Кто такой?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Хвастливый человек…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сластена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Человек, который подлизывается к кому-то…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левша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Человек, который очень любит сладости…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подлиза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Человек, владеющий левой рукой лучше, чем правой…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хвастунишка</a:t>
            </a:r>
          </a:p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Человек, который назойливо выпрашивает что-нибудь -это…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белоручка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Сонливый, любящий много спать… 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егоза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Человек, который кто не хочет выполнять физическую или вообще трудную работу…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попрошайка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подвижный, суетливый ребёнок…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65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48" y="-1"/>
            <a:ext cx="9348076" cy="6981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23548" y="4751221"/>
            <a:ext cx="9348076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5400" dirty="0" smtClean="0">
                <a:solidFill>
                  <a:srgbClr val="002060"/>
                </a:solidFill>
                <a:ea typeface="Calibri"/>
                <a:cs typeface="Times New Roman"/>
              </a:rPr>
              <a:t>РАЗНОСКЛОНЯЕМЫЕ ИМЕНА СУЩЕСТВИТЕЛЬНЫЕ</a:t>
            </a:r>
            <a:endParaRPr lang="ru-RU" sz="54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0309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ПРОВЕРЬ СЕБЯ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67544" y="1340768"/>
            <a:ext cx="849694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Хвастливый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человек…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хвастунишка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Человек, который подлизывается к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кому-то…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подлиза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Человек, который очень любит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сладости…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сластена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Человек, владеющий левой рукой лучше, чем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правой…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левша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назойливо выпрашивает что-нибудь -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это…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попрошайка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Сонливый, любящий много спать… 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Человек, который кто не хочет выполнять физическую или вообще трудную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работу…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белоручка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подвижный, суетливый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ребёнок…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егоза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44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27584" y="116632"/>
            <a:ext cx="6386530" cy="1470025"/>
          </a:xfrm>
        </p:spPr>
        <p:txBody>
          <a:bodyPr/>
          <a:lstStyle/>
          <a:p>
            <a:r>
              <a:rPr lang="ru-RU" dirty="0" smtClean="0"/>
              <a:t>КАРТА ПУТЕШЕСТВИЯ 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714348" y="3886200"/>
            <a:ext cx="6400800" cy="1752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44" name="Picture 20" descr="https://zakagioboi.ru/assets/images/products/Child/02.03.13/CHILD-72966160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8386"/>
            <a:ext cx="10301722" cy="712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hlinkClick r:id="" action="ppaction://hlinkshowjump?jump=nextslide"/>
          </p:cNvPr>
          <p:cNvSpPr/>
          <p:nvPr/>
        </p:nvSpPr>
        <p:spPr>
          <a:xfrm>
            <a:off x="539552" y="4389542"/>
            <a:ext cx="3383106" cy="9592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Разносклоняемые </a:t>
            </a:r>
          </a:p>
          <a:p>
            <a:pPr algn="ctr">
              <a:spcAft>
                <a:spcPts val="100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имена </a:t>
            </a: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существительные</a:t>
            </a:r>
            <a:endParaRPr lang="ru-RU" sz="24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9" name="Прямоугольник 8">
            <a:hlinkClick r:id="rId4" action="ppaction://hlinksldjump"/>
          </p:cNvPr>
          <p:cNvSpPr/>
          <p:nvPr/>
        </p:nvSpPr>
        <p:spPr>
          <a:xfrm>
            <a:off x="4572000" y="2189042"/>
            <a:ext cx="4572000" cy="9592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Несклоняемые </a:t>
            </a:r>
            <a:endParaRPr lang="ru-RU" sz="2400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 algn="ctr">
              <a:spcAft>
                <a:spcPts val="100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имена существительные</a:t>
            </a:r>
            <a:endParaRPr lang="ru-RU" sz="24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10" name="Прямоугольник 9">
            <a:hlinkClick r:id="rId5" action="ppaction://hlinksldjump"/>
          </p:cNvPr>
          <p:cNvSpPr/>
          <p:nvPr/>
        </p:nvSpPr>
        <p:spPr>
          <a:xfrm>
            <a:off x="-649342" y="417442"/>
            <a:ext cx="4572000" cy="9592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Имена существительные</a:t>
            </a:r>
          </a:p>
          <a:p>
            <a:pPr algn="ctr">
              <a:spcAft>
                <a:spcPts val="100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общего рода</a:t>
            </a:r>
            <a:endParaRPr lang="ru-RU" sz="24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11" name="Прямоугольник 10">
            <a:hlinkClick r:id="rId6" action="ppaction://hlinksldjump"/>
          </p:cNvPr>
          <p:cNvSpPr/>
          <p:nvPr/>
        </p:nvSpPr>
        <p:spPr>
          <a:xfrm>
            <a:off x="2657415" y="97605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Город орфограмм</a:t>
            </a:r>
            <a:endParaRPr lang="ru-RU" sz="24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207445" y="5766163"/>
            <a:ext cx="10301722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6000" dirty="0">
                <a:solidFill>
                  <a:srgbClr val="C00000"/>
                </a:solidFill>
                <a:ea typeface="Calibri"/>
                <a:cs typeface="Times New Roman"/>
              </a:rPr>
              <a:t>КАРТА ПУТЕШЕСТВИЯ</a:t>
            </a:r>
          </a:p>
        </p:txBody>
      </p:sp>
      <p:pic>
        <p:nvPicPr>
          <p:cNvPr id="3076" name="Picture 4" descr="http://www.gifki.org/data/media/1802/ofisnyy-sluzhashchiy-i-klerk-animatsionnaya-kartinka-0062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895" y="1206885"/>
            <a:ext cx="504825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Прямая со стрелкой 26"/>
          <p:cNvCxnSpPr/>
          <p:nvPr/>
        </p:nvCxnSpPr>
        <p:spPr>
          <a:xfrm flipV="1">
            <a:off x="2051720" y="1376679"/>
            <a:ext cx="1445848" cy="6103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632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27746E-6 L 0.17726 -0.078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4" y="-3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"/>
            <a:ext cx="9252520" cy="6945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88640"/>
            <a:ext cx="53285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solidFill>
                  <a:srgbClr val="FF0000"/>
                </a:solidFill>
                <a:latin typeface="&amp;quot"/>
                <a:ea typeface="Times New Roman"/>
                <a:cs typeface="Times New Roman"/>
              </a:rPr>
              <a:t>ГОРОД ОРФОГРАММ</a:t>
            </a:r>
            <a:endParaRPr lang="ru-RU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62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ru-RU" b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Когда пишется буква </a:t>
            </a:r>
            <a:r>
              <a:rPr lang="ru-RU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е</a:t>
            </a:r>
            <a:r>
              <a:rPr lang="ru-RU" b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в суффиксе –</a:t>
            </a:r>
            <a:r>
              <a:rPr lang="ru-RU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ен</a:t>
            </a:r>
            <a:r>
              <a:rPr lang="ru-RU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- существительных на </a:t>
            </a:r>
            <a:r>
              <a:rPr lang="ru-RU" b="1" dirty="0" err="1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мя</a:t>
            </a:r>
            <a:r>
              <a:rPr lang="ru-RU" b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?</a:t>
            </a:r>
            <a:r>
              <a:rPr lang="ru-RU" sz="4000" dirty="0">
                <a:ea typeface="Calibri"/>
                <a:cs typeface="Times New Roman"/>
              </a:rPr>
              <a:t/>
            </a:r>
            <a:br>
              <a:rPr lang="ru-RU" sz="4000" dirty="0"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безударном суффиксе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существительных на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пишется буква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существительных на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родительном, дательном, творительном и предложных падежах в единственном числе и во всех падежах во множественном числе к корню прибавляется суффикс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(-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ён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-)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знамени, знамёна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словах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семя, стремя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родительном падеже во множественном числе к корню прибавляется суффикс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семян.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497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Open Sans"/>
              </a:rPr>
              <a:t>Допишите словосочетания, используя разносклоняемые существительные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>
                <a:solidFill>
                  <a:srgbClr val="000000"/>
                </a:solidFill>
                <a:latin typeface="&amp;quot"/>
              </a:rPr>
              <a:t>1.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Масло делают из + (сущ. Р. п.) подсолнуха.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Шел домой окольными + (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сущ.Т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п.).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Для хобби нужно свободное + (сущ. В. п.).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Птицы питаются + (сущ. Т. п.) растений.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Фантастическая машина + (сущ. Р. п.). 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Человек без роду, без + (сущ. Р. п.).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415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ПРОВЕРЬ СЕБЯ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67544" y="1340768"/>
            <a:ext cx="849694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1.Масло 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делают из </a:t>
            </a:r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семян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подсолнуха. </a:t>
            </a:r>
            <a:endParaRPr lang="ru-RU" sz="3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Шел домой окольными </a:t>
            </a:r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путями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3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Для хобби нужно свободное </a:t>
            </a:r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Птицы питаются </a:t>
            </a:r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семенами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растений. </a:t>
            </a:r>
            <a:endParaRPr lang="ru-RU" sz="3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Фантастическая машина </a:t>
            </a:r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Человек без роду, без </a:t>
            </a:r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племени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463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Расскажите о правописании частицы НЕ с существительными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30" name="Picture 6" descr="https://studwood.ru/imag_/35/118987/image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31447"/>
            <a:ext cx="6840760" cy="523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53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Times New Roman"/>
              </a:rPr>
              <a:t>Выберите из текста примеры неправильного написания "не" с существительными, указав их </a:t>
            </a:r>
            <a:r>
              <a:rPr lang="ru-RU" sz="3200" b="1" dirty="0" smtClean="0">
                <a:solidFill>
                  <a:srgbClr val="C00000"/>
                </a:solidFill>
                <a:latin typeface="Times New Roman"/>
              </a:rPr>
              <a:t>номера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Никакое растение не производит такое впечатление, как баобаб, хотя его (1)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лепость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(2)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уклюжесть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бросаются в глаза. Это дерево - символ тропической Африки и источник (3) небылиц и сказок. Баобаб невысок, а вот рассказы о его толщине вызывают (4) недоверие. В Танзании растёт баобаб, окружность которого более 40 метров. Покрытая (5) не ровностями кора окрашена в розовато-серый цвет и напоминает кожу слона. Вверху есть углубление, (6) не ванна, а целый бассейн, заполняющийся водой во время дождливого сезона. В октябре на деревьях вместе с листьями появляются прекрасные белые цветы.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63888" y="5661248"/>
            <a:ext cx="210826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1, 2, 5</a:t>
            </a:r>
          </a:p>
        </p:txBody>
      </p:sp>
    </p:spTree>
    <p:extLst>
      <p:ext uri="{BB962C8B-B14F-4D97-AF65-F5344CB8AC3E}">
        <p14:creationId xmlns:p14="http://schemas.microsoft.com/office/powerpoint/2010/main" val="372889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Когда в существительных пишется </a:t>
            </a:r>
            <a:r>
              <a:rPr lang="ru-RU" b="1" dirty="0" err="1" smtClean="0">
                <a:solidFill>
                  <a:srgbClr val="C00000"/>
                </a:solidFill>
              </a:rPr>
              <a:t>суффик</a:t>
            </a:r>
            <a:r>
              <a:rPr lang="ru-RU" b="1" dirty="0" smtClean="0">
                <a:solidFill>
                  <a:srgbClr val="C00000"/>
                </a:solidFill>
              </a:rPr>
              <a:t> –чик-, а когда –</a:t>
            </a:r>
            <a:r>
              <a:rPr lang="ru-RU" b="1" dirty="0" err="1" smtClean="0">
                <a:solidFill>
                  <a:srgbClr val="C00000"/>
                </a:solidFill>
              </a:rPr>
              <a:t>щик</a:t>
            </a:r>
            <a:r>
              <a:rPr lang="ru-RU" b="1" dirty="0" smtClean="0">
                <a:solidFill>
                  <a:srgbClr val="C00000"/>
                </a:solidFill>
              </a:rPr>
              <a:t>-?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endParaRPr lang="ru-RU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ru-RU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ru-RU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ru-RU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остальных случаях - ЩИК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5-конечная звезда 3"/>
          <p:cNvSpPr/>
          <p:nvPr/>
        </p:nvSpPr>
        <p:spPr>
          <a:xfrm>
            <a:off x="1547664" y="2132856"/>
            <a:ext cx="5112568" cy="331236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552354" y="3573015"/>
            <a:ext cx="11031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ЧИК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70550" y="1548081"/>
            <a:ext cx="4667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endParaRPr lang="ru-RU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79712" y="5013176"/>
            <a:ext cx="4667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799945" y="5013174"/>
            <a:ext cx="4010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endParaRPr lang="ru-RU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93577" y="2988240"/>
            <a:ext cx="4812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endParaRPr lang="ru-RU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28725" y="2988238"/>
            <a:ext cx="5902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endParaRPr lang="ru-RU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67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6" grpId="0"/>
      <p:bldP spid="7" grpId="0"/>
      <p:bldP spid="8" grpId="0"/>
      <p:bldP spid="9" grpId="0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s00.yaplakal.com/pics/pics_original/6/3/4/13494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06" y="16318"/>
            <a:ext cx="9149206" cy="731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06" y="1988840"/>
            <a:ext cx="9444038" cy="256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512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Какие существительные называются разносклоняемыми?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685110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Разносклоняемые имена существительные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существительные,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при изменении по падежам имеют окончания разных типов склонений. К разносклоняемым существительным относятся:</a:t>
            </a:r>
          </a:p>
          <a:p>
            <a:pPr>
              <a:buFont typeface="Arial"/>
              <a:buChar char="•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Десять существительных среднего рода, оканчивающихся на </a:t>
            </a: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знамя, время, бремя, вымя, племя, семя, темя, имя, пламя, стремя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buFont typeface="Arial"/>
              <a:buChar char="•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Существительное среднего рода – </a:t>
            </a: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buFont typeface="Arial"/>
              <a:buChar char="•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Существительное мужского рода – </a:t>
            </a: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путь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Разносклоняемые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существительные при изменении по падежам в Т. п. единственного числа имеют такие же окончания, как и существительные 2 склонения, а в Д. п. и П. п. единственного числа – как существительные 3 склонения.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latin typeface="Verdana"/>
              </a:rPr>
              <a:t/>
            </a:r>
            <a:br>
              <a:rPr lang="ru-RU" sz="2000" dirty="0">
                <a:solidFill>
                  <a:srgbClr val="000000"/>
                </a:solidFill>
                <a:latin typeface="Verdana"/>
              </a:rPr>
            </a:br>
            <a:r>
              <a:rPr lang="ru-RU" sz="2000" dirty="0">
                <a:solidFill>
                  <a:srgbClr val="000000"/>
                </a:solidFill>
                <a:latin typeface="Verdana"/>
              </a:rPr>
              <a:t/>
            </a:r>
            <a:br>
              <a:rPr lang="ru-RU" sz="2000" dirty="0">
                <a:solidFill>
                  <a:srgbClr val="000000"/>
                </a:solidFill>
                <a:latin typeface="Verdana"/>
              </a:rPr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40605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s://24smi.org/public/media/news/2015/08/07/1438903314-bogatejshego-gonshika-formuly-1-usyp_newsinn_a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36525"/>
            <a:ext cx="11430000" cy="746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7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s://городскиеуслуги.рф/wp-content/uploads/2018/03/uslugi-gruzchikov-cena-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18048" y="-108857"/>
            <a:ext cx="13933714" cy="696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94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s://pomnisvoih.ru/wp-content/uploads/2018/04/ispytateli-samoletov-768x5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136526"/>
            <a:ext cx="10568868" cy="704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6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ttp://s2.fotokto.ru/photo/full/230/23032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0"/>
            <a:ext cx="11449050" cy="762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3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6" name="Picture 4" descr="http://sdrvdv.ru/wp-content/uploads/2012/11/img_selk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1" y="-126320"/>
            <a:ext cx="10471367" cy="698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31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https://img01.kupiprodai.ru/012015/14215255403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1881" y="-136526"/>
            <a:ext cx="11466576" cy="730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06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http://viborpodarka.com/uploads/c5753be445859578ba91e102ba6e6a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-151918"/>
            <a:ext cx="14287500" cy="948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52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Посмотрите мультфильм и расскажите правило правописания суффиксов </a:t>
            </a:r>
            <a:br>
              <a:rPr lang="ru-RU" sz="3600" b="1" dirty="0" smtClean="0">
                <a:solidFill>
                  <a:srgbClr val="C00000"/>
                </a:solidFill>
              </a:rPr>
            </a:br>
            <a:r>
              <a:rPr lang="ru-RU" sz="3600" b="1" dirty="0" smtClean="0">
                <a:solidFill>
                  <a:srgbClr val="C00000"/>
                </a:solidFill>
              </a:rPr>
              <a:t>–ЕК и –ИК-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4" name="Правописание суффиксов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9672" y="1600200"/>
            <a:ext cx="5970166" cy="4478017"/>
          </a:xfrm>
        </p:spPr>
      </p:pic>
    </p:spTree>
    <p:extLst>
      <p:ext uri="{BB962C8B-B14F-4D97-AF65-F5344CB8AC3E}">
        <p14:creationId xmlns:p14="http://schemas.microsoft.com/office/powerpoint/2010/main" val="386077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Распределите слова в корзинки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1266" name="Picture 2" descr="http://nachalo4ka.ru/wp-content/uploads/2014/08/korzin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21088"/>
            <a:ext cx="2303641" cy="248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220359"/>
            <a:ext cx="2305050" cy="248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56919" y="5877272"/>
            <a:ext cx="7569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210152" y="5877271"/>
            <a:ext cx="8018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ИК</a:t>
            </a:r>
            <a:endParaRPr lang="ru-RU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56" y="1700808"/>
            <a:ext cx="206692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209" y="1743671"/>
            <a:ext cx="2139950" cy="81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821" y="1743671"/>
            <a:ext cx="2133600" cy="81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358" y="2420888"/>
            <a:ext cx="2024063" cy="81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677" y="2582097"/>
            <a:ext cx="2005013" cy="74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177" y="3225183"/>
            <a:ext cx="2024063" cy="81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651" y="3232100"/>
            <a:ext cx="2157413" cy="81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02" y="2582097"/>
            <a:ext cx="2091109" cy="81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666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4104E-6 L 0.58473 0.514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36" y="257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36994E-6 L -0.25087 0.5223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52" y="26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36994E-6 L 3.88889E-6 0.5327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50867E-6 L 0.03663 0.4104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3" y="2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9.82659E-7 L -0.2507 0.4152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35" y="207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6.93642E-7 L 0.00191 0.4235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21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87283E-6 L 0.40972 0.3271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86" y="16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42775E-6 L -0.40938 0.3146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69" y="157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Когда пишется О, а когда Е после шипящих в суффиксах существительных?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шипящих под ударением в суффиксах имён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существительных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пишется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буква о, без ударения – буква е. 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пирожок, медвежонок, рученька, доченька, крошечка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17032"/>
            <a:ext cx="828092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87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Д</a:t>
            </a:r>
            <a:r>
              <a:rPr lang="ru-RU" sz="2800" b="1" dirty="0" smtClean="0">
                <a:solidFill>
                  <a:srgbClr val="C00000"/>
                </a:solidFill>
              </a:rPr>
              <a:t>ополнить </a:t>
            </a:r>
            <a:r>
              <a:rPr lang="ru-RU" sz="2800" b="1" dirty="0">
                <a:solidFill>
                  <a:srgbClr val="C00000"/>
                </a:solidFill>
              </a:rPr>
              <a:t>данный текст подходящими по смыслу разносклоняемыми существительными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844824"/>
            <a:ext cx="4032448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стародавнее древнее …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шалашах без окон и дверей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было лохматое …</a:t>
            </a: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Первобытных людей-дикарей.</a:t>
            </a: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Они не знали, для чего корове …,</a:t>
            </a: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написать свою фамилию и …,</a:t>
            </a: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Зачем на лошадь надевали седло и … –  </a:t>
            </a: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Необразованное было это … .</a:t>
            </a: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Трудно было им жить в эти годы, </a:t>
            </a: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Угнетало их …         забот.</a:t>
            </a: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страдали они от погоды</a:t>
            </a: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 плащей, без зонтов и без бот.</a:t>
            </a: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Никто не знал, как развевает ветер …,</a:t>
            </a: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кислород всегда поддерживает… .</a:t>
            </a: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 тем, как в булку превратить простое …,</a:t>
            </a: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утра до вечера они  чесали … 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://1vlk.ru/attachments/Image/07-27shutterstocknew-pic905-895x505-92217_1.jpg?template=gener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844" y="1628800"/>
            <a:ext cx="5150156" cy="290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2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Образовать однокоренные слова с гласными  О и Е после шипящих в суффиксах существительных, выделить суффикс. Обсудить в группах: какое значение суффикс придаёт образованным существительным.</a:t>
            </a:r>
            <a:r>
              <a:rPr lang="ru-RU" sz="2400" dirty="0">
                <a:solidFill>
                  <a:srgbClr val="C00000"/>
                </a:solidFill>
              </a:rPr>
              <a:t/>
            </a:r>
            <a:br>
              <a:rPr lang="ru-RU" sz="2400" dirty="0">
                <a:solidFill>
                  <a:srgbClr val="C00000"/>
                </a:solidFill>
              </a:rPr>
            </a:b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4644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1группа:</a:t>
            </a:r>
            <a:endParaRPr lang="ru-R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Башмак,  друг,  пятак, сапог</a:t>
            </a:r>
            <a:endParaRPr lang="ru-R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3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:</a:t>
            </a:r>
            <a:endParaRPr lang="ru-R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Медведь, кукушка, галка, лягушка. </a:t>
            </a:r>
            <a:endParaRPr lang="ru-R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3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:</a:t>
            </a:r>
            <a:endParaRPr lang="ru-R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Одежда, книга, шапка, бумажка.</a:t>
            </a:r>
            <a:endParaRPr lang="ru-R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49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ПРОВЕРЬ СЕБЯ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1группа: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Башмак – башмачок, друг – дружок, пятак – пятачок, сапог - сапожок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суффикс придаёт уменьшительное значение)</a:t>
            </a:r>
          </a:p>
          <a:p>
            <a:pPr marL="0" indent="0">
              <a:buNone/>
            </a:pPr>
            <a:r>
              <a:rPr lang="ru-RU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группа 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Медведь – медвежонок, кукушка – кукушонок, галка – галчонок, лягушка – лягушонок.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суффикс обозначает детёнышей животных)</a:t>
            </a:r>
          </a:p>
          <a:p>
            <a:pPr marL="0" indent="0">
              <a:buNone/>
            </a:pPr>
            <a:r>
              <a:rPr lang="ru-RU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группа 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Одежда – одежонка, книга – книжонка, шапка – шапчонка, бумажка – бумажонка.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суффикс придаёт пренебрежительное значение)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904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</a:rPr>
              <a:t>Источники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язык. 6 класс: учебник для общеобразовательных организаций /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Л.А.Тростенцова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Т.А.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Ладыженская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др. под редакцией Н.М.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Шанского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- М.: Просвещение, 2015</a:t>
            </a:r>
          </a:p>
          <a:p>
            <a:pPr marL="514350" indent="-514350">
              <a:buAutoNum type="arabicPeriod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school-assistant.ru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yandex.ru/images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://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infourok.ru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docplayer.ru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www.youtube.com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nsportal.ru/shkola/russkiy-yazyk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www.metod-kopilka.ru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kopilkaurokov.ru/russkiyYazik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https://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урок.рф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testedu.ru/test/russkij-yazyik/6-klass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goppt.ru/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tehnika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-transport/samolet.html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dirty="0"/>
          </a:p>
          <a:p>
            <a:pPr marL="514350" indent="-514350">
              <a:buAutoNum type="arabicPeriod"/>
            </a:pPr>
            <a:endParaRPr lang="ru-RU" sz="1400" dirty="0" smtClean="0"/>
          </a:p>
          <a:p>
            <a:pPr marL="514350" indent="-514350">
              <a:buAutoNum type="arabicPeriod"/>
            </a:pPr>
            <a:endParaRPr lang="en-US" sz="1400" dirty="0"/>
          </a:p>
          <a:p>
            <a:pPr marL="514350" indent="-514350">
              <a:buAutoNum type="arabicPeriod"/>
            </a:pPr>
            <a:endParaRPr lang="en-US" sz="1400" dirty="0"/>
          </a:p>
          <a:p>
            <a:pPr marL="514350" indent="-514350">
              <a:buAutoNum type="arabicPeriod"/>
            </a:pPr>
            <a:endParaRPr lang="en-US" sz="1400" dirty="0"/>
          </a:p>
          <a:p>
            <a:pPr marL="514350" indent="-514350">
              <a:buAutoNum type="arabicPeriod"/>
            </a:pP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35775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002060"/>
                </a:solidFill>
              </a:rPr>
              <a:t>ПРОВЕРЬ СЕБЯ</a:t>
            </a:r>
            <a:endParaRPr lang="ru-RU" sz="60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45387"/>
            <a:ext cx="432048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стародавнее древнее   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</a:t>
            </a:r>
            <a:endParaRPr lang="ru-RU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шалашах без окон и дверей</a:t>
            </a: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Жило-было лохматое 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ПЛЕМЯ</a:t>
            </a:r>
            <a:endParaRPr lang="ru-RU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Первобытных людей-дикарей.</a:t>
            </a: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Они не знали, для чего корове  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ВЫМЯ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написать свою фамилию и  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Зачем на лошадь надевать седло и 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СТРЕМЯ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</a:t>
            </a: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Необразованное было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ПЛЕМЯ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Трудно было им жить в эти годы,</a:t>
            </a: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Угнетало их  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БРЕМЯ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забот.</a:t>
            </a: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страдали они от погоды</a:t>
            </a: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 плащей, без зонтов и без бот.</a:t>
            </a: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Никто не знал, как развевает ветер 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ЗНАМЯ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кислород всегда поддерживает 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ПЛАМЯ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думали они над тем,</a:t>
            </a: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 в булку превратить простое 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утра до вечера они чесали  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://1vlk.ru/attachments/Image/07-27shutterstocknew-pic905-895x505-92217_1.jpg?template=gener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510" y="1628800"/>
            <a:ext cx="4849489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93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ЭТО ИНТЕРЕСНО ЗНАТЬ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68760"/>
            <a:ext cx="5508104" cy="51125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Поразительно, но в наш век атомной энергии, лазерных пушек и исследования Плутона еще существуют первобытные люди, почти не знакомые с внешним миром. </a:t>
            </a: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Бразилия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Именно в этой стране живет больше всего неконтактных племен. Только за 2 года, с 2005 по 2007, их подтвержденное число выросло сразу на 70% (с 40 до 67), а сегодня в списках Национального фонда индейцев (FUNAI) значится уже больше 80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племена крайне малочисленные, всего по 20-30 человек, другие могут насчитывать и 1,5 тысячи. При этом все вместе они составляют меньше 1% населения Бразилии, но «исконные земли», которые им отведены, - это 13% территории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страны.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s://s017.radikal.ru/i439/1507/09/07817eccfa5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96752"/>
            <a:ext cx="3500053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39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ЭТО ИНТЕРЕСНО ЗНАТЬ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68760"/>
            <a:ext cx="8676456" cy="51125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вот то самое племя, с которым хотят вступить в контакт перуанские власти - это индейцы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машко-пиро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тоже живущие в глуши амазонских лесов на территории национального парка Ману́ на юго-востоке страны. Раньше они всегда отвергали чужаков, но в последние годы стали часто выходить из чащобы во «внешний мир». Только в 2014-м их больше 100 раз замечали в населенных районах, особенно вдоль берегов реки, откуда они указывали на прохожих.</a:t>
            </a:r>
          </a:p>
        </p:txBody>
      </p:sp>
      <p:pic>
        <p:nvPicPr>
          <p:cNvPr id="7170" name="Picture 2" descr="https://i058.radikal.ru/1507/a0/5300d2a9b2c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592" y="4293096"/>
            <a:ext cx="3672408" cy="274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93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ЭТО ИНТЕРЕСНО ЗНАТЬ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68760"/>
            <a:ext cx="8676456" cy="51125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Андаманские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острова (Индия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Крохотный островок этого архипелага в Бенгальском заливе между Индией и Мьянмой населяют крайне враждебные к внешнему миру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сентинельцы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Скорее всего, это прямые потомки первых африканцев, рискнувших покинуть черный континент примерно 60.000 лет назад. С тех пор это небольшое племя так и занимается охотой, рыбалкой и собирательством. Как они разводят огонь, неизвестно.</a:t>
            </a:r>
          </a:p>
        </p:txBody>
      </p:sp>
      <p:pic>
        <p:nvPicPr>
          <p:cNvPr id="8194" name="Picture 2" descr="https://s020.radikal.ru/i702/1507/b8/6fc19a9295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147" y="3981854"/>
            <a:ext cx="4565774" cy="284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66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1388</Words>
  <Application>Microsoft Office PowerPoint</Application>
  <PresentationFormat>Экран (4:3)</PresentationFormat>
  <Paragraphs>230</Paragraphs>
  <Slides>52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52</vt:i4>
      </vt:variant>
    </vt:vector>
  </HeadingPairs>
  <TitlesOfParts>
    <vt:vector size="54" baseType="lpstr">
      <vt:lpstr>Тема Office</vt:lpstr>
      <vt:lpstr>Специальное оформление</vt:lpstr>
      <vt:lpstr>ПУТЕШЕСТВИЕ В СТРАНУ ИМЯ СУЩЕСТВИТЕЛЬНОЕ</vt:lpstr>
      <vt:lpstr>КАРТА ПУТЕШЕСТВИЯ </vt:lpstr>
      <vt:lpstr>Презентация PowerPoint</vt:lpstr>
      <vt:lpstr>Какие существительные называются разносклоняемыми?</vt:lpstr>
      <vt:lpstr>Дополнить данный текст подходящими по смыслу разносклоняемыми существительными </vt:lpstr>
      <vt:lpstr>ПРОВЕРЬ СЕБЯ</vt:lpstr>
      <vt:lpstr>ЭТО ИНТЕРЕСНО ЗНАТЬ</vt:lpstr>
      <vt:lpstr>ЭТО ИНТЕРЕСНО ЗНАТЬ</vt:lpstr>
      <vt:lpstr>ЭТО ИНТЕРЕСНО ЗНАТЬ</vt:lpstr>
      <vt:lpstr>ЭТО ИНТЕРЕСНО ЗНАТЬ</vt:lpstr>
      <vt:lpstr>ЭТО ИНТЕРЕСНО ЗНАТЬ</vt:lpstr>
      <vt:lpstr>Выпишите из шуточного письма поэта А. Хайта, адресованного школьникам, словосочетания с разносклоняемыми существительными  </vt:lpstr>
      <vt:lpstr>ЭТО ИНТЕРЕСНО ЗНАТЬ</vt:lpstr>
      <vt:lpstr>КАРТА ПУТЕШЕСТВИЯ </vt:lpstr>
      <vt:lpstr>Презентация PowerPoint</vt:lpstr>
      <vt:lpstr>Какие существительные называются несклоняемыми?</vt:lpstr>
      <vt:lpstr>Раскройте скобки</vt:lpstr>
      <vt:lpstr>Исправьте в данном тексте ошибки, допущенные поэтом, поставьте несклоняемые существительные в нужную форму, определите у них падеж</vt:lpstr>
      <vt:lpstr>Что это?</vt:lpstr>
      <vt:lpstr>КАРТА ПУТЕШЕСТВИЯ </vt:lpstr>
      <vt:lpstr>Презентация PowerPoint</vt:lpstr>
      <vt:lpstr>Какие существительные называются существительными общего рода?</vt:lpstr>
      <vt:lpstr>Назовите одним словом</vt:lpstr>
      <vt:lpstr>Назовите одним словом</vt:lpstr>
      <vt:lpstr>Назовите одним словом</vt:lpstr>
      <vt:lpstr>Назовите одним словом</vt:lpstr>
      <vt:lpstr>Назовите одним словом</vt:lpstr>
      <vt:lpstr>Назовите одним словом</vt:lpstr>
      <vt:lpstr>Кто такая? Кто такой?</vt:lpstr>
      <vt:lpstr>ПРОВЕРЬ СЕБЯ</vt:lpstr>
      <vt:lpstr>КАРТА ПУТЕШЕСТВИЯ </vt:lpstr>
      <vt:lpstr>Презентация PowerPoint</vt:lpstr>
      <vt:lpstr>Когда пишется буква е в суффиксе –ен- существительных на мя? </vt:lpstr>
      <vt:lpstr>Допишите словосочетания, используя разносклоняемые существительные</vt:lpstr>
      <vt:lpstr>ПРОВЕРЬ СЕБЯ</vt:lpstr>
      <vt:lpstr>Расскажите о правописании частицы НЕ с существительными</vt:lpstr>
      <vt:lpstr>Выберите из текста примеры неправильного написания "не" с существительными, указав их номера</vt:lpstr>
      <vt:lpstr>Когда в существительных пишется суффик –чик-, а когда –щик-?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Посмотрите мультфильм и расскажите правило правописания суффиксов  –ЕК и –ИК-</vt:lpstr>
      <vt:lpstr>Распределите слова в корзинки</vt:lpstr>
      <vt:lpstr>Когда пишется О, а когда Е после шипящих в суффиксах существительных?</vt:lpstr>
      <vt:lpstr>Образовать однокоренные слова с гласными  О и Е после шипящих в суффиксах существительных, выделить суффикс. Обсудить в группах: какое значение суффикс придаёт образованным существительным. </vt:lpstr>
      <vt:lpstr>ПРОВЕРЬ СЕБЯ</vt:lpstr>
      <vt:lpstr>Источники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Admin</dc:creator>
  <cp:lastModifiedBy>ADMIN</cp:lastModifiedBy>
  <cp:revision>52</cp:revision>
  <dcterms:created xsi:type="dcterms:W3CDTF">2011-11-28T19:44:49Z</dcterms:created>
  <dcterms:modified xsi:type="dcterms:W3CDTF">2024-07-09T00:44:39Z</dcterms:modified>
</cp:coreProperties>
</file>