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4" r:id="rId4"/>
    <p:sldId id="259" r:id="rId5"/>
    <p:sldId id="275" r:id="rId6"/>
    <p:sldId id="261" r:id="rId7"/>
    <p:sldId id="265" r:id="rId8"/>
    <p:sldId id="263" r:id="rId9"/>
    <p:sldId id="272" r:id="rId10"/>
    <p:sldId id="267" r:id="rId11"/>
    <p:sldId id="268" r:id="rId12"/>
    <p:sldId id="264" r:id="rId13"/>
    <p:sldId id="276" r:id="rId14"/>
    <p:sldId id="271" r:id="rId15"/>
    <p:sldId id="269" r:id="rId16"/>
    <p:sldId id="266" r:id="rId17"/>
    <p:sldId id="278" r:id="rId18"/>
    <p:sldId id="27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12D2D-61E5-46C0-ACC4-3544A728EAA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F0DD-8B5C-46E4-8F80-83441DBC71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F0DD-8B5C-46E4-8F80-83441DBC716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120" y="1806869"/>
            <a:ext cx="78652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Приёмы 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повышения мотивации учащихся 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к изучению русского </a:t>
            </a:r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языка</a:t>
            </a:r>
          </a:p>
          <a:p>
            <a:pPr algn="ctr"/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Учитель русского языка Левина Т.И.</a:t>
            </a:r>
          </a:p>
          <a:p>
            <a:pPr algn="ctr"/>
            <a:r>
              <a:rPr lang="ru-RU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МАОУ </a:t>
            </a:r>
            <a:r>
              <a:rPr lang="ru-RU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 err="1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Приданниковская</a:t>
            </a:r>
            <a:r>
              <a:rPr lang="ru-RU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СОШ»</a:t>
            </a:r>
          </a:p>
          <a:p>
            <a:pPr algn="ctr"/>
            <a:endParaRPr lang="ru-RU" sz="40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40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4526" y="4962293"/>
            <a:ext cx="3267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9011" y="769434"/>
            <a:ext cx="7886700" cy="943557"/>
          </a:xfrm>
        </p:spPr>
        <p:txBody>
          <a:bodyPr>
            <a:noAutofit/>
          </a:bodyPr>
          <a:lstStyle/>
          <a:p>
            <a:r>
              <a:rPr lang="ru-RU" b="1" dirty="0" smtClean="0"/>
              <a:t>«Лабораторная работа»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2000" dirty="0" smtClean="0"/>
              <a:t>(Первичное усвоение новых знаний) </a:t>
            </a:r>
            <a:r>
              <a:rPr lang="ru-RU" sz="20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силу своей практической направленности лабораторные занятия всегда имеют исследовательский, поисковый характер, предполагают применение различных методов и приемов исследования (описательного, сопоставительного, статистического). Лабораторные занятия формируют умения анализировать факты, фиксировать закономерности, исследовать языковой материал, обобщать результаты исследования, делать выводы. </a:t>
            </a:r>
          </a:p>
          <a:p>
            <a:r>
              <a:rPr lang="ru-RU" dirty="0" smtClean="0"/>
              <a:t>Такое умение можно сформировать только при условии самостоятельной работы, в результате которой учащиеся знакомятся с различными видами словарей, использования справочной литературы в соответствии с ее назначением.</a:t>
            </a:r>
          </a:p>
          <a:p>
            <a:pPr>
              <a:buNone/>
            </a:pPr>
            <a:r>
              <a:rPr lang="ru-RU" dirty="0" smtClean="0"/>
              <a:t>                                                                                                                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Лабораторная работа  «Степени сравнения имен прилагательных»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  </a:t>
            </a:r>
          </a:p>
          <a:p>
            <a:pPr>
              <a:buNone/>
            </a:pPr>
            <a:r>
              <a:rPr lang="ru-RU" dirty="0" smtClean="0"/>
              <a:t>                                                      </a:t>
            </a:r>
          </a:p>
          <a:p>
            <a:pPr>
              <a:buNone/>
            </a:pPr>
            <a:r>
              <a:rPr lang="ru-RU" dirty="0" smtClean="0"/>
              <a:t>                                                              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375" y="1399699"/>
            <a:ext cx="80846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познакомить с образованием степеней сравнения имён прилагательных.</a:t>
            </a:r>
          </a:p>
          <a:p>
            <a:r>
              <a:rPr lang="ru-RU" dirty="0" smtClean="0"/>
              <a:t>Ход работы:</a:t>
            </a:r>
          </a:p>
          <a:p>
            <a:pPr>
              <a:buNone/>
            </a:pPr>
            <a:r>
              <a:rPr lang="ru-RU" dirty="0" smtClean="0"/>
              <a:t>1. Прочитать теоретический материал учебника.</a:t>
            </a:r>
          </a:p>
          <a:p>
            <a:pPr>
              <a:buNone/>
            </a:pPr>
            <a:r>
              <a:rPr lang="ru-RU" dirty="0" smtClean="0"/>
              <a:t>Определить, сколько видов степеней сравнения есть в русском языке.</a:t>
            </a:r>
          </a:p>
          <a:p>
            <a:pPr>
              <a:buNone/>
            </a:pPr>
            <a:r>
              <a:rPr lang="ru-RU" dirty="0" smtClean="0"/>
              <a:t>2. Сравнить два квадратика по цвету.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3. </a:t>
            </a:r>
            <a:r>
              <a:rPr lang="ru-RU" dirty="0" smtClean="0"/>
              <a:t>Выяснить, как изменится прилагательное </a:t>
            </a:r>
            <a:r>
              <a:rPr lang="ru-RU" b="1" i="1" dirty="0" smtClean="0">
                <a:solidFill>
                  <a:srgbClr val="FF0000"/>
                </a:solidFill>
              </a:rPr>
              <a:t>«яркий»</a:t>
            </a:r>
            <a:r>
              <a:rPr lang="ru-RU" b="1" dirty="0" smtClean="0"/>
              <a:t>? </a:t>
            </a:r>
            <a:r>
              <a:rPr lang="ru-RU" dirty="0" smtClean="0"/>
              <a:t>Для этого</a:t>
            </a:r>
          </a:p>
          <a:p>
            <a:pPr>
              <a:buNone/>
            </a:pPr>
            <a:r>
              <a:rPr lang="ru-RU" dirty="0" smtClean="0"/>
              <a:t>Взять карточку со словом  </a:t>
            </a:r>
            <a:r>
              <a:rPr lang="ru-RU" b="1" i="1" dirty="0" smtClean="0">
                <a:solidFill>
                  <a:srgbClr val="FF0000"/>
                </a:solidFill>
              </a:rPr>
              <a:t>яркий.  </a:t>
            </a:r>
            <a:r>
              <a:rPr lang="ru-RU" dirty="0" smtClean="0"/>
              <a:t>Выделить основу.</a:t>
            </a:r>
          </a:p>
          <a:p>
            <a:pPr>
              <a:buNone/>
            </a:pPr>
            <a:r>
              <a:rPr lang="ru-RU" dirty="0" smtClean="0"/>
              <a:t>Прибавить суффикс сравнительной степени </a:t>
            </a:r>
            <a:r>
              <a:rPr lang="ru-RU" b="1" i="1" dirty="0" smtClean="0">
                <a:solidFill>
                  <a:srgbClr val="FF0000"/>
                </a:solidFill>
              </a:rPr>
              <a:t>-е-.</a:t>
            </a:r>
          </a:p>
          <a:p>
            <a:r>
              <a:rPr lang="ru-RU" dirty="0" smtClean="0"/>
              <a:t>К начальной форме имени прилагательного прибавить слово «более». </a:t>
            </a:r>
          </a:p>
          <a:p>
            <a:pPr>
              <a:buNone/>
            </a:pPr>
            <a:r>
              <a:rPr lang="ru-RU" dirty="0" smtClean="0"/>
              <a:t>Прибавить суффикс -</a:t>
            </a:r>
            <a:r>
              <a:rPr lang="ru-RU" b="1" i="1" dirty="0" err="1" smtClean="0">
                <a:solidFill>
                  <a:srgbClr val="FF0000"/>
                </a:solidFill>
              </a:rPr>
              <a:t>айш</a:t>
            </a:r>
            <a:r>
              <a:rPr lang="ru-RU" b="1" i="1" dirty="0" smtClean="0">
                <a:solidFill>
                  <a:srgbClr val="FF0000"/>
                </a:solidFill>
              </a:rPr>
              <a:t>-.</a:t>
            </a:r>
          </a:p>
          <a:p>
            <a:r>
              <a:rPr lang="ru-RU" dirty="0" smtClean="0"/>
              <a:t>К начальной форме имени прилагательного прибавить  слова </a:t>
            </a:r>
            <a:r>
              <a:rPr lang="ru-RU" b="1" dirty="0" smtClean="0">
                <a:solidFill>
                  <a:srgbClr val="FF0000"/>
                </a:solidFill>
              </a:rPr>
              <a:t>«самый»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«наиболее»</a:t>
            </a:r>
          </a:p>
          <a:p>
            <a:pPr>
              <a:buNone/>
            </a:pPr>
            <a:r>
              <a:rPr lang="ru-RU" dirty="0" smtClean="0"/>
              <a:t>Записать  прилагательное получившейся формы.</a:t>
            </a:r>
          </a:p>
          <a:p>
            <a:pPr>
              <a:buNone/>
            </a:pPr>
            <a:r>
              <a:rPr lang="ru-RU" b="1" dirty="0" smtClean="0"/>
              <a:t>4. Записать материалы в виде таблицы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7789" y="2832769"/>
            <a:ext cx="1071570" cy="1071570"/>
          </a:xfrm>
          <a:prstGeom prst="rect">
            <a:avLst/>
          </a:prstGeom>
          <a:solidFill>
            <a:srgbClr val="E27A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27469" y="2855070"/>
            <a:ext cx="1143008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«Визитная карточка» </a:t>
            </a:r>
            <a:br>
              <a:rPr lang="ru-RU" dirty="0" smtClean="0"/>
            </a:br>
            <a:r>
              <a:rPr lang="ru-RU" dirty="0" smtClean="0"/>
              <a:t>изучаемой части речи</a:t>
            </a:r>
            <a:br>
              <a:rPr lang="ru-RU" dirty="0" smtClean="0"/>
            </a:br>
            <a:r>
              <a:rPr lang="ru-RU" sz="2200" dirty="0" smtClean="0"/>
              <a:t> (Первичное закрепление)</a:t>
            </a: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Например, тема «Понятие о причастии»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55288" y="2868960"/>
          <a:ext cx="7452732" cy="255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366"/>
                <a:gridCol w="3726366"/>
              </a:tblGrid>
              <a:tr h="395747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Причастие</a:t>
                      </a:r>
                      <a:endParaRPr lang="ru-RU" dirty="0"/>
                    </a:p>
                  </a:txBody>
                  <a:tcPr/>
                </a:tc>
              </a:tr>
              <a:tr h="395747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Предложение</a:t>
                      </a:r>
                      <a:endParaRPr lang="ru-RU" dirty="0"/>
                    </a:p>
                  </a:txBody>
                  <a:tcPr/>
                </a:tc>
              </a:tr>
              <a:tr h="395747">
                <a:tc>
                  <a:txBody>
                    <a:bodyPr/>
                    <a:lstStyle/>
                    <a:p>
                      <a:r>
                        <a:rPr lang="ru-RU" dirty="0" smtClean="0"/>
                        <a:t>Занимаемая 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Определение,</a:t>
                      </a:r>
                      <a:r>
                        <a:rPr lang="ru-RU" baseline="0" dirty="0" smtClean="0"/>
                        <a:t> сказуемое</a:t>
                      </a:r>
                      <a:endParaRPr lang="ru-RU" dirty="0"/>
                    </a:p>
                  </a:txBody>
                  <a:tcPr/>
                </a:tc>
              </a:tr>
              <a:tr h="683069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Лингвистический, </a:t>
                      </a:r>
                    </a:p>
                    <a:p>
                      <a:r>
                        <a:rPr lang="ru-RU" dirty="0" smtClean="0"/>
                        <a:t>ул. Морфологическая</a:t>
                      </a:r>
                      <a:endParaRPr lang="ru-RU" dirty="0"/>
                    </a:p>
                  </a:txBody>
                  <a:tcPr/>
                </a:tc>
              </a:tr>
              <a:tr h="683069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...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406" y="53239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«Аукцион»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2200" dirty="0" smtClean="0"/>
              <a:t>  (Обобщение и систематизация знаний)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Аукцион – </a:t>
            </a:r>
            <a:r>
              <a:rPr lang="ru-RU" sz="1600" b="1" dirty="0" smtClean="0">
                <a:solidFill>
                  <a:srgbClr val="002060"/>
                </a:solidFill>
              </a:rPr>
              <a:t> публичная распродажа, покупателем становится тот, кто предложит более высокую цену.  </a:t>
            </a:r>
            <a:r>
              <a:rPr lang="ru-RU" sz="1600" dirty="0" smtClean="0">
                <a:solidFill>
                  <a:srgbClr val="002060"/>
                </a:solidFill>
              </a:rPr>
              <a:t>(Словарь С.И.Ожегова)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839951"/>
            <a:ext cx="7886700" cy="2475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9600" dirty="0" smtClean="0"/>
              <a:t>Класс делится на 2 команды. В качестве «лотов» выступает грамматическая категория, с которой познакомились на уроке. В диалоге «на торгах» в качестве одного шага (ответа) каждая команда имеет право на одно высказывание,  по очереди сменяя другую команду. «Лот» приобретает тот, кто назвал последний ответ. </a:t>
            </a:r>
          </a:p>
          <a:p>
            <a:pPr>
              <a:buNone/>
            </a:pPr>
            <a:r>
              <a:rPr lang="ru-RU" sz="11200" dirty="0" smtClean="0"/>
              <a:t>«Сегодня на торги выставляется знаменитая картина неизвестного художника. Перед вами портрет «Словосочетание».</a:t>
            </a:r>
          </a:p>
          <a:p>
            <a:pPr>
              <a:buFontTx/>
              <a:buChar char="-"/>
            </a:pPr>
            <a:r>
              <a:rPr lang="ru-RU" sz="8800" dirty="0" smtClean="0"/>
              <a:t>Словосочетание – это...</a:t>
            </a:r>
          </a:p>
          <a:p>
            <a:pPr>
              <a:buFontTx/>
              <a:buChar char="-"/>
            </a:pPr>
            <a:r>
              <a:rPr lang="ru-RU" sz="8800" dirty="0" smtClean="0"/>
              <a:t>Словосочетание состоит из ...</a:t>
            </a:r>
          </a:p>
          <a:p>
            <a:pPr>
              <a:buFontTx/>
              <a:buChar char="-"/>
            </a:pPr>
            <a:r>
              <a:rPr lang="ru-RU" sz="8800" dirty="0" smtClean="0"/>
              <a:t>Главное слово обозначается...</a:t>
            </a:r>
          </a:p>
          <a:p>
            <a:pPr>
              <a:buFontTx/>
              <a:buChar char="-"/>
            </a:pPr>
            <a:r>
              <a:rPr lang="ru-RU" sz="8800" dirty="0" smtClean="0"/>
              <a:t>Грамматическая связь выражается с помощью ... </a:t>
            </a:r>
          </a:p>
          <a:p>
            <a:pPr>
              <a:buFontTx/>
              <a:buChar char="-"/>
            </a:pPr>
            <a:r>
              <a:rPr lang="ru-RU" sz="8800" dirty="0" smtClean="0"/>
              <a:t>Словосочетания бывают - ...</a:t>
            </a:r>
          </a:p>
          <a:p>
            <a:pPr>
              <a:buFontTx/>
              <a:buChar char="-"/>
            </a:pPr>
            <a:r>
              <a:rPr lang="ru-RU" sz="8800" dirty="0" smtClean="0"/>
              <a:t>Не являются словосочетанием ... И т.д. </a:t>
            </a:r>
          </a:p>
          <a:p>
            <a:pPr>
              <a:buNone/>
            </a:pPr>
            <a:r>
              <a:rPr lang="ru-RU" sz="5100" dirty="0" smtClean="0"/>
              <a:t>    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sz="1900" b="1" dirty="0" smtClean="0"/>
          </a:p>
          <a:p>
            <a:pPr>
              <a:buNone/>
            </a:pPr>
            <a:r>
              <a:rPr lang="ru-RU" sz="1900" dirty="0" smtClean="0"/>
              <a:t>                                                 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8283" y="1407313"/>
            <a:ext cx="771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>«Сильное звено»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1800" dirty="0" smtClean="0"/>
              <a:t>(</a:t>
            </a:r>
            <a:r>
              <a:rPr lang="ru-RU" sz="2000" dirty="0" smtClean="0"/>
              <a:t>Контроль усвоения, обсуждение допущенных ошибок и их коррекция)</a:t>
            </a:r>
            <a:endParaRPr lang="ru-RU" sz="2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Тема  «Сложноподчиненное предложение с различными видами придаточных».</a:t>
            </a:r>
          </a:p>
          <a:p>
            <a:r>
              <a:rPr lang="ru-RU" dirty="0" smtClean="0"/>
              <a:t> Учащиеся работают по рядам. </a:t>
            </a:r>
          </a:p>
          <a:p>
            <a:r>
              <a:rPr lang="ru-RU" dirty="0" smtClean="0"/>
              <a:t>Первый ученик придумывает главное предложение.</a:t>
            </a:r>
          </a:p>
          <a:p>
            <a:r>
              <a:rPr lang="ru-RU" dirty="0" smtClean="0"/>
              <a:t>Второй добавляет к нему несколько придаточных предложений.</a:t>
            </a:r>
          </a:p>
          <a:p>
            <a:r>
              <a:rPr lang="ru-RU" dirty="0" smtClean="0"/>
              <a:t>Третий  указывает,  какие это придаточные.</a:t>
            </a:r>
          </a:p>
          <a:p>
            <a:r>
              <a:rPr lang="ru-RU" dirty="0" smtClean="0"/>
              <a:t>Четвертый указывает вид связи между ними.</a:t>
            </a:r>
          </a:p>
          <a:p>
            <a:r>
              <a:rPr lang="ru-RU" dirty="0" smtClean="0"/>
              <a:t>Пятый чертит схему. </a:t>
            </a:r>
          </a:p>
          <a:p>
            <a:r>
              <a:rPr lang="ru-RU" dirty="0" smtClean="0"/>
              <a:t>Шестой озвучивает и анализирует всю проделанную работу.</a:t>
            </a:r>
          </a:p>
          <a:p>
            <a:r>
              <a:rPr lang="ru-RU" dirty="0" smtClean="0"/>
              <a:t>Совместный разбор допущенных ошибок (если есть), их коррекция.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«На вкус и цвет»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2200" dirty="0" smtClean="0"/>
              <a:t>(Информация о домашнем задании, инструктаж по его выполнению)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Выполните дома то задание, которое вы считаете наиболее интересным:	</a:t>
            </a:r>
          </a:p>
          <a:p>
            <a:r>
              <a:rPr lang="ru-RU" dirty="0" smtClean="0"/>
              <a:t>1) выполнить упражнение из учебника;</a:t>
            </a:r>
          </a:p>
          <a:p>
            <a:r>
              <a:rPr lang="ru-RU" dirty="0" smtClean="0"/>
              <a:t>2) подобрать примеры на изученное правило для словарной работы;</a:t>
            </a:r>
          </a:p>
          <a:p>
            <a:r>
              <a:rPr lang="ru-RU" dirty="0" smtClean="0"/>
              <a:t>3) переписать на точность отрывок текста из книги;</a:t>
            </a:r>
          </a:p>
          <a:p>
            <a:r>
              <a:rPr lang="ru-RU" dirty="0" smtClean="0"/>
              <a:t>4) ...</a:t>
            </a:r>
          </a:p>
          <a:p>
            <a:pPr>
              <a:buNone/>
            </a:pPr>
            <a:r>
              <a:rPr lang="ru-RU" dirty="0" smtClean="0"/>
              <a:t>                                                    </a:t>
            </a:r>
          </a:p>
          <a:p>
            <a:pPr>
              <a:buNone/>
            </a:pPr>
            <a:r>
              <a:rPr lang="ru-RU" dirty="0" smtClean="0"/>
              <a:t>                                                          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«Звёзды на комбайнах»*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каждую выполненную на пятёрку домашнюю работу на обложке тетради рисуется звёздочка.</a:t>
            </a:r>
          </a:p>
          <a:p>
            <a:r>
              <a:rPr lang="ru-RU" dirty="0" smtClean="0"/>
              <a:t>Набрал 3 звездочки – освобождаешься от следующей домашней работы; набрал пять звездочек – пятёрка выставляется в журнал.</a:t>
            </a:r>
          </a:p>
          <a:p>
            <a:r>
              <a:rPr lang="ru-RU" dirty="0" smtClean="0"/>
              <a:t>Освобождение от домашнего задания– сильное мотивирующее средство. </a:t>
            </a:r>
          </a:p>
          <a:p>
            <a:endParaRPr lang="ru-RU" dirty="0" smtClean="0"/>
          </a:p>
          <a:p>
            <a:r>
              <a:rPr lang="ru-RU" sz="1900" dirty="0" smtClean="0"/>
              <a:t>*Звезды на комбайнах рисовали за ударные и рекордные гектары на косовице зерновых или за тонны намолоченной пшеницы.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«Приятно вспомнить»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(Рефлексия, подведение итогов занятия)</a:t>
            </a: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По очереди ученики говорят о том, о чем им приятно вспомнить после  проведенного урока. Своё высказывание они начинают словами: «Приятно вспомнить, что сегодня я на уроке...»                                     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  Уроки, на которых учитель  использует приемы, влияющие на формирование </a:t>
            </a:r>
            <a:r>
              <a:rPr lang="ru-RU" b="1" dirty="0" smtClean="0"/>
              <a:t>эмоционального компонента </a:t>
            </a:r>
            <a:r>
              <a:rPr lang="ru-RU" dirty="0" smtClean="0"/>
              <a:t>мотивации, позволяют утверждать, что </a:t>
            </a:r>
          </a:p>
          <a:p>
            <a:r>
              <a:rPr lang="ru-RU" dirty="0" smtClean="0"/>
              <a:t>повышается активность учащихся, </a:t>
            </a:r>
          </a:p>
          <a:p>
            <a:r>
              <a:rPr lang="ru-RU" dirty="0" smtClean="0"/>
              <a:t>взаимоотношения становятся открытыми, позитивно эмоциональными, продуктивными, </a:t>
            </a:r>
          </a:p>
          <a:p>
            <a:r>
              <a:rPr lang="ru-RU" dirty="0" smtClean="0"/>
              <a:t>растет работоспособность учащихся, </a:t>
            </a:r>
          </a:p>
          <a:p>
            <a:r>
              <a:rPr lang="ru-RU" dirty="0" smtClean="0"/>
              <a:t>увеличивается количество самостоятельных действий, основанных на эмоциональности учащихся, </a:t>
            </a:r>
          </a:p>
          <a:p>
            <a:pPr>
              <a:buNone/>
            </a:pPr>
            <a:r>
              <a:rPr lang="ru-RU" dirty="0" smtClean="0"/>
              <a:t>что положительно сказывается на качестве знаний.</a:t>
            </a:r>
          </a:p>
          <a:p>
            <a:pPr>
              <a:buNone/>
            </a:pPr>
            <a:r>
              <a:rPr lang="ru-RU" dirty="0" smtClean="0"/>
              <a:t>                                                         </a:t>
            </a:r>
          </a:p>
          <a:p>
            <a:pPr>
              <a:buNone/>
            </a:pPr>
            <a:r>
              <a:rPr lang="ru-RU" dirty="0" smtClean="0"/>
              <a:t>                                                              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Мотивация – это одна из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самых сложных проблем,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которой приходится работать всем педагогам. Высшей учебной мотивацией ученика является интерес к предмету. </a:t>
            </a:r>
          </a:p>
          <a:p>
            <a:pPr marL="457200" indent="-4572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Обратимся к ключевому понятию – </a:t>
            </a:r>
            <a:r>
              <a:rPr lang="ru-RU" sz="2400" dirty="0" err="1" smtClean="0"/>
              <a:t>понятию</a:t>
            </a:r>
            <a:r>
              <a:rPr lang="ru-RU" sz="2400" dirty="0" smtClean="0"/>
              <a:t> мотива. Мотив (от французского </a:t>
            </a:r>
            <a:r>
              <a:rPr lang="ru-RU" sz="2400" dirty="0" err="1" smtClean="0"/>
              <a:t>motif</a:t>
            </a:r>
            <a:r>
              <a:rPr lang="ru-RU" sz="2400" dirty="0" smtClean="0"/>
              <a:t>) – побудительная сила, причина; (от латинского </a:t>
            </a:r>
            <a:r>
              <a:rPr lang="en-US" sz="2400" dirty="0" smtClean="0"/>
              <a:t> </a:t>
            </a:r>
            <a:r>
              <a:rPr lang="en-US" sz="2400" dirty="0" err="1" smtClean="0"/>
              <a:t>movere</a:t>
            </a:r>
            <a:r>
              <a:rPr lang="ru-RU" sz="2400" dirty="0" smtClean="0"/>
              <a:t>) – приводить в движение, толкать. Мотивация – совокупность мотивов, побуждающих человека к деятельности.</a:t>
            </a:r>
          </a:p>
          <a:p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Учителя-словесники отчётливо </a:t>
            </a:r>
            <a:r>
              <a:rPr lang="ru-RU" dirty="0" smtClean="0"/>
              <a:t>осознают исключительную важность проблемы  формирования мотивации. </a:t>
            </a:r>
          </a:p>
          <a:p>
            <a:r>
              <a:rPr lang="ru-RU" dirty="0" smtClean="0"/>
              <a:t>Вместе с тем ими хорошо осознаются и те негативные стороны учебного процесса, которые мешают  формированию мотивации. Известно, что на уроках (и не только русского языка) превалирует стиль напряженного ожидания («спросят - не спросят»).</a:t>
            </a:r>
          </a:p>
          <a:p>
            <a:r>
              <a:rPr lang="ru-RU" dirty="0" smtClean="0"/>
              <a:t>Педагоги постоянно ищут способы оживления урока, стараются разнообразить формы объяснения и обратной связи.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56" y="359098"/>
            <a:ext cx="758346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Многие формы и методы работы хорошо известны учителям: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новых и нетрадиционных форм обучения;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проблемное обучение, эвристическое;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обучение с компьютерной поддержкой, использование интерактивных компьютерных средств;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взаимообучение</a:t>
            </a:r>
            <a:r>
              <a:rPr lang="ru-RU" sz="2400" dirty="0" smtClean="0"/>
              <a:t> (в парах, </a:t>
            </a:r>
            <a:r>
              <a:rPr lang="ru-RU" sz="2400" dirty="0" err="1" smtClean="0"/>
              <a:t>микрогруппах</a:t>
            </a:r>
            <a:r>
              <a:rPr lang="ru-RU" sz="2400" dirty="0" smtClean="0"/>
              <a:t>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тестирование знаний, умений;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показ достижений обучаемых;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создание ситуаций успеха, положительного микроклимата в классе;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педагогический такт и мастерство педагога и т.д.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56" y="359098"/>
            <a:ext cx="7583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 может владеть различными  современными методами и технологиями. Но очень важно, чтобы процесс обучения был направлен на формирование </a:t>
            </a:r>
            <a:r>
              <a:rPr lang="ru-RU" b="1" dirty="0" smtClean="0"/>
              <a:t>эмоционального компонента </a:t>
            </a:r>
            <a:r>
              <a:rPr lang="ru-RU" dirty="0" smtClean="0"/>
              <a:t>мотивации - положительных эмоций (радости, уверенности, удивления и др.)</a:t>
            </a:r>
          </a:p>
          <a:p>
            <a:r>
              <a:rPr lang="ru-RU" dirty="0" smtClean="0"/>
              <a:t>Опора  на эмоциональную сферу детей – одно из условий создания благоприятной атмосферы на уроке и повышения мотивации к изучению предмета.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477" y="376042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«Идём на контакт»</a:t>
            </a:r>
            <a:endParaRPr lang="ru-RU" sz="4000" b="1" dirty="0">
              <a:ln w="9525">
                <a:noFill/>
              </a:ln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092819"/>
            <a:ext cx="8169662" cy="374845"/>
          </a:xfrm>
        </p:spPr>
        <p:txBody>
          <a:bodyPr>
            <a:noAutofit/>
          </a:bodyPr>
          <a:lstStyle/>
          <a:p>
            <a:r>
              <a:rPr lang="ru-RU" sz="1800" dirty="0" smtClean="0"/>
              <a:t>(Организационный этап. Мотивация учебной деятельности учащихся)</a:t>
            </a: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 Поднимите руки те, у кого сейчас хорошее настроение.</a:t>
            </a:r>
          </a:p>
          <a:p>
            <a:pPr>
              <a:buFontTx/>
              <a:buChar char="-"/>
            </a:pPr>
            <a:r>
              <a:rPr lang="ru-RU" dirty="0" smtClean="0"/>
              <a:t>Поднимите руки те, кто с утра пил чай.</a:t>
            </a:r>
          </a:p>
          <a:p>
            <a:pPr>
              <a:buFontTx/>
              <a:buChar char="-"/>
            </a:pPr>
            <a:r>
              <a:rPr lang="ru-RU" dirty="0" smtClean="0"/>
              <a:t>Поднимите руки те, кто сегодня в школу шёл пешком.</a:t>
            </a:r>
          </a:p>
          <a:p>
            <a:pPr>
              <a:buNone/>
            </a:pPr>
            <a:r>
              <a:rPr lang="ru-RU" dirty="0" smtClean="0"/>
              <a:t>- Поднимите руки те, кто знает, что мы сегодня будем делать.</a:t>
            </a:r>
          </a:p>
          <a:p>
            <a:pPr>
              <a:buNone/>
            </a:pPr>
            <a:r>
              <a:rPr lang="ru-RU" dirty="0" smtClean="0"/>
              <a:t>- Поднимите руки те, кто не знает, что мы сегодня будем делать.</a:t>
            </a:r>
          </a:p>
          <a:p>
            <a:pPr>
              <a:buNone/>
            </a:pPr>
            <a:r>
              <a:rPr lang="ru-RU" dirty="0" smtClean="0"/>
              <a:t>– Сядьте те, кто доволен своей домашней работой.</a:t>
            </a:r>
          </a:p>
          <a:p>
            <a:pPr>
              <a:buNone/>
            </a:pPr>
            <a:r>
              <a:rPr lang="ru-RU" dirty="0" smtClean="0"/>
              <a:t>– Сядьте те, кто хочет сегодня писать без ошибок…</a:t>
            </a:r>
          </a:p>
          <a:p>
            <a:pPr>
              <a:buNone/>
            </a:pPr>
            <a:r>
              <a:rPr lang="ru-RU" dirty="0" smtClean="0"/>
              <a:t>– Сядьте те, кто хочет сегодня отвечать у доски…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«Тотемное животное»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«Тотемное животное»  </a:t>
            </a:r>
            <a:r>
              <a:rPr lang="ru-RU" dirty="0" smtClean="0"/>
              <a:t>перед началом урока забирает к себе на парту тот, кто не готов на уроке работать у доски.  Использовать «тотемное животное» можно не чаще 2 раз в месяц.</a:t>
            </a:r>
          </a:p>
          <a:p>
            <a:r>
              <a:rPr lang="ru-RU" dirty="0" smtClean="0"/>
              <a:t>В старших классах «Тотемное животное» заменяет </a:t>
            </a:r>
            <a:r>
              <a:rPr lang="ru-RU" b="1" dirty="0" smtClean="0"/>
              <a:t>«Защитный лист»</a:t>
            </a:r>
            <a:r>
              <a:rPr lang="ru-RU" dirty="0" smtClean="0"/>
              <a:t>. Перед каждым уроком на столе лежит этот Лист, куда каждый ученик без объяснения причин может вписать свою фамилию и быть уверенным, что его сегодня не спросят. Наблюдая  за тем, кто чаще всего пользуется Листом, можно  держать  ситуацию под контролем.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«Экзаменаторы» </a:t>
            </a:r>
            <a:br>
              <a:rPr lang="ru-RU" b="1" dirty="0" smtClean="0"/>
            </a:br>
            <a:r>
              <a:rPr lang="ru-RU" sz="2000" dirty="0" smtClean="0"/>
              <a:t>(Актуализация знаний)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640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    </a:t>
            </a:r>
            <a:r>
              <a:rPr lang="ru-RU" sz="4000" b="1" dirty="0" smtClean="0"/>
              <a:t> </a:t>
            </a:r>
            <a:r>
              <a:rPr lang="ru-RU" sz="4000" dirty="0" smtClean="0"/>
              <a:t>Учащиеся    на    дом получают задание подготовить ряд вопросов по теоретическому материалу. А на уроке они начинают  «экзаменовать» учителя. И если при подобном опросе учитель «допустит ошибку», то радости учащихся не будет конца, хотя они и понимают, что это всего лишь игра и ошибка учителем была сделана намеренно. </a:t>
            </a:r>
          </a:p>
          <a:p>
            <a:r>
              <a:rPr lang="ru-RU" sz="4000" dirty="0" smtClean="0"/>
              <a:t>Практика показывает, что сначала это домашнее задание выполняют самые ответственные учащиеся. Но вскоре в «игру» включаются все.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                                                                                                            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58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«Шпаргалка»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Информация, формулировка, правило и т. д. в сжатом виде. Составление памяток, схем и пр. Шпаргалкой можно воспользоваться на уроке. Особенно помогает неуверенным в себе ученикам при работе у доски.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                                                 </a:t>
            </a:r>
          </a:p>
          <a:p>
            <a:pPr>
              <a:buNone/>
            </a:pPr>
            <a:r>
              <a:rPr lang="ru-RU" dirty="0" smtClean="0"/>
              <a:t>                                                      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740</Words>
  <Application>Microsoft Office PowerPoint</Application>
  <PresentationFormat>Экран (4:3)</PresentationFormat>
  <Paragraphs>172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(Организационный этап. Мотивация учебной деятельности учащихся)</vt:lpstr>
      <vt:lpstr>«Тотемное животное»</vt:lpstr>
      <vt:lpstr>«Экзаменаторы»  (Актуализация знаний)</vt:lpstr>
      <vt:lpstr>«Шпаргалка»</vt:lpstr>
      <vt:lpstr>«Лабораторная работа»  (Первичное усвоение новых знаний)   </vt:lpstr>
      <vt:lpstr>  Лабораторная работа  «Степени сравнения имен прилагательных» </vt:lpstr>
      <vt:lpstr>«Визитная карточка»  изучаемой части речи  (Первичное закрепление)</vt:lpstr>
      <vt:lpstr>«Аукцион»    (Обобщение и систематизация знаний)   Аукцион –  публичная распродажа, покупателем становится тот, кто предложит более высокую цену.  (Словарь С.И.Ожегова)  </vt:lpstr>
      <vt:lpstr>«Сильное звено»  (Контроль усвоения, обсуждение допущенных ошибок и их коррекция)</vt:lpstr>
      <vt:lpstr> «На вкус и цвет»  (Информация о домашнем задании, инструктаж по его выполнению)  </vt:lpstr>
      <vt:lpstr>«Звёзды на комбайнах»*</vt:lpstr>
      <vt:lpstr>«Приятно вспомнить»  (Рефлексия, подведение итогов занятия)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21</cp:lastModifiedBy>
  <cp:revision>49</cp:revision>
  <dcterms:created xsi:type="dcterms:W3CDTF">2013-11-19T05:52:05Z</dcterms:created>
  <dcterms:modified xsi:type="dcterms:W3CDTF">2025-07-17T17:30:24Z</dcterms:modified>
</cp:coreProperties>
</file>