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3" r:id="rId3"/>
    <p:sldId id="275" r:id="rId4"/>
    <p:sldId id="274" r:id="rId5"/>
    <p:sldId id="276" r:id="rId6"/>
    <p:sldId id="277" r:id="rId7"/>
    <p:sldId id="261" r:id="rId8"/>
    <p:sldId id="282" r:id="rId9"/>
    <p:sldId id="258" r:id="rId10"/>
    <p:sldId id="260" r:id="rId11"/>
    <p:sldId id="284" r:id="rId12"/>
    <p:sldId id="267" r:id="rId13"/>
    <p:sldId id="278" r:id="rId14"/>
    <p:sldId id="28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731b4072c78638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9933FF"/>
    <a:srgbClr val="3366FF"/>
    <a:srgbClr val="D7F3F3"/>
    <a:srgbClr val="FF99FF"/>
    <a:srgbClr val="FFFFCC"/>
    <a:srgbClr val="66FFCC"/>
    <a:srgbClr val="34CC58"/>
    <a:srgbClr val="A39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C5357-B8E2-48E3-81F7-2E9267C79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BA0433-9861-45E7-9EF4-48E062E7F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7ADFBA-FB15-4A81-BAFB-5F5D93F2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E5355-BBC8-4A99-8D98-84459EBF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1F28D-8D3F-4983-AE25-3E2833C7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33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05870-3FD8-4FC9-B532-7AEBA0039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889463-1769-400D-A84B-379036032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FA6784-3B4A-4867-AC49-DA3BCDE7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D5D8D-33FA-4264-AD6D-A7A213B6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A171F-0174-4670-BB4C-EB010A3E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3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E82FBF-3F71-4029-9B7D-95A957194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0424C8-E7C8-41F9-9EBE-C5A09314B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44EDE4-4E22-44C2-858D-742A3F9F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4F72FF-DD6D-4587-9E0B-86DEFE01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05BFE-508B-40F4-B686-7B9F2E39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15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A7557-7A7D-4879-B36F-0E75655B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FAF82-4AF8-4ABB-A10A-78BF7EA40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C41BD7-1E6B-494B-812C-CAD6BD09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9041F9-9C73-4C69-8AA2-BA414205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A8314-3F10-431F-A05B-0B8AC52B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E59D7-12E9-4710-8438-8033727C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1ED457-D0EB-4F7E-B8D9-17D58CD6D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BEDCB7-2816-4C05-B5F9-4F67F255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3D666-0D44-4EE3-8289-881DDDCC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2E7C71-F514-487F-A29D-0CD65D9E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0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6C01-9327-4499-9F2F-401EF749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03467-771C-453B-815E-78F36EC2F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A89B0D-653E-4D17-8777-1B82B9426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C8AAD8-B821-4C8E-A5EC-D1EB483C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851954-8F13-4F76-AC2B-A096FD2A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1C0844-0840-4088-8469-C630998B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1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EDE4F-5B03-4AA5-8BAE-F527D735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34820F-4E47-41E6-98A7-E933D93BF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E26BA2-CF46-4DD4-813F-A92C70F5F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7CB89-D56A-4429-A3ED-FE88160D4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08CB96-234D-491A-B955-3D36B0B73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9B9F44-7114-48E9-9DE2-971BB145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0A81EC6-54EB-4AA9-B572-C7B2D00C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6C86DF-DB20-44A0-9BE1-E343BE67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4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9ACF4-68A6-4C32-ADE7-7061D642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F6FDD8-2BE5-4AEC-9A27-1DA199E5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22DA9C-E430-4A12-8E9A-83E69812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EB3627-19E6-4332-B779-9F8F42D3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5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BA3A71-18ED-4BFE-8C89-8539AF15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6370B5-560C-4526-B02F-858A0048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5FA6CC-85FD-4AAB-8F08-B4DAB202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6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61F25-ABE8-4C33-B7E5-48E02DF6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4DF906-6BD5-4222-9941-3564E723C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62DDA-ADD7-4AD1-9ADA-BFAA8D732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7FF944-38D4-4568-8ED7-CA04A711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A75C90-4B92-4167-A75D-506AAF3D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B73789-0B80-41B9-A64F-4BC23E8D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5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D8AC9-1079-4291-A2D5-E8FE7945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DAB60-F75B-4543-A6BF-B6C7186C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3B81B3-0C8A-47CC-B8C5-C7E341071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B2521F-432B-4D9A-82D6-6D4B96D5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F236CA-1FD2-44D7-8F81-036183E5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924BCC-D6E0-4C11-80A4-C50A941B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78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41A13-57CD-46A2-8DB0-8C44CA97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8C27BC-FBCA-48A3-B303-2B405A75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7AD348-A16E-4F16-BD3E-BE6E98824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9CC9B-5192-41CA-B410-3322139416F0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BFD81-C9FF-49B2-A76B-7B7DFA877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B8308-E62D-4924-9A87-A2D3103AA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88EC9-9F6A-471C-8C04-56A1F6E4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9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ÐÐµÐ¶Ð½ÑÐµ Ð¼ÐµÐ»Ð¾Ð´Ð¸Ð¸. ÐÑÐ·ÑÐºÐ° Ð¿ÑÐ¸ÑÐ¾Ð´Ñ - ÐÐ°Ð¹ÑÐºÐ¸Ð¹ Ð²ÐµÑÐµÑ (www.mixmuz.ru)">
            <a:hlinkClick r:id="" action="ppaction://media"/>
            <a:extLst>
              <a:ext uri="{FF2B5EF4-FFF2-40B4-BE49-F238E27FC236}">
                <a16:creationId xmlns:a16="http://schemas.microsoft.com/office/drawing/2014/main" id="{EF990799-DFD3-4F8E-A66E-84269C7D70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" end="2655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2820541"/>
            <a:ext cx="487363" cy="4873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336F64-CBAA-448F-88FB-02DEFCD6A520}"/>
              </a:ext>
            </a:extLst>
          </p:cNvPr>
          <p:cNvSpPr/>
          <p:nvPr/>
        </p:nvSpPr>
        <p:spPr>
          <a:xfrm>
            <a:off x="7025976" y="5361271"/>
            <a:ext cx="49321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600" b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учитель труда (технологии) </a:t>
            </a:r>
          </a:p>
          <a:p>
            <a:pPr algn="r"/>
            <a:r>
              <a:rPr lang="ru-RU" sz="1600" b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Стольная Ольга Анатольевна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E8F912-249E-4737-9AAC-618FED9140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4" y="3881244"/>
            <a:ext cx="3445614" cy="28606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E1360A-C62F-4E5E-882A-C20A4B00B9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433" y="-151318"/>
            <a:ext cx="2786694" cy="2313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6A3FBB-FB95-41EB-BFC0-01B8C7AA6B05}"/>
              </a:ext>
            </a:extLst>
          </p:cNvPr>
          <p:cNvSpPr txBox="1"/>
          <p:nvPr/>
        </p:nvSpPr>
        <p:spPr>
          <a:xfrm>
            <a:off x="5647055" y="6057685"/>
            <a:ext cx="1240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149FA3-84E9-447D-9B0E-D16FB359EA67}"/>
              </a:ext>
            </a:extLst>
          </p:cNvPr>
          <p:cNvSpPr/>
          <p:nvPr/>
        </p:nvSpPr>
        <p:spPr>
          <a:xfrm>
            <a:off x="1654894" y="1317114"/>
            <a:ext cx="100903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4800" b="1" cap="none" spc="0" dirty="0">
                <a:ln w="12700">
                  <a:solidFill>
                    <a:srgbClr val="9900CC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«Экологическое воспитание. </a:t>
            </a:r>
          </a:p>
          <a:p>
            <a:pPr algn="ctr"/>
            <a:r>
              <a:rPr lang="ru-RU" sz="4800" b="1" cap="none" spc="0" dirty="0">
                <a:ln w="12700">
                  <a:solidFill>
                    <a:srgbClr val="9900CC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учебных заданий, формирующих</a:t>
            </a:r>
          </a:p>
          <a:p>
            <a:pPr algn="ctr"/>
            <a:r>
              <a:rPr lang="ru-RU" sz="4800" b="1" cap="none" spc="0" dirty="0">
                <a:ln w="12700">
                  <a:solidFill>
                    <a:srgbClr val="9900CC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личностные результаты обучения»</a:t>
            </a:r>
            <a:r>
              <a:rPr lang="ru-RU" sz="4800" b="1" cap="none" spc="0" dirty="0">
                <a:ln w="12700">
                  <a:solidFill>
                    <a:srgbClr val="7030A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5913D-B4AA-EEB9-D838-FD1BF97A8BB5}"/>
              </a:ext>
            </a:extLst>
          </p:cNvPr>
          <p:cNvSpPr txBox="1"/>
          <p:nvPr/>
        </p:nvSpPr>
        <p:spPr>
          <a:xfrm>
            <a:off x="2820301" y="265623"/>
            <a:ext cx="6169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</a:p>
          <a:p>
            <a:pPr algn="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№1 имени профессора В.А. Федорова»</a:t>
            </a:r>
          </a:p>
        </p:txBody>
      </p:sp>
    </p:spTree>
    <p:extLst>
      <p:ext uri="{BB962C8B-B14F-4D97-AF65-F5344CB8AC3E}">
        <p14:creationId xmlns:p14="http://schemas.microsoft.com/office/powerpoint/2010/main" val="119658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566A91-0389-4ED0-A748-2E92D65A38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434" y="3837584"/>
            <a:ext cx="5100566" cy="28753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72EE6-58D3-4BF5-934B-C45CE1B34F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59" y="1381852"/>
            <a:ext cx="3348349" cy="27798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149DC7-D409-44DF-91D5-4F887F7A12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576" y="5669254"/>
            <a:ext cx="2221279" cy="10436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245DE7-B332-4AFC-A088-8B8D21A86E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424" y="3837584"/>
            <a:ext cx="4773995" cy="2875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7684A-EB8D-4F7D-B876-9D8CAE3E50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815" y="841381"/>
            <a:ext cx="3949380" cy="29620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AF1107-EC9C-4088-8162-23B84FCB7B59}"/>
              </a:ext>
            </a:extLst>
          </p:cNvPr>
          <p:cNvSpPr/>
          <p:nvPr/>
        </p:nvSpPr>
        <p:spPr>
          <a:xfrm>
            <a:off x="6349668" y="290260"/>
            <a:ext cx="59277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9933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клумбе зажглись маленькие солнышки – миниатюрные бархатцы</a:t>
            </a:r>
            <a:endParaRPr lang="ru-RU" sz="3600" b="1" cap="none" spc="0" dirty="0">
              <a:ln w="6600">
                <a:solidFill>
                  <a:srgbClr val="0000FF"/>
                </a:solidFill>
                <a:prstDash val="solid"/>
              </a:ln>
              <a:solidFill>
                <a:srgbClr val="9933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1E10AE-819B-4EF5-95E8-C9CE9F1C9C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86" y="4885737"/>
            <a:ext cx="1757778" cy="18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8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81A5C2-FEE3-4A56-A477-442F4F5FEC53}"/>
              </a:ext>
            </a:extLst>
          </p:cNvPr>
          <p:cNvSpPr/>
          <p:nvPr/>
        </p:nvSpPr>
        <p:spPr>
          <a:xfrm>
            <a:off x="6343599" y="480300"/>
            <a:ext cx="52896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rgbClr val="0000FF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клумбой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45D89-118A-480D-A701-B1ECA3B131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622" y="2000619"/>
            <a:ext cx="6091808" cy="4568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90C4C3-C621-444D-84A1-C2CA1E77C4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250" y="3839908"/>
            <a:ext cx="3771802" cy="28288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CA7438-A1A0-4A58-A3F7-FBEE7C93FA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742" y="977921"/>
            <a:ext cx="3563661" cy="26727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B70D1F-957C-4EA6-BA4F-D59E309F0C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" y="5038725"/>
            <a:ext cx="2024063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5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064FD1-E22A-4411-925F-C148B6026B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958" y="3844719"/>
            <a:ext cx="4953280" cy="27922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1FBEBF-EDB8-465F-A931-DAA4100D0519}"/>
              </a:ext>
            </a:extLst>
          </p:cNvPr>
          <p:cNvSpPr/>
          <p:nvPr/>
        </p:nvSpPr>
        <p:spPr>
          <a:xfrm>
            <a:off x="6759757" y="120741"/>
            <a:ext cx="5253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rgbClr val="3366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Продукт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60053C-083A-4A2F-8591-863EBB04B8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680" y="1164812"/>
            <a:ext cx="3854412" cy="2529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5810D9-8BAA-4EC3-A5A0-F7C80C3A3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6713" y="1010336"/>
            <a:ext cx="5647568" cy="25982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1C293A-A032-47B8-8482-CE1C6A2377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/>
        </p:blipFill>
        <p:spPr>
          <a:xfrm>
            <a:off x="2422122" y="3749316"/>
            <a:ext cx="4663073" cy="2887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E67BD7-D9A9-4F1C-B677-295406C89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" y="4424282"/>
            <a:ext cx="2300553" cy="23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60A570-2CF2-4224-A965-F7A87A3F5B7D}"/>
              </a:ext>
            </a:extLst>
          </p:cNvPr>
          <p:cNvSpPr/>
          <p:nvPr/>
        </p:nvSpPr>
        <p:spPr>
          <a:xfrm>
            <a:off x="1349408" y="0"/>
            <a:ext cx="10475650" cy="17400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личностных результатов обучающихся</a:t>
            </a:r>
            <a:endParaRPr lang="ru-RU" sz="5400" b="1" cap="none" spc="0" dirty="0">
              <a:ln w="12700">
                <a:solidFill>
                  <a:srgbClr val="66FFCC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E25523-2E35-4398-93E7-4B7D7F0D1EC3}"/>
              </a:ext>
            </a:extLst>
          </p:cNvPr>
          <p:cNvSpPr txBox="1"/>
          <p:nvPr/>
        </p:nvSpPr>
        <p:spPr>
          <a:xfrm>
            <a:off x="307758" y="1656586"/>
            <a:ext cx="118842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социальной активности учащихся;</a:t>
            </a:r>
          </a:p>
          <a:p>
            <a:r>
              <a:rPr lang="ru-RU" i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учащихся с основами цветоводства, овладение агротехническими приёмами выращивания растений;</a:t>
            </a:r>
          </a:p>
          <a:p>
            <a:r>
              <a:rPr lang="ru-RU" i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участников проекта навыков практической природоохранной работы и исследовательской деятельности и создание атмосферы сотрудничества между всеми участниками проекта.</a:t>
            </a:r>
          </a:p>
          <a:p>
            <a:r>
              <a:rPr lang="ru-RU" i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личностных качеств учащихся: целеустремлённости, творчества, инициативы, фантазии и трудолюбия, способствующих личному росту каждого участника проекта;</a:t>
            </a:r>
          </a:p>
          <a:p>
            <a:r>
              <a:rPr lang="ru-RU" i="1" dirty="0">
                <a:ln w="3175">
                  <a:solidFill>
                    <a:srgbClr val="0000FF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мотивации и самооценки учащихся, формирования умения делать выбор и осмысливать как последствия данного выбора, так и результат собственной деятельности;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 w="0">
                  <a:solidFill>
                    <a:srgbClr val="0000FF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учащихся к самоопределению, формируют у них нравственную и гражданскую экологическую позицию, ценностное отношение к окружающей среде, здоровью человека, безопасности жизни;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 w="0">
                  <a:solidFill>
                    <a:srgbClr val="0000FF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экологического мышления, понимание обусловленности современного изменения природы в результате человеческой деятельности;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 w="0">
                  <a:solidFill>
                    <a:srgbClr val="0000FF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мировоззрения, соответствующего современному уровню развития науки и общественной практики, основанного на диалоге культур, бережного отношения к природе;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 w="0">
                  <a:solidFill>
                    <a:srgbClr val="0000FF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саморазвития и самовоспитания в соответствии с общечеловеческими ценностями и идеалами гражданского общества; готовность и способность к самостоятельной, творческой и ответственной деятельности в области охраны природы;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 w="0">
                  <a:solidFill>
                    <a:srgbClr val="0000FF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познавательного интереса в процессе экологического воспитания. </a:t>
            </a:r>
          </a:p>
        </p:txBody>
      </p:sp>
    </p:spTree>
    <p:extLst>
      <p:ext uri="{BB962C8B-B14F-4D97-AF65-F5344CB8AC3E}">
        <p14:creationId xmlns:p14="http://schemas.microsoft.com/office/powerpoint/2010/main" val="152317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62C42A-E926-439B-B664-08098818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601" y="954944"/>
            <a:ext cx="7741949" cy="58098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E48D48-8013-4CF5-9A8E-DB31447F9A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00" y="93216"/>
            <a:ext cx="2663301" cy="26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60A570-2CF2-4224-A965-F7A87A3F5B7D}"/>
              </a:ext>
            </a:extLst>
          </p:cNvPr>
          <p:cNvSpPr/>
          <p:nvPr/>
        </p:nvSpPr>
        <p:spPr>
          <a:xfrm>
            <a:off x="2427752" y="168676"/>
            <a:ext cx="5926135" cy="13580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B142F6-E4E2-47F1-A3B8-2BB644853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248" y="168677"/>
            <a:ext cx="2272698" cy="1779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074B0-1636-432A-B4A8-70A2E4320876}"/>
              </a:ext>
            </a:extLst>
          </p:cNvPr>
          <p:cNvSpPr txBox="1"/>
          <p:nvPr/>
        </p:nvSpPr>
        <p:spPr>
          <a:xfrm>
            <a:off x="1917591" y="1516622"/>
            <a:ext cx="61214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Приоритетность экологического воспитания сегодня признана всем мировым сообществом. Люди стали всё больше обращать внимание на состояние территорий, прилегающих к их дому, месту работы, учебным заведениям и другим объектам социального значения.</a:t>
            </a:r>
          </a:p>
          <a:p>
            <a:r>
              <a:rPr lang="ru-RU" sz="20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направлений деятельности школы является экологическое и трудовое воспитание школьников. Школьный двор и школьная территория стали эффективным средством формирования экологической культуры учащихся, становления их нового гражданского сознания, социального становления личности. Эта работа в настоящее время является наиболее важной и актуальной для самореализации на пользу себе и другим, обретения опыта жизненного созидательного успеха.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F4B787-EF0C-430F-975C-77D1AE1265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995" y="1947875"/>
            <a:ext cx="3957628" cy="2231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2030F4-F7C3-417B-8BA3-285D03697F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999" y="4353453"/>
            <a:ext cx="3957624" cy="223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6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40267-D5A9-413E-82E8-6541295484E9}"/>
              </a:ext>
            </a:extLst>
          </p:cNvPr>
          <p:cNvSpPr txBox="1"/>
          <p:nvPr/>
        </p:nvSpPr>
        <p:spPr>
          <a:xfrm>
            <a:off x="2592281" y="2745185"/>
            <a:ext cx="2503502" cy="45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76400-B2E4-4B22-B4F6-B946A8622758}"/>
              </a:ext>
            </a:extLst>
          </p:cNvPr>
          <p:cNvSpPr txBox="1"/>
          <p:nvPr/>
        </p:nvSpPr>
        <p:spPr>
          <a:xfrm>
            <a:off x="1926454" y="833905"/>
            <a:ext cx="10013363" cy="485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5400" b="1" i="0" u="none" strike="noStrike" kern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Экологическое воспитание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  рассматривается как разностороннее взаимодействие детей – активных субъектов деятельности с окружающей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природосоциальной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средой. В результате такого взаимодействия осуществляются процессы социализации личности ребенка, то есть  приспособление его к условиям социальной жизни и экологизации, формирование человека как носителя экологической культуры.</a:t>
            </a:r>
          </a:p>
          <a:p>
            <a:r>
              <a:rPr lang="ru-RU" sz="2000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B7FF6C-3AEA-4F1A-9FE5-F2831EFEA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997" y="4809925"/>
            <a:ext cx="2466891" cy="20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37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60A570-2CF2-4224-A965-F7A87A3F5B7D}"/>
              </a:ext>
            </a:extLst>
          </p:cNvPr>
          <p:cNvSpPr/>
          <p:nvPr/>
        </p:nvSpPr>
        <p:spPr>
          <a:xfrm>
            <a:off x="2299317" y="914400"/>
            <a:ext cx="8495930" cy="9427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экологического воспитания</a:t>
            </a:r>
            <a:endParaRPr lang="ru-RU" sz="5400" b="1" cap="none" spc="0" dirty="0">
              <a:ln w="12700">
                <a:solidFill>
                  <a:srgbClr val="66FFCC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7851DF-F3BF-4236-978F-6BAAF7CA2A53}"/>
              </a:ext>
            </a:extLst>
          </p:cNvPr>
          <p:cNvSpPr/>
          <p:nvPr/>
        </p:nvSpPr>
        <p:spPr>
          <a:xfrm>
            <a:off x="2112885" y="2198805"/>
            <a:ext cx="98187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Формирование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ответcтвенного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отношения к окружающей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cреде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, которое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cтроится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на базе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экологичеcкого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cознания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. </a:t>
            </a:r>
          </a:p>
          <a:p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Это предполагает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cоблюдение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нравcтвенных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и правовых принципов природопользования и пропаганду идей его оптимизации, активную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деятельноcть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по изучению и охране природы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cвоей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меcтности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. Сама природа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понимаетcя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не только как внешняя по отношению к человеку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cреда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– она включает в </a:t>
            </a:r>
            <a:r>
              <a:rPr kumimoji="0" lang="ru-RU" sz="2800" b="0" i="0" u="none" strike="noStrike" kern="0" cap="none" spc="0" normalizeH="0" baseline="0" noProof="0" dirty="0" err="1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cебя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человека.</a:t>
            </a:r>
            <a:endParaRPr lang="ru-RU" sz="2800" b="1" i="1" dirty="0">
              <a:ln w="12700" cmpd="sng">
                <a:solidFill>
                  <a:srgbClr val="0000FF"/>
                </a:solidFill>
                <a:prstDash val="solid"/>
              </a:ln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4B8699-930A-4238-B1BF-5E32AF3A1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156" y="465147"/>
            <a:ext cx="2312735" cy="19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45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60A570-2CF2-4224-A965-F7A87A3F5B7D}"/>
              </a:ext>
            </a:extLst>
          </p:cNvPr>
          <p:cNvSpPr/>
          <p:nvPr/>
        </p:nvSpPr>
        <p:spPr>
          <a:xfrm>
            <a:off x="3444536" y="814478"/>
            <a:ext cx="7483876" cy="11497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экологического воспитания:</a:t>
            </a:r>
            <a:endParaRPr lang="ru-RU" sz="5400" b="1" cap="none" spc="0" dirty="0">
              <a:ln w="12700">
                <a:solidFill>
                  <a:srgbClr val="66FFCC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53D4B-BA83-43EB-B96A-21FA2E7DA4D5}"/>
              </a:ext>
            </a:extLst>
          </p:cNvPr>
          <p:cNvSpPr txBox="1"/>
          <p:nvPr/>
        </p:nvSpPr>
        <p:spPr>
          <a:xfrm>
            <a:off x="1562471" y="2045031"/>
            <a:ext cx="7270812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экологические мероприятия - </a:t>
            </a: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это внеклассные экологические мероприятия: викторины, олимпиады, ток-шоу, экологические спектакли.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lang="ru-RU" sz="2400" b="1" i="1" dirty="0">
                <a:ln w="6350">
                  <a:solidFill>
                    <a:srgbClr val="0000FF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 – форма экологического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создаются условия для выполнения системы заданий, организующих и направляющих деятельность учащихся в природном окружении. Задания выполняются во время экологических экскурсий и полевого практикума.</a:t>
            </a:r>
            <a:br>
              <a:rPr kumimoji="0" lang="ru-RU" sz="2400" b="1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400" b="1" i="0" u="none" strike="noStrike" kern="0" cap="none" spc="0" normalizeH="0" baseline="0" noProof="0" dirty="0">
              <a:ln>
                <a:solidFill>
                  <a:srgbClr val="3366FF"/>
                </a:solidFill>
              </a:ln>
              <a:solidFill>
                <a:srgbClr val="00C6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n w="6350">
                  <a:solidFill>
                    <a:srgbClr val="3366FF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ln w="6350">
                <a:solidFill>
                  <a:srgbClr val="3366FF"/>
                </a:solidFill>
                <a:prstDash val="solid"/>
              </a:ln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08D4D1-A404-4ADC-BCBD-A1C46CC05E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220" y="99954"/>
            <a:ext cx="2245550" cy="18643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84742-4CF1-407F-9B7E-E74662E9A0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283" y="2430309"/>
            <a:ext cx="3000652" cy="36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8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60A570-2CF2-4224-A965-F7A87A3F5B7D}"/>
              </a:ext>
            </a:extLst>
          </p:cNvPr>
          <p:cNvSpPr/>
          <p:nvPr/>
        </p:nvSpPr>
        <p:spPr>
          <a:xfrm>
            <a:off x="2312632" y="79898"/>
            <a:ext cx="9383697" cy="21217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kumimoji="0" lang="ru-RU" sz="5400" b="1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Экологизация образовательного процесса</a:t>
            </a:r>
          </a:p>
          <a:p>
            <a:pPr algn="ctr"/>
            <a:endParaRPr lang="ru-RU" sz="5400" b="1" cap="none" spc="0" dirty="0">
              <a:ln w="12700">
                <a:solidFill>
                  <a:srgbClr val="66FFCC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838A6F-29F0-4665-BF91-25181B682CB0}"/>
              </a:ext>
            </a:extLst>
          </p:cNvPr>
          <p:cNvSpPr/>
          <p:nvPr/>
        </p:nvSpPr>
        <p:spPr>
          <a:xfrm>
            <a:off x="1926455" y="1278844"/>
            <a:ext cx="4651899" cy="675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это переход от позиции стороннего наблюдате­ля к позиции непосредственного участника всех природных  </a:t>
            </a:r>
            <a:r>
              <a:rPr kumimoji="0" lang="ru-RU" sz="2400" b="1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 </a:t>
            </a: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процессов.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Это комплекс мероприятий, который включает в себя:</a:t>
            </a:r>
            <a:endParaRPr kumimoji="0" lang="ru-RU" sz="2400" b="1" i="0" u="none" strike="noStrike" kern="0" cap="none" spc="0" normalizeH="0" baseline="0" noProof="0" dirty="0">
              <a:ln>
                <a:solidFill>
                  <a:srgbClr val="3366FF"/>
                </a:solidFill>
              </a:ln>
              <a:solidFill>
                <a:srgbClr val="00C6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проведение интегрированных уроков по разным предметам;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проведение внеклассных мероприятий;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err="1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социальнозначимых</a:t>
            </a:r>
            <a:r>
              <a:rPr kumimoji="0" lang="ru-RU" sz="2400" b="0" i="0" u="none" strike="noStrike" kern="0" cap="none" spc="0" normalizeH="0" baseline="0" noProof="0" dirty="0">
                <a:ln>
                  <a:solidFill>
                    <a:srgbClr val="3366FF"/>
                  </a:solidFill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и исследовательских проектов</a:t>
            </a:r>
            <a:endParaRPr lang="ru-RU" sz="2000" i="1" dirty="0">
              <a:ln>
                <a:solidFill>
                  <a:srgbClr val="3366FF"/>
                </a:solidFill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20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5101B5-F332-4081-9D10-492A3BAEC0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655" y="3912242"/>
            <a:ext cx="4931279" cy="2779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76562F-DED9-400E-B942-6F86D68437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656" y="1034695"/>
            <a:ext cx="4931278" cy="2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641A54-53CE-47D6-B947-C8BA36BB7F6E}"/>
              </a:ext>
            </a:extLst>
          </p:cNvPr>
          <p:cNvSpPr/>
          <p:nvPr/>
        </p:nvSpPr>
        <p:spPr>
          <a:xfrm>
            <a:off x="1500327" y="220043"/>
            <a:ext cx="10528916" cy="267945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исследовательская деятельность обучающихся </a:t>
            </a:r>
          </a:p>
          <a:p>
            <a:pPr algn="ctr"/>
            <a:r>
              <a:rPr lang="ru-RU" sz="5400" b="1" dirty="0">
                <a:ln w="12700">
                  <a:solidFill>
                    <a:srgbClr val="66FFCC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технологии:</a:t>
            </a:r>
            <a:endParaRPr lang="ru-RU" sz="5400" b="1" cap="none" spc="0" dirty="0">
              <a:ln w="12700">
                <a:solidFill>
                  <a:srgbClr val="66FFCC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ln w="12700">
                <a:solidFill>
                  <a:srgbClr val="66FFCC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089AE-29B5-4C1F-8437-DED119AC4B14}"/>
              </a:ext>
            </a:extLst>
          </p:cNvPr>
          <p:cNvSpPr txBox="1"/>
          <p:nvPr/>
        </p:nvSpPr>
        <p:spPr>
          <a:xfrm>
            <a:off x="1864311" y="2615417"/>
            <a:ext cx="9996255" cy="385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Экология не является лабораторной наукой. Это наука, в которой важнейшее место занимают наблюдения и эксперименты в природе.</a:t>
            </a:r>
          </a:p>
          <a:p>
            <a:pPr marL="342900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Исследовательская деятельность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– одна из самых эффективных форм работы по изучению экологии, экологическому воспитанию детей. В ходе исследований происходит непосредственное общение обучающихся с природой, приобретаются навыки, и накапливается опыт научных экспериментов, развивается наблюдательность, пробуждается интерес к изучению конкретных экологических вопросов.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C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C6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2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FB5C7-E62C-411C-8073-810E3FD408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86" y="350665"/>
            <a:ext cx="4239089" cy="31793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376C14-F468-48EF-9552-A024D7D9C9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070" y="3422251"/>
            <a:ext cx="4239089" cy="31793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3D95D4-23B4-4227-AB8A-E78A07B60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697" y="781235"/>
            <a:ext cx="4599845" cy="23845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55B186-9D9D-4CF9-8C77-DC863181C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9386" y="3669551"/>
            <a:ext cx="4058135" cy="29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93F59-A016-4523-A456-B8A3EC64C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6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ED7A1A-8D56-4A14-8E83-905D0AF07A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994" y="1253791"/>
            <a:ext cx="4487872" cy="25299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874DEC-A3CB-436F-B212-0A8075745961}"/>
              </a:ext>
            </a:extLst>
          </p:cNvPr>
          <p:cNvSpPr/>
          <p:nvPr/>
        </p:nvSpPr>
        <p:spPr>
          <a:xfrm>
            <a:off x="5264459" y="424568"/>
            <a:ext cx="68298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6600">
                  <a:solidFill>
                    <a:srgbClr val="66FFCC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рассады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D0A7644-50D7-40B0-B4B0-3BAAC426AEF0}"/>
              </a:ext>
            </a:extLst>
          </p:cNvPr>
          <p:cNvGrpSpPr/>
          <p:nvPr/>
        </p:nvGrpSpPr>
        <p:grpSpPr>
          <a:xfrm>
            <a:off x="7336509" y="1448959"/>
            <a:ext cx="4477848" cy="2613294"/>
            <a:chOff x="7309876" y="1303145"/>
            <a:chExt cx="4477848" cy="261329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CBAF900-0BEB-4A87-A26F-CC4B83BA6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876" y="1303145"/>
              <a:ext cx="3558927" cy="200625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CA03DF4-A4D7-4CFB-BCE7-FF77F5F81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8928" y="2549550"/>
              <a:ext cx="1538796" cy="1366889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996F91-6B43-4733-BFF2-94D8B1CCB8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001" y="4276809"/>
            <a:ext cx="4017356" cy="22646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8C9628-0D58-49EE-B641-8D08AE01D8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994" y="3957028"/>
            <a:ext cx="4989973" cy="28129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56A35-ADC3-4B4E-8735-717FF603A9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" y="4276809"/>
            <a:ext cx="1869896" cy="24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93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</TotalTime>
  <Words>638</Words>
  <Application>Microsoft Office PowerPoint</Application>
  <PresentationFormat>Широкоэкранный</PresentationFormat>
  <Paragraphs>52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stolnaya@outlook.com</cp:lastModifiedBy>
  <cp:revision>156</cp:revision>
  <dcterms:created xsi:type="dcterms:W3CDTF">2019-06-12T09:26:13Z</dcterms:created>
  <dcterms:modified xsi:type="dcterms:W3CDTF">2025-07-10T06:44:40Z</dcterms:modified>
</cp:coreProperties>
</file>