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90" r:id="rId2"/>
    <p:sldId id="257" r:id="rId3"/>
    <p:sldId id="276" r:id="rId4"/>
    <p:sldId id="258" r:id="rId5"/>
    <p:sldId id="296" r:id="rId6"/>
    <p:sldId id="297" r:id="rId7"/>
    <p:sldId id="264" r:id="rId8"/>
    <p:sldId id="294" r:id="rId9"/>
    <p:sldId id="295" r:id="rId10"/>
    <p:sldId id="285" r:id="rId11"/>
    <p:sldId id="265" r:id="rId12"/>
    <p:sldId id="266" r:id="rId13"/>
    <p:sldId id="267" r:id="rId14"/>
    <p:sldId id="269" r:id="rId15"/>
    <p:sldId id="270" r:id="rId16"/>
    <p:sldId id="273" r:id="rId17"/>
    <p:sldId id="274" r:id="rId18"/>
    <p:sldId id="275" r:id="rId19"/>
    <p:sldId id="277" r:id="rId20"/>
    <p:sldId id="272" r:id="rId21"/>
    <p:sldId id="292" r:id="rId22"/>
    <p:sldId id="262" r:id="rId23"/>
    <p:sldId id="263" r:id="rId24"/>
    <p:sldId id="282" r:id="rId25"/>
    <p:sldId id="284" r:id="rId26"/>
    <p:sldId id="286" r:id="rId27"/>
    <p:sldId id="283" r:id="rId28"/>
    <p:sldId id="279" r:id="rId29"/>
    <p:sldId id="281" r:id="rId30"/>
    <p:sldId id="293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666" y="6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3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9B269-E3B2-4C48-99B8-186FF5D27602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520B7-3F96-4A83-BD5C-5074C12EB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55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520B7-3F96-4A83-BD5C-5074C12EB81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11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70635-3490-4897-B8B3-9CBF18A7FF6D}" type="slidenum">
              <a:rPr lang="ru-RU">
                <a:solidFill>
                  <a:srgbClr val="000000"/>
                </a:solidFill>
              </a:rPr>
              <a:pPr/>
              <a:t>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  <p:extLst>
      <p:ext uri="{BB962C8B-B14F-4D97-AF65-F5344CB8AC3E}">
        <p14:creationId xmlns:p14="http://schemas.microsoft.com/office/powerpoint/2010/main" val="236416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B680B-36C0-4BD5-9854-BBB5BE05087A}" type="slidenum">
              <a:rPr lang="ru-RU">
                <a:solidFill>
                  <a:srgbClr val="000000"/>
                </a:solidFill>
              </a:rPr>
              <a:pPr/>
              <a:t>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  <p:extLst>
      <p:ext uri="{BB962C8B-B14F-4D97-AF65-F5344CB8AC3E}">
        <p14:creationId xmlns:p14="http://schemas.microsoft.com/office/powerpoint/2010/main" val="359440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14115F-3919-457B-BD01-92FE1EBA4607}" type="slidenum">
              <a:rPr lang="ru-RU">
                <a:solidFill>
                  <a:srgbClr val="000000"/>
                </a:solidFill>
              </a:rPr>
              <a:pPr/>
              <a:t>13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действия на слайде – последовательно щелчком мышки.</a:t>
            </a:r>
          </a:p>
        </p:txBody>
      </p:sp>
    </p:spTree>
    <p:extLst>
      <p:ext uri="{BB962C8B-B14F-4D97-AF65-F5344CB8AC3E}">
        <p14:creationId xmlns:p14="http://schemas.microsoft.com/office/powerpoint/2010/main" val="276283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5425" algn="l"/>
                <a:tab pos="2243138" algn="l"/>
                <a:tab pos="299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8462E208-BCF7-47FD-94EA-91C0A2B62954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19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ru-RU" sz="2100" smtClean="0"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970" tIns="46485" rIns="92970" bIns="46485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2715ACA9-41AB-4545-A965-6F29B0AE2AF1}" type="slidenum">
              <a:rPr lang="ru-RU">
                <a:solidFill>
                  <a:srgbClr val="000000"/>
                </a:solidFill>
                <a:ea typeface="Microsoft YaHei" panose="020B0503020204020204" pitchFamily="34" charset="-122"/>
              </a:rPr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19</a:t>
            </a:fld>
            <a:endParaRPr lang="ru-RU">
              <a:solidFill>
                <a:srgbClr val="000000"/>
              </a:solidFill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2727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3EE81F-4109-442F-8CDF-5DE0CE274D55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853142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520B7-3F96-4A83-BD5C-5074C12EB81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528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206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520B7-3F96-4A83-BD5C-5074C12EB81C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60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A178B-A2B2-4F9A-97DD-63C9EBA0FD2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2DFF5-CEF5-4B7B-8ACA-2293200B9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47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A1870-75A7-4C9B-A2A3-E6754C319FC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899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8FF75E0-0FA3-4AC7-8F06-45BAD7A905C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037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122238"/>
            <a:ext cx="10056284" cy="12938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1" y="1719263"/>
            <a:ext cx="5382684" cy="44100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5484" y="1719264"/>
            <a:ext cx="53848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5484" y="4000500"/>
            <a:ext cx="5384800" cy="2128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E16906-C42E-4FFC-ABB6-00EDC7F528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6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342B2-9A2E-4366-B808-867F498001F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5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6A102-B38E-4EE5-8487-15EA0304DCE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7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69671-8A60-4BFA-96EC-768AFFCB068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3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4F92A-7B47-40FD-A999-16A73C63A19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FA115-38E5-4D7C-9443-1FBC84D98C4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2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7DBF-8553-43CE-A59C-65A94DD80CC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79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C88D2-798C-4346-894F-D391F8254B6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52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DE95B-8DCC-429F-BE00-BAAC240F3CE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8DE957-E4EA-4A55-B69F-541EF274239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0" y="346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0" y="1253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0" y="1706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0" y="2160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0" y="799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0" y="2614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0" y="3521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0" y="3067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0" y="3974"/>
              <a:ext cx="5760" cy="1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612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4694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5148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5602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>
              <a:off x="158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3334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3787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241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1066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1519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1973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2426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2880" y="0"/>
              <a:ext cx="1" cy="4320"/>
            </a:xfrm>
            <a:prstGeom prst="line">
              <a:avLst/>
            </a:prstGeom>
            <a:noFill/>
            <a:ln w="9525">
              <a:solidFill>
                <a:srgbClr val="B5EEE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135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99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5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20.wmf"/><Relationship Id="rId9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1.wmf"/><Relationship Id="rId18" Type="http://schemas.openxmlformats.org/officeDocument/2006/relationships/oleObject" Target="../embeddings/oleObject26.bin"/><Relationship Id="rId26" Type="http://schemas.openxmlformats.org/officeDocument/2006/relationships/oleObject" Target="../embeddings/oleObject30.bin"/><Relationship Id="rId3" Type="http://schemas.openxmlformats.org/officeDocument/2006/relationships/oleObject" Target="../embeddings/oleObject20.bin"/><Relationship Id="rId21" Type="http://schemas.openxmlformats.org/officeDocument/2006/relationships/image" Target="../media/image35.wmf"/><Relationship Id="rId34" Type="http://schemas.openxmlformats.org/officeDocument/2006/relationships/oleObject" Target="../embeddings/oleObject35.bin"/><Relationship Id="rId7" Type="http://schemas.openxmlformats.org/officeDocument/2006/relationships/image" Target="../media/image42.png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33.wmf"/><Relationship Id="rId25" Type="http://schemas.openxmlformats.org/officeDocument/2006/relationships/image" Target="../media/image37.wmf"/><Relationship Id="rId33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29" Type="http://schemas.openxmlformats.org/officeDocument/2006/relationships/oleObject" Target="../embeddings/oleObject3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41.png"/><Relationship Id="rId11" Type="http://schemas.openxmlformats.org/officeDocument/2006/relationships/image" Target="../media/image30.wmf"/><Relationship Id="rId24" Type="http://schemas.openxmlformats.org/officeDocument/2006/relationships/oleObject" Target="../embeddings/oleObject29.bin"/><Relationship Id="rId32" Type="http://schemas.openxmlformats.org/officeDocument/2006/relationships/oleObject" Target="../embeddings/oleObject33.bin"/><Relationship Id="rId5" Type="http://schemas.openxmlformats.org/officeDocument/2006/relationships/image" Target="../media/image40.png"/><Relationship Id="rId15" Type="http://schemas.openxmlformats.org/officeDocument/2006/relationships/image" Target="../media/image32.wmf"/><Relationship Id="rId23" Type="http://schemas.openxmlformats.org/officeDocument/2006/relationships/image" Target="../media/image36.wmf"/><Relationship Id="rId28" Type="http://schemas.openxmlformats.org/officeDocument/2006/relationships/image" Target="../media/image43.png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34.wmf"/><Relationship Id="rId31" Type="http://schemas.openxmlformats.org/officeDocument/2006/relationships/image" Target="../media/image39.wmf"/><Relationship Id="rId4" Type="http://schemas.openxmlformats.org/officeDocument/2006/relationships/image" Target="../media/image23.wmf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24.bin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38.wmf"/><Relationship Id="rId30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image" Target="../media/image49.png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7.wmf"/><Relationship Id="rId4" Type="http://schemas.openxmlformats.org/officeDocument/2006/relationships/image" Target="../media/image48.png"/><Relationship Id="rId9" Type="http://schemas.openxmlformats.org/officeDocument/2006/relationships/oleObject" Target="../embeddings/oleObject3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oleObject" Target="../embeddings/oleObject43.bin"/><Relationship Id="rId18" Type="http://schemas.openxmlformats.org/officeDocument/2006/relationships/oleObject" Target="../embeddings/oleObject48.bin"/><Relationship Id="rId3" Type="http://schemas.openxmlformats.org/officeDocument/2006/relationships/image" Target="../media/image48.png"/><Relationship Id="rId7" Type="http://schemas.openxmlformats.org/officeDocument/2006/relationships/image" Target="../media/image51.wmf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2.bin"/><Relationship Id="rId5" Type="http://schemas.openxmlformats.org/officeDocument/2006/relationships/image" Target="../media/image50.wmf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52.wmf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4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image" Target="../media/image9.png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6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61825" y="-112889"/>
            <a:ext cx="6141376" cy="3334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ОГЭ 2025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Не­ра­вен­ства</a:t>
            </a:r>
            <a:endParaRPr lang="en-US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150225" y="4439355"/>
            <a:ext cx="3686175" cy="230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</a:t>
            </a:r>
          </a:p>
          <a:p>
            <a:pPr marL="533400" indent="-5334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МОБУ Увальская СОШ </a:t>
            </a:r>
          </a:p>
          <a:p>
            <a:pPr marL="533400" indent="-5334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Новокиевский Увал</a:t>
            </a:r>
          </a:p>
          <a:p>
            <a:pPr marL="533400" indent="-5334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Мазановский район</a:t>
            </a:r>
          </a:p>
          <a:p>
            <a:pPr marL="533400" indent="-5334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Амурская область</a:t>
            </a:r>
          </a:p>
          <a:p>
            <a:pPr marL="533400" indent="-533400"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Акинфиева Татьяна Петровна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10" y="3429000"/>
            <a:ext cx="6569112" cy="202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3668" y="2130779"/>
            <a:ext cx="8037689" cy="2057399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на листочке, какую цель вы ставите перед собой при повторении данного материала?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1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774826" y="188914"/>
            <a:ext cx="4968875" cy="719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000099"/>
                </a:solidFill>
                <a:latin typeface="Times New Roman" panose="02020603050405020304" pitchFamily="18" charset="0"/>
              </a:rPr>
              <a:t>Решаем неравенства.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53397" y="908050"/>
            <a:ext cx="112947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Решить неравенство – найти значение переменной,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которое обращает его в верное числовое неравенство</a:t>
            </a:r>
            <a:r>
              <a:rPr lang="ru-RU" sz="28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14351" y="2134395"/>
            <a:ext cx="4968875" cy="719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000099"/>
                </a:solidFill>
                <a:latin typeface="Times New Roman" panose="02020603050405020304" pitchFamily="18" charset="0"/>
              </a:rPr>
              <a:t>Правила:</a:t>
            </a: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3648075" y="2852738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anose="02020603050405020304" pitchFamily="18" charset="0"/>
              </a:rPr>
              <a:t>1.</a:t>
            </a:r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4943476" y="2781301"/>
            <a:ext cx="3457575" cy="936625"/>
            <a:chOff x="2154" y="1752"/>
            <a:chExt cx="2178" cy="590"/>
          </a:xfrm>
        </p:grpSpPr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8203" name="Object 11"/>
            <p:cNvGraphicFramePr>
              <a:graphicFrameLocks noChangeAspect="1"/>
            </p:cNvGraphicFramePr>
            <p:nvPr/>
          </p:nvGraphicFramePr>
          <p:xfrm>
            <a:off x="2154" y="1752"/>
            <a:ext cx="208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8" name="Формула" r:id="rId4" imgW="647419" imgH="177723" progId="Equation.3">
                    <p:embed/>
                  </p:oleObj>
                </mc:Choice>
                <mc:Fallback>
                  <p:oleObj name="Формула" r:id="rId4" imgW="647419" imgH="1777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4" y="1752"/>
                          <a:ext cx="2086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6888164" y="2924175"/>
            <a:ext cx="720725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</a:rPr>
              <a:t>&lt;</a:t>
            </a:r>
            <a:endParaRPr lang="ru-RU" sz="5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6959601" y="2852739"/>
            <a:ext cx="720725" cy="7699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6959601" y="2852739"/>
            <a:ext cx="720725" cy="7699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6959601" y="2852739"/>
            <a:ext cx="720725" cy="7699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6456363" y="3573463"/>
            <a:ext cx="3097212" cy="431800"/>
          </a:xfrm>
          <a:prstGeom prst="curvedUpArrow">
            <a:avLst>
              <a:gd name="adj1" fmla="val 143456"/>
              <a:gd name="adj2" fmla="val 286912"/>
              <a:gd name="adj3" fmla="val 33333"/>
            </a:avLst>
          </a:prstGeom>
          <a:solidFill>
            <a:srgbClr val="0070C0"/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5808663" y="2781301"/>
            <a:ext cx="1295400" cy="1057275"/>
          </a:xfrm>
          <a:prstGeom prst="ellips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 rot="2761434">
            <a:off x="6758781" y="1766094"/>
            <a:ext cx="331788" cy="1593850"/>
          </a:xfrm>
          <a:prstGeom prst="downArrow">
            <a:avLst>
              <a:gd name="adj1" fmla="val 50000"/>
              <a:gd name="adj2" fmla="val 120096"/>
            </a:avLst>
          </a:prstGeom>
          <a:solidFill>
            <a:srgbClr val="C0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4943476" y="4076701"/>
            <a:ext cx="3457575" cy="936625"/>
            <a:chOff x="2154" y="1752"/>
            <a:chExt cx="2178" cy="590"/>
          </a:xfrm>
        </p:grpSpPr>
        <p:sp>
          <p:nvSpPr>
            <p:cNvPr id="8218" name="Rectangle 2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8219" name="Object 27"/>
            <p:cNvGraphicFramePr>
              <a:graphicFrameLocks noChangeAspect="1"/>
            </p:cNvGraphicFramePr>
            <p:nvPr/>
          </p:nvGraphicFramePr>
          <p:xfrm>
            <a:off x="2195" y="1752"/>
            <a:ext cx="2004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9" name="Формула" r:id="rId6" imgW="622080" imgH="177480" progId="Equation.3">
                    <p:embed/>
                  </p:oleObj>
                </mc:Choice>
                <mc:Fallback>
                  <p:oleObj name="Формула" r:id="rId6" imgW="6220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5" y="1752"/>
                          <a:ext cx="2004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20" name="AutoShape 28"/>
          <p:cNvSpPr>
            <a:spLocks noChangeArrowheads="1"/>
          </p:cNvSpPr>
          <p:nvPr/>
        </p:nvSpPr>
        <p:spPr bwMode="auto">
          <a:xfrm rot="2761434">
            <a:off x="7735095" y="3085307"/>
            <a:ext cx="331787" cy="1593850"/>
          </a:xfrm>
          <a:prstGeom prst="downArrow">
            <a:avLst>
              <a:gd name="adj1" fmla="val 50000"/>
              <a:gd name="adj2" fmla="val 120096"/>
            </a:avLst>
          </a:prstGeom>
          <a:solidFill>
            <a:srgbClr val="C0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91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82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82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2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82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82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82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/>
      <p:bldP spid="8200" grpId="0" animBg="1"/>
      <p:bldP spid="8201" grpId="0" animBg="1"/>
      <p:bldP spid="8207" grpId="0" animBg="1"/>
      <p:bldP spid="8209" grpId="0" animBg="1"/>
      <p:bldP spid="8210" grpId="0" animBg="1"/>
      <p:bldP spid="8211" grpId="0" animBg="1"/>
      <p:bldP spid="8214" grpId="0" animBg="1"/>
      <p:bldP spid="8215" grpId="0" animBg="1"/>
      <p:bldP spid="8216" grpId="0" animBg="1"/>
      <p:bldP spid="8216" grpId="1" animBg="1"/>
      <p:bldP spid="8216" grpId="2" animBg="1"/>
      <p:bldP spid="8216" grpId="3" animBg="1"/>
      <p:bldP spid="8216" grpId="4" animBg="1"/>
      <p:bldP spid="8220" grpId="0" animBg="1"/>
      <p:bldP spid="8220" grpId="1" animBg="1"/>
      <p:bldP spid="8220" grpId="2" animBg="1"/>
      <p:bldP spid="8220" grpId="3" animBg="1"/>
      <p:bldP spid="8220" grpId="4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5051" y="223044"/>
            <a:ext cx="4968875" cy="719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000099"/>
                </a:solidFill>
                <a:latin typeface="Times New Roman" panose="02020603050405020304" pitchFamily="18" charset="0"/>
              </a:rPr>
              <a:t>Решаем неравенства.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53397" y="908050"/>
            <a:ext cx="1129475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Решить неравенство – найти значение переменной,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которое обращает его в верное числовое неравенство</a:t>
            </a:r>
            <a:r>
              <a:rPr lang="ru-RU" sz="28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71464" y="2124076"/>
            <a:ext cx="4968875" cy="719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Правила:</a:t>
            </a:r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648075" y="2852738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4000" b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4943476" y="2781301"/>
            <a:ext cx="3457575" cy="936625"/>
            <a:chOff x="2154" y="1752"/>
            <a:chExt cx="2178" cy="590"/>
          </a:xfrm>
        </p:grpSpPr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9225" name="Object 9"/>
            <p:cNvGraphicFramePr>
              <a:graphicFrameLocks noChangeAspect="1"/>
            </p:cNvGraphicFramePr>
            <p:nvPr/>
          </p:nvGraphicFramePr>
          <p:xfrm>
            <a:off x="2522" y="1752"/>
            <a:ext cx="1350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7" name="Формула" r:id="rId4" imgW="419040" imgH="177480" progId="Equation.3">
                    <p:embed/>
                  </p:oleObj>
                </mc:Choice>
                <mc:Fallback>
                  <p:oleObj name="Формула" r:id="rId4" imgW="4190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" y="1752"/>
                          <a:ext cx="1350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6383339" y="2852739"/>
            <a:ext cx="720725" cy="7699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</a:rPr>
              <a:t>&lt;</a:t>
            </a:r>
            <a:endParaRPr lang="ru-RU" sz="5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6456364" y="2852739"/>
            <a:ext cx="720725" cy="7699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6456364" y="2852739"/>
            <a:ext cx="720725" cy="7699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6456364" y="2852739"/>
            <a:ext cx="720725" cy="7699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5638218" y="2778704"/>
            <a:ext cx="863600" cy="1057275"/>
          </a:xfrm>
          <a:prstGeom prst="ellips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 rot="14612254">
            <a:off x="4782345" y="3158332"/>
            <a:ext cx="331787" cy="1593850"/>
          </a:xfrm>
          <a:prstGeom prst="downArrow">
            <a:avLst>
              <a:gd name="adj1" fmla="val 50000"/>
              <a:gd name="adj2" fmla="val 120096"/>
            </a:avLst>
          </a:prstGeom>
          <a:solidFill>
            <a:srgbClr val="C0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8040688" y="2565401"/>
            <a:ext cx="0" cy="1223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38" name="Oval 22"/>
          <p:cNvSpPr>
            <a:spLocks noChangeArrowheads="1"/>
          </p:cNvSpPr>
          <p:nvPr/>
        </p:nvSpPr>
        <p:spPr bwMode="auto">
          <a:xfrm>
            <a:off x="8328026" y="2781300"/>
            <a:ext cx="720725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6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n-US" sz="6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239" name="Group 23"/>
          <p:cNvGrpSpPr>
            <a:grpSpLocks/>
          </p:cNvGrpSpPr>
          <p:nvPr/>
        </p:nvGrpSpPr>
        <p:grpSpPr bwMode="auto">
          <a:xfrm>
            <a:off x="3575051" y="4508501"/>
            <a:ext cx="3457575" cy="936625"/>
            <a:chOff x="2154" y="1752"/>
            <a:chExt cx="2178" cy="590"/>
          </a:xfrm>
        </p:grpSpPr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9241" name="Object 25"/>
            <p:cNvGraphicFramePr>
              <a:graphicFrameLocks noChangeAspect="1"/>
            </p:cNvGraphicFramePr>
            <p:nvPr/>
          </p:nvGraphicFramePr>
          <p:xfrm>
            <a:off x="2624" y="1752"/>
            <a:ext cx="1145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8" name="Формула" r:id="rId6" imgW="355320" imgH="177480" progId="Equation.3">
                    <p:embed/>
                  </p:oleObj>
                </mc:Choice>
                <mc:Fallback>
                  <p:oleObj name="Формула" r:id="rId6" imgW="355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4" y="1752"/>
                          <a:ext cx="1145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9244" name="Group 28"/>
          <p:cNvGrpSpPr>
            <a:grpSpLocks/>
          </p:cNvGrpSpPr>
          <p:nvPr/>
        </p:nvGrpSpPr>
        <p:grpSpPr bwMode="auto">
          <a:xfrm>
            <a:off x="7896226" y="3860801"/>
            <a:ext cx="2087563" cy="2087563"/>
            <a:chOff x="3334" y="2433"/>
            <a:chExt cx="1315" cy="1315"/>
          </a:xfrm>
        </p:grpSpPr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3334" y="2478"/>
              <a:ext cx="1315" cy="1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9242" name="Object 26"/>
            <p:cNvGraphicFramePr>
              <a:graphicFrameLocks noChangeAspect="1"/>
            </p:cNvGraphicFramePr>
            <p:nvPr/>
          </p:nvGraphicFramePr>
          <p:xfrm>
            <a:off x="3334" y="2433"/>
            <a:ext cx="1270" cy="1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9" name="Формула" r:id="rId8" imgW="393529" imgH="393529" progId="Equation.3">
                    <p:embed/>
                  </p:oleObj>
                </mc:Choice>
                <mc:Fallback>
                  <p:oleObj name="Формула" r:id="rId8" imgW="39352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433"/>
                          <a:ext cx="1270" cy="12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45" name="AutoShape 29"/>
          <p:cNvSpPr>
            <a:spLocks noChangeArrowheads="1"/>
          </p:cNvSpPr>
          <p:nvPr/>
        </p:nvSpPr>
        <p:spPr bwMode="auto">
          <a:xfrm>
            <a:off x="6311901" y="4724401"/>
            <a:ext cx="1584325" cy="358775"/>
          </a:xfrm>
          <a:prstGeom prst="rightArrow">
            <a:avLst>
              <a:gd name="adj1" fmla="val 50000"/>
              <a:gd name="adj2" fmla="val 110398"/>
            </a:avLst>
          </a:prstGeom>
          <a:solidFill>
            <a:srgbClr val="C000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72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9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9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6" grpId="0" animBg="1"/>
      <p:bldP spid="9227" grpId="0" animBg="1"/>
      <p:bldP spid="9228" grpId="0" animBg="1"/>
      <p:bldP spid="9229" grpId="0" animBg="1"/>
      <p:bldP spid="9231" grpId="0" animBg="1"/>
      <p:bldP spid="9232" grpId="0" animBg="1"/>
      <p:bldP spid="9232" grpId="1" animBg="1"/>
      <p:bldP spid="9232" grpId="2" animBg="1"/>
      <p:bldP spid="9232" grpId="3" animBg="1"/>
      <p:bldP spid="9232" grpId="4" animBg="1"/>
      <p:bldP spid="9237" grpId="0" animBg="1"/>
      <p:bldP spid="9238" grpId="0" animBg="1"/>
      <p:bldP spid="92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54426" y="238918"/>
            <a:ext cx="4968875" cy="719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000099"/>
                </a:solidFill>
                <a:latin typeface="Times New Roman" panose="02020603050405020304" pitchFamily="18" charset="0"/>
              </a:rPr>
              <a:t>Решаем неравенства.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40573" y="908050"/>
            <a:ext cx="1132040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Решить неравенство – найти значение переменной,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333399"/>
                </a:solidFill>
                <a:latin typeface="Times New Roman" panose="02020603050405020304" pitchFamily="18" charset="0"/>
              </a:rPr>
              <a:t>которое обращает его в верное числовое неравенство.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61157" y="2108794"/>
            <a:ext cx="4968875" cy="719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>
                <a:solidFill>
                  <a:srgbClr val="000099"/>
                </a:solidFill>
                <a:latin typeface="Times New Roman" panose="02020603050405020304" pitchFamily="18" charset="0"/>
              </a:rPr>
              <a:t>Правила: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3648075" y="2852738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4000" b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4943476" y="2781301"/>
            <a:ext cx="3457575" cy="936625"/>
            <a:chOff x="2154" y="1752"/>
            <a:chExt cx="2178" cy="590"/>
          </a:xfrm>
        </p:grpSpPr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10249" name="Object 9"/>
            <p:cNvGraphicFramePr>
              <a:graphicFrameLocks noChangeAspect="1"/>
            </p:cNvGraphicFramePr>
            <p:nvPr/>
          </p:nvGraphicFramePr>
          <p:xfrm>
            <a:off x="2522" y="1752"/>
            <a:ext cx="1350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1" name="Формула" r:id="rId4" imgW="419040" imgH="177480" progId="Equation.3">
                    <p:embed/>
                  </p:oleObj>
                </mc:Choice>
                <mc:Fallback>
                  <p:oleObj name="Формула" r:id="rId4" imgW="4190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" y="1752"/>
                          <a:ext cx="1350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5605067" y="2807583"/>
            <a:ext cx="863600" cy="1057275"/>
          </a:xfrm>
          <a:prstGeom prst="ellipse">
            <a:avLst/>
          </a:prstGeom>
          <a:noFill/>
          <a:ln w="57150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 rot="14612254">
            <a:off x="4782345" y="3158332"/>
            <a:ext cx="331787" cy="1593850"/>
          </a:xfrm>
          <a:prstGeom prst="downArrow">
            <a:avLst>
              <a:gd name="adj1" fmla="val 50000"/>
              <a:gd name="adj2" fmla="val 120096"/>
            </a:avLst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8040688" y="2565401"/>
            <a:ext cx="0" cy="1223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8328026" y="2781300"/>
            <a:ext cx="720725" cy="76993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6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n-US" sz="6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3575051" y="4508501"/>
            <a:ext cx="3457575" cy="936625"/>
            <a:chOff x="2154" y="1752"/>
            <a:chExt cx="2178" cy="590"/>
          </a:xfrm>
        </p:grpSpPr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10260" name="Object 20"/>
            <p:cNvGraphicFramePr>
              <a:graphicFrameLocks noChangeAspect="1"/>
            </p:cNvGraphicFramePr>
            <p:nvPr/>
          </p:nvGraphicFramePr>
          <p:xfrm>
            <a:off x="2624" y="1752"/>
            <a:ext cx="1145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2" name="Формула" r:id="rId6" imgW="355320" imgH="177480" progId="Equation.3">
                    <p:embed/>
                  </p:oleObj>
                </mc:Choice>
                <mc:Fallback>
                  <p:oleObj name="Формула" r:id="rId6" imgW="355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4" y="1752"/>
                          <a:ext cx="1145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62" name="Group 22"/>
          <p:cNvGrpSpPr>
            <a:grpSpLocks/>
          </p:cNvGrpSpPr>
          <p:nvPr/>
        </p:nvGrpSpPr>
        <p:grpSpPr bwMode="auto">
          <a:xfrm>
            <a:off x="7896226" y="3860801"/>
            <a:ext cx="2087563" cy="2087563"/>
            <a:chOff x="3334" y="2433"/>
            <a:chExt cx="1315" cy="1315"/>
          </a:xfrm>
        </p:grpSpPr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3334" y="2478"/>
              <a:ext cx="1315" cy="1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10264" name="Object 24"/>
            <p:cNvGraphicFramePr>
              <a:graphicFrameLocks noChangeAspect="1"/>
            </p:cNvGraphicFramePr>
            <p:nvPr/>
          </p:nvGraphicFramePr>
          <p:xfrm>
            <a:off x="3354" y="2433"/>
            <a:ext cx="1229" cy="1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3" name="Формула" r:id="rId8" imgW="380880" imgH="393480" progId="Equation.3">
                    <p:embed/>
                  </p:oleObj>
                </mc:Choice>
                <mc:Fallback>
                  <p:oleObj name="Формула" r:id="rId8" imgW="3808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4" y="2433"/>
                          <a:ext cx="1229" cy="12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65" name="AutoShape 25"/>
          <p:cNvSpPr>
            <a:spLocks noChangeArrowheads="1"/>
          </p:cNvSpPr>
          <p:nvPr/>
        </p:nvSpPr>
        <p:spPr bwMode="auto">
          <a:xfrm>
            <a:off x="6311901" y="4724401"/>
            <a:ext cx="1584325" cy="358775"/>
          </a:xfrm>
          <a:prstGeom prst="rightArrow">
            <a:avLst>
              <a:gd name="adj1" fmla="val 50000"/>
              <a:gd name="adj2" fmla="val 110398"/>
            </a:avLst>
          </a:prstGeom>
          <a:solidFill>
            <a:srgbClr val="FF0000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66" name="Oval 26"/>
          <p:cNvSpPr>
            <a:spLocks noChangeArrowheads="1"/>
          </p:cNvSpPr>
          <p:nvPr/>
        </p:nvSpPr>
        <p:spPr bwMode="auto">
          <a:xfrm>
            <a:off x="8401050" y="4365626"/>
            <a:ext cx="863600" cy="105727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85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0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0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02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  <p:bldP spid="10255" grpId="0" animBg="1"/>
      <p:bldP spid="10255" grpId="1" animBg="1"/>
      <p:bldP spid="10255" grpId="2" animBg="1"/>
      <p:bldP spid="10255" grpId="3" animBg="1"/>
      <p:bldP spid="10255" grpId="4" animBg="1"/>
      <p:bldP spid="10256" grpId="0" animBg="1"/>
      <p:bldP spid="10257" grpId="0" animBg="1"/>
      <p:bldP spid="10265" grpId="0" animBg="1"/>
      <p:bldP spid="102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6096001" y="938242"/>
            <a:ext cx="6096000" cy="773651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3(2х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1) &gt; 2(х + 2) + х + 5.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sz="half" idx="1"/>
          </p:nvPr>
        </p:nvSpPr>
        <p:spPr>
          <a:xfrm>
            <a:off x="352942" y="1298222"/>
            <a:ext cx="6044907" cy="4849466"/>
          </a:xfrm>
        </p:spPr>
        <p:txBody>
          <a:bodyPr/>
          <a:lstStyle/>
          <a:p>
            <a:r>
              <a:rPr lang="ru-RU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Раскроем </a:t>
            </a:r>
            <a:r>
              <a:rPr lang="ru-RU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скобки, </a:t>
            </a:r>
            <a:endParaRPr lang="ru-RU" sz="2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приведём подобные слагаемые:</a:t>
            </a:r>
          </a:p>
          <a:p>
            <a:r>
              <a:rPr lang="ru-RU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Сгруппируем в левой части слагаемые с переменной, а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 правой - без переменной:</a:t>
            </a:r>
          </a:p>
          <a:p>
            <a:r>
              <a:rPr lang="ru-RU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Приведём подобные слагаемые:</a:t>
            </a:r>
          </a:p>
          <a:p>
            <a:r>
              <a:rPr lang="ru-RU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Разделим обе части неравенства на положительное число 3,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сохраняя при этом знак неравенства:</a:t>
            </a:r>
          </a:p>
        </p:txBody>
      </p:sp>
      <p:sp>
        <p:nvSpPr>
          <p:cNvPr id="27652" name="Содержимое 3"/>
          <p:cNvSpPr>
            <a:spLocks noGrp="1"/>
          </p:cNvSpPr>
          <p:nvPr>
            <p:ph sz="half" idx="2"/>
          </p:nvPr>
        </p:nvSpPr>
        <p:spPr>
          <a:xfrm>
            <a:off x="6838207" y="1561452"/>
            <a:ext cx="4766771" cy="338599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6х – 3 &gt; 2х + 4 + х + 5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sz="2800" b="1" dirty="0"/>
              <a:t>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6х – 3 &gt; 3х +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ru-RU" sz="2800" b="1" dirty="0"/>
              <a:t>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6х – 3х &gt; 9 + 3</a:t>
            </a:r>
          </a:p>
          <a:p>
            <a:pPr>
              <a:spcBef>
                <a:spcPts val="600"/>
              </a:spcBef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 : 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    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                 х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Bef>
                <a:spcPts val="600"/>
              </a:spcBef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653" name="AutoShape 2"/>
          <p:cNvCxnSpPr>
            <a:cxnSpLocks noChangeShapeType="1"/>
          </p:cNvCxnSpPr>
          <p:nvPr/>
        </p:nvCxnSpPr>
        <p:spPr bwMode="auto">
          <a:xfrm>
            <a:off x="8913284" y="4130295"/>
            <a:ext cx="2419350" cy="0"/>
          </a:xfrm>
          <a:prstGeom prst="straightConnector1">
            <a:avLst/>
          </a:prstGeom>
          <a:noFill/>
          <a:ln w="476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7654" name="Объект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84" t="-62842" r="-13774" b="-75410"/>
          <a:stretch>
            <a:fillRect/>
          </a:stretch>
        </p:blipFill>
        <p:spPr bwMode="auto">
          <a:xfrm>
            <a:off x="9222441" y="3896501"/>
            <a:ext cx="2267011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Oval 4"/>
          <p:cNvSpPr>
            <a:spLocks noChangeArrowheads="1"/>
          </p:cNvSpPr>
          <p:nvPr/>
        </p:nvSpPr>
        <p:spPr bwMode="auto">
          <a:xfrm>
            <a:off x="9230710" y="4067589"/>
            <a:ext cx="149225" cy="125412"/>
          </a:xfrm>
          <a:prstGeom prst="ellipse">
            <a:avLst/>
          </a:prstGeom>
          <a:solidFill>
            <a:srgbClr val="FFFFFF"/>
          </a:solidFill>
          <a:ln w="25400">
            <a:solidFill>
              <a:srgbClr val="CC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0122959" y="2016477"/>
            <a:ext cx="360363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051323" y="2024238"/>
            <a:ext cx="358775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314194" y="2024238"/>
            <a:ext cx="36036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523868" y="2039054"/>
            <a:ext cx="360363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987" y="17027"/>
            <a:ext cx="999831" cy="10729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37425" y="92446"/>
            <a:ext cx="282575" cy="769441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288971" y="3148666"/>
            <a:ext cx="0" cy="4176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9022" y="66365"/>
            <a:ext cx="73858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.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Решим неравенство </a:t>
            </a:r>
            <a:endParaRPr lang="ru-RU" dirty="0"/>
          </a:p>
        </p:txBody>
      </p:sp>
      <p:sp>
        <p:nvSpPr>
          <p:cNvPr id="20" name="Text Box 99"/>
          <p:cNvSpPr txBox="1">
            <a:spLocks noChangeArrowheads="1"/>
          </p:cNvSpPr>
          <p:nvPr/>
        </p:nvSpPr>
        <p:spPr bwMode="auto">
          <a:xfrm>
            <a:off x="7136990" y="434661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Georgia" panose="02040502050405020303" pitchFamily="18" charset="0"/>
              </a:rPr>
              <a:t>Ответ:</a:t>
            </a:r>
          </a:p>
        </p:txBody>
      </p:sp>
      <p:sp>
        <p:nvSpPr>
          <p:cNvPr id="21" name="Text Box 100"/>
          <p:cNvSpPr txBox="1">
            <a:spLocks noChangeArrowheads="1"/>
          </p:cNvSpPr>
          <p:nvPr/>
        </p:nvSpPr>
        <p:spPr bwMode="auto">
          <a:xfrm>
            <a:off x="8355190" y="4354528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+ ∞);</a:t>
            </a:r>
          </a:p>
        </p:txBody>
      </p:sp>
      <p:sp>
        <p:nvSpPr>
          <p:cNvPr id="22" name="Text Box 101"/>
          <p:cNvSpPr txBox="1">
            <a:spLocks noChangeArrowheads="1"/>
          </p:cNvSpPr>
          <p:nvPr/>
        </p:nvSpPr>
        <p:spPr bwMode="auto">
          <a:xfrm>
            <a:off x="8390042" y="4743616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3" name="Text Box 102"/>
          <p:cNvSpPr txBox="1">
            <a:spLocks noChangeArrowheads="1"/>
          </p:cNvSpPr>
          <p:nvPr/>
        </p:nvSpPr>
        <p:spPr bwMode="auto">
          <a:xfrm>
            <a:off x="8408666" y="5029494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 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+ ∞);</a:t>
            </a:r>
          </a:p>
        </p:txBody>
      </p:sp>
      <p:sp>
        <p:nvSpPr>
          <p:cNvPr id="24" name="Text Box 103"/>
          <p:cNvSpPr txBox="1">
            <a:spLocks noChangeArrowheads="1"/>
          </p:cNvSpPr>
          <p:nvPr/>
        </p:nvSpPr>
        <p:spPr bwMode="auto">
          <a:xfrm>
            <a:off x="8408666" y="5340143"/>
            <a:ext cx="2133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4).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105"/>
          <p:cNvGrpSpPr>
            <a:grpSpLocks/>
          </p:cNvGrpSpPr>
          <p:nvPr/>
        </p:nvGrpSpPr>
        <p:grpSpPr bwMode="auto">
          <a:xfrm>
            <a:off x="7802624" y="5984757"/>
            <a:ext cx="3671888" cy="696913"/>
            <a:chOff x="2928" y="3709"/>
            <a:chExt cx="2313" cy="439"/>
          </a:xfrm>
        </p:grpSpPr>
        <p:grpSp>
          <p:nvGrpSpPr>
            <p:cNvPr id="26" name="Group 106"/>
            <p:cNvGrpSpPr>
              <a:grpSpLocks/>
            </p:cNvGrpSpPr>
            <p:nvPr/>
          </p:nvGrpSpPr>
          <p:grpSpPr bwMode="auto">
            <a:xfrm>
              <a:off x="4294" y="3849"/>
              <a:ext cx="579" cy="236"/>
              <a:chOff x="1849" y="2478"/>
              <a:chExt cx="657" cy="374"/>
            </a:xfrm>
          </p:grpSpPr>
          <p:sp>
            <p:nvSpPr>
              <p:cNvPr id="41" name="Text Box 10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42" name="Text Box 10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</a:p>
            </p:txBody>
          </p:sp>
          <p:sp>
            <p:nvSpPr>
              <p:cNvPr id="43" name="Text Box 10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4" name="Text Box 11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45" name="Text Box 11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</a:p>
            </p:txBody>
          </p:sp>
        </p:grpSp>
        <p:sp>
          <p:nvSpPr>
            <p:cNvPr id="27" name="Rectangle 112"/>
            <p:cNvSpPr>
              <a:spLocks noChangeArrowheads="1"/>
            </p:cNvSpPr>
            <p:nvPr/>
          </p:nvSpPr>
          <p:spPr bwMode="auto">
            <a:xfrm>
              <a:off x="2928" y="3792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28" name="AutoShape 113"/>
            <p:cNvSpPr>
              <a:spLocks noChangeArrowheads="1"/>
            </p:cNvSpPr>
            <p:nvPr/>
          </p:nvSpPr>
          <p:spPr bwMode="auto">
            <a:xfrm>
              <a:off x="2968" y="3820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29" name="Text Box 114"/>
            <p:cNvSpPr txBox="1">
              <a:spLocks noChangeArrowheads="1"/>
            </p:cNvSpPr>
            <p:nvPr/>
          </p:nvSpPr>
          <p:spPr bwMode="auto">
            <a:xfrm>
              <a:off x="3048" y="3836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15"/>
            <p:cNvSpPr>
              <a:spLocks noChangeArrowheads="1"/>
            </p:cNvSpPr>
            <p:nvPr/>
          </p:nvSpPr>
          <p:spPr bwMode="auto">
            <a:xfrm>
              <a:off x="356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31" name="Rectangle 116"/>
            <p:cNvSpPr>
              <a:spLocks noChangeArrowheads="1"/>
            </p:cNvSpPr>
            <p:nvPr/>
          </p:nvSpPr>
          <p:spPr bwMode="auto">
            <a:xfrm>
              <a:off x="384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17"/>
            <p:cNvSpPr>
              <a:spLocks noChangeArrowheads="1"/>
            </p:cNvSpPr>
            <p:nvPr/>
          </p:nvSpPr>
          <p:spPr bwMode="auto">
            <a:xfrm>
              <a:off x="412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118"/>
            <p:cNvSpPr>
              <a:spLocks noChangeArrowheads="1"/>
            </p:cNvSpPr>
            <p:nvPr/>
          </p:nvSpPr>
          <p:spPr bwMode="auto">
            <a:xfrm>
              <a:off x="440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34" name="Rectangle 119"/>
            <p:cNvSpPr>
              <a:spLocks noChangeArrowheads="1"/>
            </p:cNvSpPr>
            <p:nvPr/>
          </p:nvSpPr>
          <p:spPr bwMode="auto">
            <a:xfrm>
              <a:off x="4682" y="3820"/>
              <a:ext cx="240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35" name="Rectangle 120"/>
            <p:cNvSpPr>
              <a:spLocks noChangeArrowheads="1"/>
            </p:cNvSpPr>
            <p:nvPr/>
          </p:nvSpPr>
          <p:spPr bwMode="auto">
            <a:xfrm>
              <a:off x="4962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36" name="Text Box 121"/>
            <p:cNvSpPr txBox="1">
              <a:spLocks noChangeArrowheads="1"/>
            </p:cNvSpPr>
            <p:nvPr/>
          </p:nvSpPr>
          <p:spPr bwMode="auto">
            <a:xfrm>
              <a:off x="3827" y="3773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 Box 122"/>
            <p:cNvSpPr txBox="1">
              <a:spLocks noChangeArrowheads="1"/>
            </p:cNvSpPr>
            <p:nvPr/>
          </p:nvSpPr>
          <p:spPr bwMode="auto">
            <a:xfrm>
              <a:off x="4381" y="3744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123"/>
            <p:cNvSpPr txBox="1">
              <a:spLocks noChangeArrowheads="1"/>
            </p:cNvSpPr>
            <p:nvPr/>
          </p:nvSpPr>
          <p:spPr bwMode="auto">
            <a:xfrm>
              <a:off x="3555" y="3718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3600" b="1" kern="0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1</a:t>
              </a:r>
              <a:endPara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9" name="Text Box 124"/>
            <p:cNvSpPr txBox="1">
              <a:spLocks noChangeArrowheads="1"/>
            </p:cNvSpPr>
            <p:nvPr/>
          </p:nvSpPr>
          <p:spPr bwMode="auto">
            <a:xfrm>
              <a:off x="3847" y="3730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0" name="Text Box 125"/>
            <p:cNvSpPr txBox="1">
              <a:spLocks noChangeArrowheads="1"/>
            </p:cNvSpPr>
            <p:nvPr/>
          </p:nvSpPr>
          <p:spPr bwMode="auto">
            <a:xfrm>
              <a:off x="4090" y="3709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806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650"/>
                            </p:stCondLst>
                            <p:childTnLst>
                              <p:par>
                                <p:cTn id="6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7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8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9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 tmFilter="0,0; .5, 1; 1, 1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10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5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Заголовок 1"/>
          <p:cNvSpPr>
            <a:spLocks noGrp="1"/>
          </p:cNvSpPr>
          <p:nvPr>
            <p:ph type="title"/>
          </p:nvPr>
        </p:nvSpPr>
        <p:spPr>
          <a:xfrm>
            <a:off x="197753" y="85417"/>
            <a:ext cx="10961510" cy="971550"/>
          </a:xfrm>
        </p:spPr>
        <p:txBody>
          <a:bodyPr/>
          <a:lstStyle/>
          <a:p>
            <a:r>
              <a:rPr lang="ru-RU" sz="40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sz="40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Решим </a:t>
            </a:r>
            <a:r>
              <a:rPr lang="ru-RU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            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&gt;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</p:txBody>
      </p:sp>
      <p:sp>
        <p:nvSpPr>
          <p:cNvPr id="2054" name="Содержимое 2"/>
          <p:cNvSpPr>
            <a:spLocks noGrp="1"/>
          </p:cNvSpPr>
          <p:nvPr>
            <p:ph sz="half" idx="1"/>
          </p:nvPr>
        </p:nvSpPr>
        <p:spPr>
          <a:xfrm>
            <a:off x="72009" y="1005426"/>
            <a:ext cx="6413738" cy="4267200"/>
          </a:xfrm>
        </p:spPr>
        <p:txBody>
          <a:bodyPr/>
          <a:lstStyle/>
          <a:p>
            <a:pPr algn="just"/>
            <a:r>
              <a:rPr lang="ru-RU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Умножим обе части неравенства на наименьший общий знаменатель дробей, входящих в неравенство, т. е. на положительное число 6:</a:t>
            </a:r>
          </a:p>
          <a:p>
            <a:pPr algn="just"/>
            <a:r>
              <a:rPr lang="ru-RU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Приведём подобные слагаемые:</a:t>
            </a:r>
          </a:p>
          <a:p>
            <a:pPr algn="just"/>
            <a:r>
              <a:rPr lang="ru-RU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Разделим обе части на отрицательное число – 1, изменив знак неравенства на противоположный:</a:t>
            </a:r>
          </a:p>
        </p:txBody>
      </p:sp>
      <p:sp>
        <p:nvSpPr>
          <p:cNvPr id="2055" name="Содержимое 3"/>
          <p:cNvSpPr>
            <a:spLocks noGrp="1"/>
          </p:cNvSpPr>
          <p:nvPr>
            <p:ph sz="half" idx="2"/>
          </p:nvPr>
        </p:nvSpPr>
        <p:spPr>
          <a:xfrm>
            <a:off x="7096126" y="1797276"/>
            <a:ext cx="4889045" cy="39798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dirty="0" smtClean="0"/>
              <a:t>    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          &gt; 2 • 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2х – 3х &gt; 12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х &gt; 12  : (-1)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&lt; - 12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kern="1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- 12   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  </a:t>
            </a:r>
            <a:endParaRPr lang="ru-RU" sz="3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574709"/>
              </p:ext>
            </p:extLst>
          </p:nvPr>
        </p:nvGraphicFramePr>
        <p:xfrm>
          <a:off x="8852239" y="0"/>
          <a:ext cx="1219413" cy="121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Формула" r:id="rId3" imgW="393529" imgH="393529" progId="Equation.3">
                  <p:embed/>
                </p:oleObj>
              </mc:Choice>
              <mc:Fallback>
                <p:oleObj name="Формула" r:id="rId3" imgW="3935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2239" y="0"/>
                        <a:ext cx="1219413" cy="121941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/>
          </p:nvPr>
        </p:nvGraphicFramePr>
        <p:xfrm>
          <a:off x="7200225" y="2066806"/>
          <a:ext cx="863599" cy="1102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Формула" r:id="rId5" imgW="304536" imgH="393359" progId="Equation.3">
                  <p:embed/>
                </p:oleObj>
              </mc:Choice>
              <mc:Fallback>
                <p:oleObj name="Формула" r:id="rId5" imgW="304536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225" y="2066806"/>
                        <a:ext cx="863599" cy="1102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2052" name="Object 5"/>
          <p:cNvGraphicFramePr>
            <a:graphicFrameLocks noChangeAspect="1"/>
          </p:cNvGraphicFramePr>
          <p:nvPr>
            <p:extLst/>
          </p:nvPr>
        </p:nvGraphicFramePr>
        <p:xfrm>
          <a:off x="8450264" y="2108559"/>
          <a:ext cx="892174" cy="1140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Формула" r:id="rId7" imgW="304536" imgH="393359" progId="Equation.3">
                  <p:embed/>
                </p:oleObj>
              </mc:Choice>
              <mc:Fallback>
                <p:oleObj name="Формула" r:id="rId7" imgW="304536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0264" y="2108559"/>
                        <a:ext cx="892174" cy="11403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59" name="AutoShape 7"/>
          <p:cNvCxnSpPr>
            <a:cxnSpLocks noChangeShapeType="1"/>
          </p:cNvCxnSpPr>
          <p:nvPr/>
        </p:nvCxnSpPr>
        <p:spPr bwMode="auto">
          <a:xfrm>
            <a:off x="7632024" y="5777139"/>
            <a:ext cx="2419350" cy="0"/>
          </a:xfrm>
          <a:prstGeom prst="straightConnector1">
            <a:avLst/>
          </a:prstGeom>
          <a:noFill/>
          <a:ln w="4762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Oval 8"/>
          <p:cNvSpPr>
            <a:spLocks noChangeArrowheads="1"/>
          </p:cNvSpPr>
          <p:nvPr/>
        </p:nvSpPr>
        <p:spPr bwMode="auto">
          <a:xfrm>
            <a:off x="9192684" y="5695770"/>
            <a:ext cx="142875" cy="144462"/>
          </a:xfrm>
          <a:prstGeom prst="ellipse">
            <a:avLst/>
          </a:prstGeom>
          <a:solidFill>
            <a:srgbClr val="FFFFFF"/>
          </a:solidFill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061" name="Объект 5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84" t="-62842" r="-13774" b="-75410"/>
          <a:stretch>
            <a:fillRect/>
          </a:stretch>
        </p:blipFill>
        <p:spPr bwMode="auto">
          <a:xfrm>
            <a:off x="7507111" y="5551689"/>
            <a:ext cx="183532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/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Уравнение" r:id="rId10" imgW="114120" imgH="215640" progId="Equation.3">
                  <p:embed/>
                </p:oleObj>
              </mc:Choice>
              <mc:Fallback>
                <p:oleObj name="Уравнение" r:id="rId10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32024" y="175952"/>
            <a:ext cx="999831" cy="1072989"/>
          </a:xfrm>
          <a:prstGeom prst="rect">
            <a:avLst/>
          </a:prstGeom>
        </p:spPr>
      </p:pic>
      <p:sp>
        <p:nvSpPr>
          <p:cNvPr id="18" name="Text Box 99"/>
          <p:cNvSpPr txBox="1">
            <a:spLocks noChangeArrowheads="1"/>
          </p:cNvSpPr>
          <p:nvPr/>
        </p:nvSpPr>
        <p:spPr bwMode="auto">
          <a:xfrm>
            <a:off x="933787" y="546717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Georgia" panose="02040502050405020303" pitchFamily="18" charset="0"/>
              </a:rPr>
              <a:t>Ответ:</a:t>
            </a:r>
          </a:p>
        </p:txBody>
      </p:sp>
      <p:sp>
        <p:nvSpPr>
          <p:cNvPr id="19" name="Text Box 100"/>
          <p:cNvSpPr txBox="1">
            <a:spLocks noChangeArrowheads="1"/>
          </p:cNvSpPr>
          <p:nvPr/>
        </p:nvSpPr>
        <p:spPr bwMode="auto">
          <a:xfrm>
            <a:off x="2151987" y="5475088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(-12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+ ∞);</a:t>
            </a:r>
          </a:p>
        </p:txBody>
      </p:sp>
      <p:sp>
        <p:nvSpPr>
          <p:cNvPr id="20" name="Text Box 101"/>
          <p:cNvSpPr txBox="1">
            <a:spLocks noChangeArrowheads="1"/>
          </p:cNvSpPr>
          <p:nvPr/>
        </p:nvSpPr>
        <p:spPr bwMode="auto">
          <a:xfrm>
            <a:off x="2186839" y="5864176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1" name="Text Box 102"/>
          <p:cNvSpPr txBox="1">
            <a:spLocks noChangeArrowheads="1"/>
          </p:cNvSpPr>
          <p:nvPr/>
        </p:nvSpPr>
        <p:spPr bwMode="auto">
          <a:xfrm>
            <a:off x="2205463" y="6150054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 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+ ∞);</a:t>
            </a:r>
          </a:p>
        </p:txBody>
      </p:sp>
      <p:sp>
        <p:nvSpPr>
          <p:cNvPr id="22" name="Text Box 103"/>
          <p:cNvSpPr txBox="1">
            <a:spLocks noChangeArrowheads="1"/>
          </p:cNvSpPr>
          <p:nvPr/>
        </p:nvSpPr>
        <p:spPr bwMode="auto">
          <a:xfrm>
            <a:off x="2205463" y="6460703"/>
            <a:ext cx="2133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-12).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105"/>
          <p:cNvGrpSpPr>
            <a:grpSpLocks/>
          </p:cNvGrpSpPr>
          <p:nvPr/>
        </p:nvGrpSpPr>
        <p:grpSpPr bwMode="auto">
          <a:xfrm>
            <a:off x="8313283" y="6161087"/>
            <a:ext cx="3671888" cy="696913"/>
            <a:chOff x="2928" y="3709"/>
            <a:chExt cx="2313" cy="439"/>
          </a:xfrm>
        </p:grpSpPr>
        <p:grpSp>
          <p:nvGrpSpPr>
            <p:cNvPr id="24" name="Group 106"/>
            <p:cNvGrpSpPr>
              <a:grpSpLocks/>
            </p:cNvGrpSpPr>
            <p:nvPr/>
          </p:nvGrpSpPr>
          <p:grpSpPr bwMode="auto">
            <a:xfrm>
              <a:off x="4294" y="3849"/>
              <a:ext cx="579" cy="236"/>
              <a:chOff x="1849" y="2478"/>
              <a:chExt cx="657" cy="374"/>
            </a:xfrm>
          </p:grpSpPr>
          <p:sp>
            <p:nvSpPr>
              <p:cNvPr id="39" name="Text Box 10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40" name="Text Box 10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</a:p>
            </p:txBody>
          </p:sp>
          <p:sp>
            <p:nvSpPr>
              <p:cNvPr id="41" name="Text Box 10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2" name="Text Box 11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43" name="Text Box 11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</a:p>
            </p:txBody>
          </p:sp>
        </p:grpSp>
        <p:sp>
          <p:nvSpPr>
            <p:cNvPr id="25" name="Rectangle 112"/>
            <p:cNvSpPr>
              <a:spLocks noChangeArrowheads="1"/>
            </p:cNvSpPr>
            <p:nvPr/>
          </p:nvSpPr>
          <p:spPr bwMode="auto">
            <a:xfrm>
              <a:off x="2928" y="3792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26" name="AutoShape 113"/>
            <p:cNvSpPr>
              <a:spLocks noChangeArrowheads="1"/>
            </p:cNvSpPr>
            <p:nvPr/>
          </p:nvSpPr>
          <p:spPr bwMode="auto">
            <a:xfrm>
              <a:off x="2968" y="3820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27" name="Text Box 114"/>
            <p:cNvSpPr txBox="1">
              <a:spLocks noChangeArrowheads="1"/>
            </p:cNvSpPr>
            <p:nvPr/>
          </p:nvSpPr>
          <p:spPr bwMode="auto">
            <a:xfrm>
              <a:off x="3048" y="3836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115"/>
            <p:cNvSpPr>
              <a:spLocks noChangeArrowheads="1"/>
            </p:cNvSpPr>
            <p:nvPr/>
          </p:nvSpPr>
          <p:spPr bwMode="auto">
            <a:xfrm>
              <a:off x="356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29" name="Rectangle 116"/>
            <p:cNvSpPr>
              <a:spLocks noChangeArrowheads="1"/>
            </p:cNvSpPr>
            <p:nvPr/>
          </p:nvSpPr>
          <p:spPr bwMode="auto">
            <a:xfrm>
              <a:off x="384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17"/>
            <p:cNvSpPr>
              <a:spLocks noChangeArrowheads="1"/>
            </p:cNvSpPr>
            <p:nvPr/>
          </p:nvSpPr>
          <p:spPr bwMode="auto">
            <a:xfrm>
              <a:off x="412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18"/>
            <p:cNvSpPr>
              <a:spLocks noChangeArrowheads="1"/>
            </p:cNvSpPr>
            <p:nvPr/>
          </p:nvSpPr>
          <p:spPr bwMode="auto">
            <a:xfrm>
              <a:off x="440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32" name="Rectangle 119"/>
            <p:cNvSpPr>
              <a:spLocks noChangeArrowheads="1"/>
            </p:cNvSpPr>
            <p:nvPr/>
          </p:nvSpPr>
          <p:spPr bwMode="auto">
            <a:xfrm>
              <a:off x="4682" y="3820"/>
              <a:ext cx="240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33" name="Rectangle 120"/>
            <p:cNvSpPr>
              <a:spLocks noChangeArrowheads="1"/>
            </p:cNvSpPr>
            <p:nvPr/>
          </p:nvSpPr>
          <p:spPr bwMode="auto">
            <a:xfrm>
              <a:off x="4962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34" name="Text Box 121"/>
            <p:cNvSpPr txBox="1">
              <a:spLocks noChangeArrowheads="1"/>
            </p:cNvSpPr>
            <p:nvPr/>
          </p:nvSpPr>
          <p:spPr bwMode="auto">
            <a:xfrm>
              <a:off x="3827" y="3773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122"/>
            <p:cNvSpPr txBox="1">
              <a:spLocks noChangeArrowheads="1"/>
            </p:cNvSpPr>
            <p:nvPr/>
          </p:nvSpPr>
          <p:spPr bwMode="auto">
            <a:xfrm>
              <a:off x="4381" y="3744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 Box 123"/>
            <p:cNvSpPr txBox="1">
              <a:spLocks noChangeArrowheads="1"/>
            </p:cNvSpPr>
            <p:nvPr/>
          </p:nvSpPr>
          <p:spPr bwMode="auto">
            <a:xfrm>
              <a:off x="3555" y="3718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3600" b="1" kern="0" dirty="0" smtClean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4</a:t>
              </a:r>
              <a:endParaRPr kumimoji="0" lang="ru-RU" alt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 Box 124"/>
            <p:cNvSpPr txBox="1">
              <a:spLocks noChangeArrowheads="1"/>
            </p:cNvSpPr>
            <p:nvPr/>
          </p:nvSpPr>
          <p:spPr bwMode="auto">
            <a:xfrm>
              <a:off x="3847" y="3730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125"/>
            <p:cNvSpPr txBox="1">
              <a:spLocks noChangeArrowheads="1"/>
            </p:cNvSpPr>
            <p:nvPr/>
          </p:nvSpPr>
          <p:spPr bwMode="auto">
            <a:xfrm>
              <a:off x="4090" y="3709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78993" y="4071159"/>
            <a:ext cx="18290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400"/>
                            </p:stCondLst>
                            <p:childTnLst>
                              <p:par>
                                <p:cTn id="7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60" grpId="0" animBg="1"/>
      <p:bldP spid="18" grpId="0"/>
      <p:bldP spid="19" grpId="0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1686" y="1972559"/>
            <a:ext cx="10622844" cy="2387600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</a:t>
            </a:r>
            <a:r>
              <a:rPr lang="ru-RU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 второй степени с одной переменной</a:t>
            </a:r>
            <a:r>
              <a:rPr lang="ru-RU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</a:endParaRPr>
          </a:p>
        </p:txBody>
      </p:sp>
      <p:pic>
        <p:nvPicPr>
          <p:cNvPr id="11270" name="Picture 6" descr="Gf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572" y="3745089"/>
            <a:ext cx="3273071" cy="285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3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2635" y="1074509"/>
            <a:ext cx="8606730" cy="47089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Неравенства вида </a:t>
            </a:r>
          </a:p>
          <a:p>
            <a:pPr algn="ctr">
              <a:spcBef>
                <a:spcPct val="50000"/>
              </a:spcBef>
            </a:pPr>
            <a:r>
              <a:rPr lang="en-US" sz="4000" b="1" i="1" dirty="0">
                <a:solidFill>
                  <a:srgbClr val="00B0F0"/>
                </a:solidFill>
                <a:latin typeface="Times New Roman" pitchFamily="18" charset="0"/>
              </a:rPr>
              <a:t>ax²+bx+c &lt; 0;</a:t>
            </a:r>
            <a:r>
              <a:rPr lang="ru-RU" sz="4000" b="1" i="1" dirty="0">
                <a:solidFill>
                  <a:srgbClr val="00B0F0"/>
                </a:solidFill>
                <a:latin typeface="Times New Roman" pitchFamily="18" charset="0"/>
              </a:rPr>
              <a:t> </a:t>
            </a:r>
            <a:r>
              <a:rPr lang="en-US" sz="4000" b="1" i="1" dirty="0">
                <a:solidFill>
                  <a:srgbClr val="00B0F0"/>
                </a:solidFill>
                <a:latin typeface="Times New Roman" pitchFamily="18" charset="0"/>
              </a:rPr>
              <a:t>ax²+bx+c &gt;0; </a:t>
            </a:r>
          </a:p>
          <a:p>
            <a:pPr algn="ctr">
              <a:spcBef>
                <a:spcPct val="50000"/>
              </a:spcBef>
            </a:pPr>
            <a:r>
              <a:rPr lang="en-US" sz="4000" b="1" i="1" dirty="0">
                <a:solidFill>
                  <a:srgbClr val="00B0F0"/>
                </a:solidFill>
                <a:latin typeface="Times New Roman" pitchFamily="18" charset="0"/>
              </a:rPr>
              <a:t> ax²+bx+c ≤ 0; ax²+bx+c ≥ 0</a:t>
            </a:r>
            <a:r>
              <a:rPr lang="ru-RU" sz="4000" b="1" i="1" dirty="0">
                <a:solidFill>
                  <a:srgbClr val="00B0F0"/>
                </a:solidFill>
                <a:latin typeface="Times New Roman" pitchFamily="18" charset="0"/>
              </a:rPr>
              <a:t>,</a:t>
            </a:r>
            <a:endParaRPr lang="ru-RU" sz="4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ru-RU" sz="3600" b="1" dirty="0">
                <a:solidFill>
                  <a:srgbClr val="43808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600" b="1" dirty="0">
                <a:solidFill>
                  <a:srgbClr val="438086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43808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переменная,</a:t>
            </a:r>
            <a:r>
              <a:rPr lang="ru-RU" sz="3600" b="1" dirty="0">
                <a:solidFill>
                  <a:srgbClr val="43808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–некоторые числа,  причем   </a:t>
            </a:r>
            <a:r>
              <a:rPr lang="ru-RU" sz="3600" b="1" dirty="0">
                <a:solidFill>
                  <a:srgbClr val="43808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3600" b="1" dirty="0">
                <a:solidFill>
                  <a:srgbClr val="438086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неравенствами 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степени с одной переменной.</a:t>
            </a: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1524001" y="1091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1524001" y="1091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820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04112" y="4005065"/>
            <a:ext cx="1214438" cy="6699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1524001" y="1091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5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43466"/>
            <a:ext cx="10972800" cy="77417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из следующих неравенств являются неравенствами второй степени с одной переменной?</a:t>
            </a: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693333"/>
            <a:ext cx="8229600" cy="4687995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 &gt; 0;	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 &lt; 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≤ 0;		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baseline="300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1;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5. 5</a:t>
            </a: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 &gt; 3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		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baseline="30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1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1038578" y="224631"/>
            <a:ext cx="9673167" cy="11509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Найдите число корней уравнения 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sz="3600" i="1" baseline="30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600" b="1" i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ru-RU" sz="3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+c=0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 знак коэффициента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по рисунку.</a:t>
            </a:r>
            <a:r>
              <a:rPr lang="ru-RU" sz="2400" dirty="0">
                <a:solidFill>
                  <a:srgbClr val="696464"/>
                </a:solidFill>
                <a:latin typeface="Franklin Gothic Book" pitchFamily="34" charset="0"/>
              </a:rPr>
              <a:t/>
            </a:r>
            <a:br>
              <a:rPr lang="ru-RU" sz="2400" dirty="0">
                <a:solidFill>
                  <a:srgbClr val="696464"/>
                </a:solidFill>
                <a:latin typeface="Franklin Gothic Book" pitchFamily="34" charset="0"/>
              </a:rPr>
            </a:br>
            <a:endParaRPr lang="ru-RU" sz="24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10"/>
          <p:cNvSpPr>
            <a:spLocks noChangeArrowheads="1"/>
          </p:cNvSpPr>
          <p:nvPr/>
        </p:nvSpPr>
        <p:spPr bwMode="auto">
          <a:xfrm>
            <a:off x="1774826" y="1916114"/>
            <a:ext cx="4286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>
                <a:solidFill>
                  <a:srgbClr val="000000"/>
                </a:solidFill>
                <a:latin typeface="Perpetua" panose="02020502060401020303" pitchFamily="18" charset="0"/>
                <a:ea typeface="Microsoft YaHei" panose="020B0503020204020204" pitchFamily="34" charset="-122"/>
              </a:rPr>
              <a:t>1)</a:t>
            </a:r>
          </a:p>
        </p:txBody>
      </p:sp>
      <p:sp>
        <p:nvSpPr>
          <p:cNvPr id="8196" name="Rectangle 11"/>
          <p:cNvSpPr>
            <a:spLocks noChangeArrowheads="1"/>
          </p:cNvSpPr>
          <p:nvPr/>
        </p:nvSpPr>
        <p:spPr bwMode="auto">
          <a:xfrm>
            <a:off x="4656139" y="1916114"/>
            <a:ext cx="4286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>
                <a:solidFill>
                  <a:srgbClr val="000000"/>
                </a:solidFill>
                <a:latin typeface="Perpetua" panose="02020502060401020303" pitchFamily="18" charset="0"/>
                <a:ea typeface="Microsoft YaHei" panose="020B0503020204020204" pitchFamily="34" charset="-122"/>
              </a:rPr>
              <a:t>2)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7535864" y="1916114"/>
            <a:ext cx="4286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>
                <a:solidFill>
                  <a:srgbClr val="000000"/>
                </a:solidFill>
                <a:latin typeface="Perpetua" panose="02020502060401020303" pitchFamily="18" charset="0"/>
                <a:ea typeface="Microsoft YaHei" panose="020B0503020204020204" pitchFamily="34" charset="-122"/>
              </a:rPr>
              <a:t>3)</a:t>
            </a:r>
          </a:p>
        </p:txBody>
      </p:sp>
      <p:sp>
        <p:nvSpPr>
          <p:cNvPr id="8198" name="Rectangle 13"/>
          <p:cNvSpPr>
            <a:spLocks noChangeArrowheads="1"/>
          </p:cNvSpPr>
          <p:nvPr/>
        </p:nvSpPr>
        <p:spPr bwMode="auto">
          <a:xfrm>
            <a:off x="1992313" y="4292601"/>
            <a:ext cx="5000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>
                <a:solidFill>
                  <a:srgbClr val="000000"/>
                </a:solidFill>
                <a:latin typeface="Perpetua" panose="02020502060401020303" pitchFamily="18" charset="0"/>
                <a:ea typeface="Microsoft YaHei" panose="020B0503020204020204" pitchFamily="34" charset="-122"/>
              </a:rPr>
              <a:t>4)</a:t>
            </a:r>
          </a:p>
        </p:txBody>
      </p:sp>
      <p:sp>
        <p:nvSpPr>
          <p:cNvPr id="8199" name="Rectangle 14"/>
          <p:cNvSpPr>
            <a:spLocks noChangeArrowheads="1"/>
          </p:cNvSpPr>
          <p:nvPr/>
        </p:nvSpPr>
        <p:spPr bwMode="auto">
          <a:xfrm>
            <a:off x="4727576" y="4359276"/>
            <a:ext cx="4286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>
                <a:solidFill>
                  <a:srgbClr val="000000"/>
                </a:solidFill>
                <a:latin typeface="Perpetua" panose="02020502060401020303" pitchFamily="18" charset="0"/>
                <a:ea typeface="Microsoft YaHei" panose="020B0503020204020204" pitchFamily="34" charset="-122"/>
              </a:rPr>
              <a:t>5)</a:t>
            </a:r>
          </a:p>
        </p:txBody>
      </p:sp>
      <p:sp>
        <p:nvSpPr>
          <p:cNvPr id="8200" name="Rectangle 15"/>
          <p:cNvSpPr>
            <a:spLocks noChangeArrowheads="1"/>
          </p:cNvSpPr>
          <p:nvPr/>
        </p:nvSpPr>
        <p:spPr bwMode="auto">
          <a:xfrm>
            <a:off x="7827963" y="4292601"/>
            <a:ext cx="5000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b="1">
                <a:solidFill>
                  <a:srgbClr val="000000"/>
                </a:solidFill>
                <a:latin typeface="Perpetua" panose="02020502060401020303" pitchFamily="18" charset="0"/>
                <a:ea typeface="Microsoft YaHei" panose="020B0503020204020204" pitchFamily="34" charset="-122"/>
              </a:rPr>
              <a:t>6)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063750" y="3213100"/>
            <a:ext cx="172878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680325" y="4941889"/>
            <a:ext cx="17287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063750" y="4652964"/>
            <a:ext cx="17287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535864" y="1916114"/>
            <a:ext cx="1728787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800600" y="6165850"/>
            <a:ext cx="1727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727575" y="3500439"/>
            <a:ext cx="17287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7" name="Freeform 5"/>
          <p:cNvSpPr>
            <a:spLocks noChangeArrowheads="1"/>
          </p:cNvSpPr>
          <p:nvPr/>
        </p:nvSpPr>
        <p:spPr bwMode="auto">
          <a:xfrm flipV="1">
            <a:off x="2208213" y="1989139"/>
            <a:ext cx="1295400" cy="1512887"/>
          </a:xfrm>
          <a:custGeom>
            <a:avLst/>
            <a:gdLst>
              <a:gd name="T0" fmla="*/ 0 w 759"/>
              <a:gd name="T1" fmla="*/ 2147483647 h 1701"/>
              <a:gd name="T2" fmla="*/ 2147483647 w 759"/>
              <a:gd name="T3" fmla="*/ 2147483647 h 1701"/>
              <a:gd name="T4" fmla="*/ 2147483647 w 759"/>
              <a:gd name="T5" fmla="*/ 0 h 1701"/>
              <a:gd name="T6" fmla="*/ 2147483647 w 759"/>
              <a:gd name="T7" fmla="*/ 2147483647 h 1701"/>
              <a:gd name="T8" fmla="*/ 2147483647 w 759"/>
              <a:gd name="T9" fmla="*/ 2147483647 h 1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9"/>
              <a:gd name="T16" fmla="*/ 0 h 1701"/>
              <a:gd name="T17" fmla="*/ 759 w 759"/>
              <a:gd name="T18" fmla="*/ 1701 h 1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9" h="1701">
                <a:moveTo>
                  <a:pt x="0" y="1701"/>
                </a:moveTo>
                <a:cubicBezTo>
                  <a:pt x="38" y="1239"/>
                  <a:pt x="76" y="777"/>
                  <a:pt x="138" y="494"/>
                </a:cubicBezTo>
                <a:cubicBezTo>
                  <a:pt x="200" y="211"/>
                  <a:pt x="293" y="0"/>
                  <a:pt x="375" y="0"/>
                </a:cubicBezTo>
                <a:cubicBezTo>
                  <a:pt x="457" y="0"/>
                  <a:pt x="567" y="211"/>
                  <a:pt x="631" y="494"/>
                </a:cubicBezTo>
                <a:cubicBezTo>
                  <a:pt x="695" y="777"/>
                  <a:pt x="727" y="1239"/>
                  <a:pt x="759" y="1701"/>
                </a:cubicBezTo>
              </a:path>
            </a:pathLst>
          </a:custGeom>
          <a:noFill/>
          <a:ln w="3816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208" name="Freeform 5"/>
          <p:cNvSpPr>
            <a:spLocks noChangeArrowheads="1"/>
          </p:cNvSpPr>
          <p:nvPr/>
        </p:nvSpPr>
        <p:spPr bwMode="auto">
          <a:xfrm flipV="1">
            <a:off x="5087938" y="4581526"/>
            <a:ext cx="1295400" cy="1584325"/>
          </a:xfrm>
          <a:custGeom>
            <a:avLst/>
            <a:gdLst>
              <a:gd name="T0" fmla="*/ 0 w 759"/>
              <a:gd name="T1" fmla="*/ 2147483647 h 1701"/>
              <a:gd name="T2" fmla="*/ 2147483647 w 759"/>
              <a:gd name="T3" fmla="*/ 2147483647 h 1701"/>
              <a:gd name="T4" fmla="*/ 2147483647 w 759"/>
              <a:gd name="T5" fmla="*/ 0 h 1701"/>
              <a:gd name="T6" fmla="*/ 2147483647 w 759"/>
              <a:gd name="T7" fmla="*/ 2147483647 h 1701"/>
              <a:gd name="T8" fmla="*/ 2147483647 w 759"/>
              <a:gd name="T9" fmla="*/ 2147483647 h 1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9"/>
              <a:gd name="T16" fmla="*/ 0 h 1701"/>
              <a:gd name="T17" fmla="*/ 759 w 759"/>
              <a:gd name="T18" fmla="*/ 1701 h 1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9" h="1701">
                <a:moveTo>
                  <a:pt x="0" y="1701"/>
                </a:moveTo>
                <a:cubicBezTo>
                  <a:pt x="38" y="1239"/>
                  <a:pt x="76" y="777"/>
                  <a:pt x="138" y="494"/>
                </a:cubicBezTo>
                <a:cubicBezTo>
                  <a:pt x="200" y="211"/>
                  <a:pt x="293" y="0"/>
                  <a:pt x="375" y="0"/>
                </a:cubicBezTo>
                <a:cubicBezTo>
                  <a:pt x="457" y="0"/>
                  <a:pt x="567" y="211"/>
                  <a:pt x="631" y="494"/>
                </a:cubicBezTo>
                <a:cubicBezTo>
                  <a:pt x="695" y="777"/>
                  <a:pt x="727" y="1239"/>
                  <a:pt x="759" y="1701"/>
                </a:cubicBezTo>
              </a:path>
            </a:pathLst>
          </a:custGeom>
          <a:noFill/>
          <a:ln w="3816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209" name="Freeform 5"/>
          <p:cNvSpPr>
            <a:spLocks noChangeArrowheads="1"/>
          </p:cNvSpPr>
          <p:nvPr/>
        </p:nvSpPr>
        <p:spPr bwMode="auto">
          <a:xfrm flipV="1">
            <a:off x="5016501" y="1989138"/>
            <a:ext cx="1223963" cy="1295400"/>
          </a:xfrm>
          <a:custGeom>
            <a:avLst/>
            <a:gdLst>
              <a:gd name="T0" fmla="*/ 0 w 759"/>
              <a:gd name="T1" fmla="*/ 2147483647 h 1701"/>
              <a:gd name="T2" fmla="*/ 2147483647 w 759"/>
              <a:gd name="T3" fmla="*/ 2147483647 h 1701"/>
              <a:gd name="T4" fmla="*/ 2147483647 w 759"/>
              <a:gd name="T5" fmla="*/ 0 h 1701"/>
              <a:gd name="T6" fmla="*/ 2147483647 w 759"/>
              <a:gd name="T7" fmla="*/ 2147483647 h 1701"/>
              <a:gd name="T8" fmla="*/ 2147483647 w 759"/>
              <a:gd name="T9" fmla="*/ 2147483647 h 1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9"/>
              <a:gd name="T16" fmla="*/ 0 h 1701"/>
              <a:gd name="T17" fmla="*/ 759 w 759"/>
              <a:gd name="T18" fmla="*/ 1701 h 1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9" h="1701">
                <a:moveTo>
                  <a:pt x="0" y="1701"/>
                </a:moveTo>
                <a:cubicBezTo>
                  <a:pt x="38" y="1239"/>
                  <a:pt x="76" y="777"/>
                  <a:pt x="138" y="494"/>
                </a:cubicBezTo>
                <a:cubicBezTo>
                  <a:pt x="200" y="211"/>
                  <a:pt x="293" y="0"/>
                  <a:pt x="375" y="0"/>
                </a:cubicBezTo>
                <a:cubicBezTo>
                  <a:pt x="457" y="0"/>
                  <a:pt x="567" y="211"/>
                  <a:pt x="631" y="494"/>
                </a:cubicBezTo>
                <a:cubicBezTo>
                  <a:pt x="695" y="777"/>
                  <a:pt x="727" y="1239"/>
                  <a:pt x="759" y="1701"/>
                </a:cubicBezTo>
              </a:path>
            </a:pathLst>
          </a:custGeom>
          <a:noFill/>
          <a:ln w="3816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210" name="Freeform 4"/>
          <p:cNvSpPr>
            <a:spLocks noChangeArrowheads="1"/>
          </p:cNvSpPr>
          <p:nvPr/>
        </p:nvSpPr>
        <p:spPr bwMode="auto">
          <a:xfrm>
            <a:off x="7824788" y="1916113"/>
            <a:ext cx="1295400" cy="1441450"/>
          </a:xfrm>
          <a:custGeom>
            <a:avLst/>
            <a:gdLst>
              <a:gd name="T0" fmla="*/ 0 w 759"/>
              <a:gd name="T1" fmla="*/ 2147483647 h 1701"/>
              <a:gd name="T2" fmla="*/ 2147483647 w 759"/>
              <a:gd name="T3" fmla="*/ 2147483647 h 1701"/>
              <a:gd name="T4" fmla="*/ 2147483647 w 759"/>
              <a:gd name="T5" fmla="*/ 0 h 1701"/>
              <a:gd name="T6" fmla="*/ 2147483647 w 759"/>
              <a:gd name="T7" fmla="*/ 2147483647 h 1701"/>
              <a:gd name="T8" fmla="*/ 2147483647 w 759"/>
              <a:gd name="T9" fmla="*/ 2147483647 h 1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9"/>
              <a:gd name="T16" fmla="*/ 0 h 1701"/>
              <a:gd name="T17" fmla="*/ 759 w 759"/>
              <a:gd name="T18" fmla="*/ 1701 h 1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9" h="1701">
                <a:moveTo>
                  <a:pt x="0" y="1701"/>
                </a:moveTo>
                <a:cubicBezTo>
                  <a:pt x="38" y="1239"/>
                  <a:pt x="76" y="777"/>
                  <a:pt x="138" y="494"/>
                </a:cubicBezTo>
                <a:cubicBezTo>
                  <a:pt x="200" y="211"/>
                  <a:pt x="293" y="0"/>
                  <a:pt x="375" y="0"/>
                </a:cubicBezTo>
                <a:cubicBezTo>
                  <a:pt x="457" y="0"/>
                  <a:pt x="567" y="211"/>
                  <a:pt x="631" y="494"/>
                </a:cubicBezTo>
                <a:cubicBezTo>
                  <a:pt x="695" y="777"/>
                  <a:pt x="727" y="1239"/>
                  <a:pt x="759" y="1701"/>
                </a:cubicBezTo>
              </a:path>
            </a:pathLst>
          </a:custGeom>
          <a:noFill/>
          <a:ln w="3816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211" name="Freeform 4"/>
          <p:cNvSpPr>
            <a:spLocks noChangeArrowheads="1"/>
          </p:cNvSpPr>
          <p:nvPr/>
        </p:nvSpPr>
        <p:spPr bwMode="auto">
          <a:xfrm>
            <a:off x="7896225" y="4581526"/>
            <a:ext cx="1295400" cy="1584325"/>
          </a:xfrm>
          <a:custGeom>
            <a:avLst/>
            <a:gdLst>
              <a:gd name="T0" fmla="*/ 0 w 759"/>
              <a:gd name="T1" fmla="*/ 2147483647 h 1701"/>
              <a:gd name="T2" fmla="*/ 2147483647 w 759"/>
              <a:gd name="T3" fmla="*/ 2147483647 h 1701"/>
              <a:gd name="T4" fmla="*/ 2147483647 w 759"/>
              <a:gd name="T5" fmla="*/ 0 h 1701"/>
              <a:gd name="T6" fmla="*/ 2147483647 w 759"/>
              <a:gd name="T7" fmla="*/ 2147483647 h 1701"/>
              <a:gd name="T8" fmla="*/ 2147483647 w 759"/>
              <a:gd name="T9" fmla="*/ 2147483647 h 1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9"/>
              <a:gd name="T16" fmla="*/ 0 h 1701"/>
              <a:gd name="T17" fmla="*/ 759 w 759"/>
              <a:gd name="T18" fmla="*/ 1701 h 1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9" h="1701">
                <a:moveTo>
                  <a:pt x="0" y="1701"/>
                </a:moveTo>
                <a:cubicBezTo>
                  <a:pt x="38" y="1239"/>
                  <a:pt x="76" y="777"/>
                  <a:pt x="138" y="494"/>
                </a:cubicBezTo>
                <a:cubicBezTo>
                  <a:pt x="200" y="211"/>
                  <a:pt x="293" y="0"/>
                  <a:pt x="375" y="0"/>
                </a:cubicBezTo>
                <a:cubicBezTo>
                  <a:pt x="457" y="0"/>
                  <a:pt x="567" y="211"/>
                  <a:pt x="631" y="494"/>
                </a:cubicBezTo>
                <a:cubicBezTo>
                  <a:pt x="695" y="777"/>
                  <a:pt x="727" y="1239"/>
                  <a:pt x="759" y="1701"/>
                </a:cubicBezTo>
              </a:path>
            </a:pathLst>
          </a:custGeom>
          <a:noFill/>
          <a:ln w="3816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212" name="Freeform 4"/>
          <p:cNvSpPr>
            <a:spLocks noChangeArrowheads="1"/>
          </p:cNvSpPr>
          <p:nvPr/>
        </p:nvSpPr>
        <p:spPr bwMode="auto">
          <a:xfrm>
            <a:off x="2135188" y="4652964"/>
            <a:ext cx="1223962" cy="1584325"/>
          </a:xfrm>
          <a:custGeom>
            <a:avLst/>
            <a:gdLst>
              <a:gd name="T0" fmla="*/ 0 w 759"/>
              <a:gd name="T1" fmla="*/ 2147483647 h 1701"/>
              <a:gd name="T2" fmla="*/ 2147483647 w 759"/>
              <a:gd name="T3" fmla="*/ 2147483647 h 1701"/>
              <a:gd name="T4" fmla="*/ 2147483647 w 759"/>
              <a:gd name="T5" fmla="*/ 0 h 1701"/>
              <a:gd name="T6" fmla="*/ 2147483647 w 759"/>
              <a:gd name="T7" fmla="*/ 2147483647 h 1701"/>
              <a:gd name="T8" fmla="*/ 2147483647 w 759"/>
              <a:gd name="T9" fmla="*/ 2147483647 h 1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9"/>
              <a:gd name="T16" fmla="*/ 0 h 1701"/>
              <a:gd name="T17" fmla="*/ 759 w 759"/>
              <a:gd name="T18" fmla="*/ 1701 h 1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9" h="1701">
                <a:moveTo>
                  <a:pt x="0" y="1701"/>
                </a:moveTo>
                <a:cubicBezTo>
                  <a:pt x="38" y="1239"/>
                  <a:pt x="76" y="777"/>
                  <a:pt x="138" y="494"/>
                </a:cubicBezTo>
                <a:cubicBezTo>
                  <a:pt x="200" y="211"/>
                  <a:pt x="293" y="0"/>
                  <a:pt x="375" y="0"/>
                </a:cubicBezTo>
                <a:cubicBezTo>
                  <a:pt x="457" y="0"/>
                  <a:pt x="567" y="211"/>
                  <a:pt x="631" y="494"/>
                </a:cubicBezTo>
                <a:cubicBezTo>
                  <a:pt x="695" y="777"/>
                  <a:pt x="727" y="1239"/>
                  <a:pt x="759" y="1701"/>
                </a:cubicBezTo>
              </a:path>
            </a:pathLst>
          </a:custGeom>
          <a:noFill/>
          <a:ln w="3816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8213" name="TextBox 33"/>
          <p:cNvSpPr txBox="1">
            <a:spLocks noChangeArrowheads="1"/>
          </p:cNvSpPr>
          <p:nvPr/>
        </p:nvSpPr>
        <p:spPr bwMode="auto">
          <a:xfrm>
            <a:off x="3575051" y="2852739"/>
            <a:ext cx="360363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х</a:t>
            </a:r>
          </a:p>
        </p:txBody>
      </p:sp>
      <p:sp>
        <p:nvSpPr>
          <p:cNvPr id="8214" name="TextBox 34"/>
          <p:cNvSpPr txBox="1">
            <a:spLocks noChangeArrowheads="1"/>
          </p:cNvSpPr>
          <p:nvPr/>
        </p:nvSpPr>
        <p:spPr bwMode="auto">
          <a:xfrm>
            <a:off x="6240463" y="3213100"/>
            <a:ext cx="3603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х</a:t>
            </a:r>
          </a:p>
        </p:txBody>
      </p:sp>
      <p:sp>
        <p:nvSpPr>
          <p:cNvPr id="8215" name="TextBox 35"/>
          <p:cNvSpPr txBox="1">
            <a:spLocks noChangeArrowheads="1"/>
          </p:cNvSpPr>
          <p:nvPr/>
        </p:nvSpPr>
        <p:spPr bwMode="auto">
          <a:xfrm>
            <a:off x="9264651" y="1773238"/>
            <a:ext cx="3603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х</a:t>
            </a:r>
          </a:p>
        </p:txBody>
      </p:sp>
      <p:sp>
        <p:nvSpPr>
          <p:cNvPr id="8216" name="TextBox 36"/>
          <p:cNvSpPr txBox="1">
            <a:spLocks noChangeArrowheads="1"/>
          </p:cNvSpPr>
          <p:nvPr/>
        </p:nvSpPr>
        <p:spPr bwMode="auto">
          <a:xfrm>
            <a:off x="3792539" y="4508500"/>
            <a:ext cx="358775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х</a:t>
            </a:r>
          </a:p>
        </p:txBody>
      </p:sp>
      <p:sp>
        <p:nvSpPr>
          <p:cNvPr id="8217" name="TextBox 37"/>
          <p:cNvSpPr txBox="1">
            <a:spLocks noChangeArrowheads="1"/>
          </p:cNvSpPr>
          <p:nvPr/>
        </p:nvSpPr>
        <p:spPr bwMode="auto">
          <a:xfrm>
            <a:off x="6456363" y="5876925"/>
            <a:ext cx="360362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х</a:t>
            </a:r>
          </a:p>
        </p:txBody>
      </p:sp>
      <p:sp>
        <p:nvSpPr>
          <p:cNvPr id="8218" name="TextBox 38"/>
          <p:cNvSpPr txBox="1">
            <a:spLocks noChangeArrowheads="1"/>
          </p:cNvSpPr>
          <p:nvPr/>
        </p:nvSpPr>
        <p:spPr bwMode="auto">
          <a:xfrm>
            <a:off x="9336088" y="4581525"/>
            <a:ext cx="36036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1400" b="1">
                <a:solidFill>
                  <a:prstClr val="black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х</a:t>
            </a:r>
          </a:p>
        </p:txBody>
      </p:sp>
    </p:spTree>
    <p:extLst>
      <p:ext uri="{BB962C8B-B14F-4D97-AF65-F5344CB8AC3E}">
        <p14:creationId xmlns:p14="http://schemas.microsoft.com/office/powerpoint/2010/main" val="2215045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738451" y="282222"/>
            <a:ext cx="9771503" cy="5565421"/>
          </a:xfrm>
          <a:prstGeom prst="verticalScroll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solidFill>
              <a:srgbClr val="4BACC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sng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Эпиграф к уроку: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Кто воздвигнет тебя к небесам? </a:t>
            </a: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сам. </a:t>
            </a: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Кто 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низвергнет тебя с высоты? </a:t>
            </a: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ты. </a:t>
            </a: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куются ключи к твоей горькой судьбе? </a:t>
            </a: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Лишь 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тебе. </a:t>
            </a: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Чем 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расплатишься ты за проигранный бой?   </a:t>
            </a: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Лишь собой! </a:t>
            </a:r>
            <a:endParaRPr lang="ru-RU" sz="2800" b="1" kern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kern="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Н.Левинтов</a:t>
            </a:r>
            <a:r>
              <a:rPr lang="ru-RU" sz="36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b="1" kern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5161" y="6091535"/>
            <a:ext cx="7752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считаете,</a:t>
            </a:r>
            <a:r>
              <a:rPr lang="ru-RU" sz="24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чем смысл высказывания Н. Левинтова?</a:t>
            </a:r>
            <a:endParaRPr lang="ru-RU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68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451556" y="428605"/>
            <a:ext cx="594259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график функции</a:t>
            </a:r>
          </a:p>
          <a:p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охарактеризуйте знак первого коэффициента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дискриминанта;</a:t>
            </a:r>
          </a:p>
          <a:p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назовите значения переменной </a:t>
            </a:r>
            <a:r>
              <a:rPr lang="ru-R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при которых функция принимает значения,</a:t>
            </a:r>
          </a:p>
          <a:p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равные нулю,</a:t>
            </a:r>
          </a:p>
          <a:p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положительные значения,</a:t>
            </a:r>
          </a:p>
          <a:p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отрицательные значения.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1470" y="1127641"/>
            <a:ext cx="3454569" cy="66484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7583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cxnSp>
        <p:nvCxnSpPr>
          <p:cNvPr id="3" name="AutoShape 2"/>
          <p:cNvCxnSpPr>
            <a:cxnSpLocks noChangeShapeType="1"/>
          </p:cNvCxnSpPr>
          <p:nvPr/>
        </p:nvCxnSpPr>
        <p:spPr bwMode="auto">
          <a:xfrm>
            <a:off x="6524628" y="3206134"/>
            <a:ext cx="3857652" cy="8552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75047" y="357167"/>
            <a:ext cx="411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 rot="5400000" flipH="1" flipV="1">
            <a:off x="5960973" y="3285861"/>
            <a:ext cx="5856159" cy="2285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882215" y="3143248"/>
            <a:ext cx="411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53520" y="3238828"/>
            <a:ext cx="357190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40" name="Полилиния 39"/>
          <p:cNvSpPr/>
          <p:nvPr/>
        </p:nvSpPr>
        <p:spPr>
          <a:xfrm>
            <a:off x="6935832" y="1623320"/>
            <a:ext cx="2084844" cy="3187971"/>
          </a:xfrm>
          <a:custGeom>
            <a:avLst/>
            <a:gdLst>
              <a:gd name="connsiteX0" fmla="*/ 0 w 1448790"/>
              <a:gd name="connsiteY0" fmla="*/ 0 h 1438893"/>
              <a:gd name="connsiteX1" fmla="*/ 308759 w 1448790"/>
              <a:gd name="connsiteY1" fmla="*/ 1140031 h 1438893"/>
              <a:gd name="connsiteX2" fmla="*/ 724395 w 1448790"/>
              <a:gd name="connsiteY2" fmla="*/ 1425038 h 1438893"/>
              <a:gd name="connsiteX3" fmla="*/ 1092530 w 1448790"/>
              <a:gd name="connsiteY3" fmla="*/ 1056903 h 1438893"/>
              <a:gd name="connsiteX4" fmla="*/ 1448790 w 1448790"/>
              <a:gd name="connsiteY4" fmla="*/ 0 h 1438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8790" h="1438893">
                <a:moveTo>
                  <a:pt x="0" y="0"/>
                </a:moveTo>
                <a:cubicBezTo>
                  <a:pt x="94013" y="451262"/>
                  <a:pt x="188027" y="902525"/>
                  <a:pt x="308759" y="1140031"/>
                </a:cubicBezTo>
                <a:cubicBezTo>
                  <a:pt x="429491" y="1377537"/>
                  <a:pt x="593767" y="1438893"/>
                  <a:pt x="724395" y="1425038"/>
                </a:cubicBezTo>
                <a:cubicBezTo>
                  <a:pt x="855023" y="1411183"/>
                  <a:pt x="971798" y="1294409"/>
                  <a:pt x="1092530" y="1056903"/>
                </a:cubicBezTo>
                <a:cubicBezTo>
                  <a:pt x="1213262" y="819397"/>
                  <a:pt x="1331026" y="409698"/>
                  <a:pt x="1448790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667504" y="3136613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167702" y="3136613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9923849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Заголовок 1"/>
          <p:cNvSpPr>
            <a:spLocks noGrp="1"/>
          </p:cNvSpPr>
          <p:nvPr>
            <p:ph type="title"/>
          </p:nvPr>
        </p:nvSpPr>
        <p:spPr>
          <a:xfrm>
            <a:off x="197753" y="85417"/>
            <a:ext cx="10961510" cy="971550"/>
          </a:xfrm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sz="32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Решим </a:t>
            </a:r>
            <a:r>
              <a:rPr lang="ru-RU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 </a:t>
            </a:r>
            <a:r>
              <a:rPr lang="ru-RU" sz="3200" b="1" i="1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en-US" sz="3200" b="1" i="1" baseline="30000" dirty="0">
                <a:solidFill>
                  <a:srgbClr val="000000"/>
                </a:solidFill>
                <a:latin typeface="Times New Roman" pitchFamily="18" charset="0"/>
              </a:rPr>
              <a:t>2 </a:t>
            </a:r>
            <a:r>
              <a:rPr lang="ru-RU" sz="3200" b="1" i="1" dirty="0">
                <a:solidFill>
                  <a:srgbClr val="000000"/>
                </a:solidFill>
                <a:latin typeface="Times New Roman" pitchFamily="18" charset="0"/>
              </a:rPr>
              <a:t>+ 5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</a:rPr>
              <a:t>x</a:t>
            </a:r>
            <a:r>
              <a:rPr lang="ru-RU" sz="3200" b="1" i="1" dirty="0">
                <a:solidFill>
                  <a:srgbClr val="000000"/>
                </a:solidFill>
                <a:latin typeface="Times New Roman" pitchFamily="18" charset="0"/>
              </a:rPr>
              <a:t> – 3 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</a:rPr>
              <a:t>&gt;</a:t>
            </a:r>
            <a:r>
              <a:rPr lang="ru-RU" sz="3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</a:rPr>
              <a:t>0 </a:t>
            </a:r>
            <a:endParaRPr lang="ru-RU" sz="3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6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/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2" name="Уравнение" r:id="rId3" imgW="114120" imgH="215640" progId="Equation.3">
                  <p:embed/>
                </p:oleObj>
              </mc:Choice>
              <mc:Fallback>
                <p:oleObj name="Уравнение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99"/>
          <p:cNvSpPr txBox="1">
            <a:spLocks noChangeArrowheads="1"/>
          </p:cNvSpPr>
          <p:nvPr/>
        </p:nvSpPr>
        <p:spPr bwMode="auto">
          <a:xfrm>
            <a:off x="641703" y="5011842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Georgia" panose="02040502050405020303" pitchFamily="18" charset="0"/>
              </a:rPr>
              <a:t>Ответ:</a:t>
            </a:r>
          </a:p>
        </p:txBody>
      </p:sp>
      <p:sp>
        <p:nvSpPr>
          <p:cNvPr id="19" name="Text Box 100"/>
          <p:cNvSpPr txBox="1">
            <a:spLocks noChangeArrowheads="1"/>
          </p:cNvSpPr>
          <p:nvPr/>
        </p:nvSpPr>
        <p:spPr bwMode="auto">
          <a:xfrm>
            <a:off x="1802342" y="4991382"/>
            <a:ext cx="30973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∞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-3)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(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; +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101"/>
          <p:cNvSpPr txBox="1">
            <a:spLocks noChangeArrowheads="1"/>
          </p:cNvSpPr>
          <p:nvPr/>
        </p:nvSpPr>
        <p:spPr bwMode="auto">
          <a:xfrm>
            <a:off x="1807189" y="5639102"/>
            <a:ext cx="35260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(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; +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02"/>
          <p:cNvSpPr txBox="1">
            <a:spLocks noChangeArrowheads="1"/>
          </p:cNvSpPr>
          <p:nvPr/>
        </p:nvSpPr>
        <p:spPr bwMode="auto">
          <a:xfrm>
            <a:off x="6976631" y="5052839"/>
            <a:ext cx="39695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(–  ∞ ; -3</a:t>
            </a:r>
            <a:r>
              <a:rPr lang="en-US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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;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∞);</a:t>
            </a:r>
          </a:p>
        </p:txBody>
      </p:sp>
      <p:sp>
        <p:nvSpPr>
          <p:cNvPr id="22" name="Text Box 103"/>
          <p:cNvSpPr txBox="1">
            <a:spLocks noChangeArrowheads="1"/>
          </p:cNvSpPr>
          <p:nvPr/>
        </p:nvSpPr>
        <p:spPr bwMode="auto">
          <a:xfrm>
            <a:off x="7007035" y="5703223"/>
            <a:ext cx="3719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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; + ∞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105"/>
          <p:cNvGrpSpPr>
            <a:grpSpLocks/>
          </p:cNvGrpSpPr>
          <p:nvPr/>
        </p:nvGrpSpPr>
        <p:grpSpPr bwMode="auto">
          <a:xfrm>
            <a:off x="8313283" y="6161087"/>
            <a:ext cx="3671888" cy="696913"/>
            <a:chOff x="2928" y="3709"/>
            <a:chExt cx="2313" cy="439"/>
          </a:xfrm>
        </p:grpSpPr>
        <p:grpSp>
          <p:nvGrpSpPr>
            <p:cNvPr id="24" name="Group 106"/>
            <p:cNvGrpSpPr>
              <a:grpSpLocks/>
            </p:cNvGrpSpPr>
            <p:nvPr/>
          </p:nvGrpSpPr>
          <p:grpSpPr bwMode="auto">
            <a:xfrm>
              <a:off x="4294" y="3849"/>
              <a:ext cx="579" cy="236"/>
              <a:chOff x="1849" y="2478"/>
              <a:chExt cx="657" cy="374"/>
            </a:xfrm>
          </p:grpSpPr>
          <p:sp>
            <p:nvSpPr>
              <p:cNvPr id="39" name="Text Box 10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40" name="Text Box 10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  <p:sp>
            <p:nvSpPr>
              <p:cNvPr id="41" name="Text Box 10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2" name="Text Box 11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43" name="Text Box 11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</p:grpSp>
        <p:sp>
          <p:nvSpPr>
            <p:cNvPr id="25" name="Rectangle 112"/>
            <p:cNvSpPr>
              <a:spLocks noChangeArrowheads="1"/>
            </p:cNvSpPr>
            <p:nvPr/>
          </p:nvSpPr>
          <p:spPr bwMode="auto">
            <a:xfrm>
              <a:off x="2928" y="3792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6" name="AutoShape 113"/>
            <p:cNvSpPr>
              <a:spLocks noChangeArrowheads="1"/>
            </p:cNvSpPr>
            <p:nvPr/>
          </p:nvSpPr>
          <p:spPr bwMode="auto">
            <a:xfrm>
              <a:off x="2968" y="3820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0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7" name="Text Box 114"/>
            <p:cNvSpPr txBox="1">
              <a:spLocks noChangeArrowheads="1"/>
            </p:cNvSpPr>
            <p:nvPr/>
          </p:nvSpPr>
          <p:spPr bwMode="auto">
            <a:xfrm>
              <a:off x="3048" y="3836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Rectangle 115"/>
            <p:cNvSpPr>
              <a:spLocks noChangeArrowheads="1"/>
            </p:cNvSpPr>
            <p:nvPr/>
          </p:nvSpPr>
          <p:spPr bwMode="auto">
            <a:xfrm>
              <a:off x="356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9" name="Rectangle 116"/>
            <p:cNvSpPr>
              <a:spLocks noChangeArrowheads="1"/>
            </p:cNvSpPr>
            <p:nvPr/>
          </p:nvSpPr>
          <p:spPr bwMode="auto">
            <a:xfrm>
              <a:off x="384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0" name="Rectangle 117"/>
            <p:cNvSpPr>
              <a:spLocks noChangeArrowheads="1"/>
            </p:cNvSpPr>
            <p:nvPr/>
          </p:nvSpPr>
          <p:spPr bwMode="auto">
            <a:xfrm>
              <a:off x="412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1" name="Rectangle 118"/>
            <p:cNvSpPr>
              <a:spLocks noChangeArrowheads="1"/>
            </p:cNvSpPr>
            <p:nvPr/>
          </p:nvSpPr>
          <p:spPr bwMode="auto">
            <a:xfrm>
              <a:off x="440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2" name="Rectangle 119"/>
            <p:cNvSpPr>
              <a:spLocks noChangeArrowheads="1"/>
            </p:cNvSpPr>
            <p:nvPr/>
          </p:nvSpPr>
          <p:spPr bwMode="auto">
            <a:xfrm>
              <a:off x="4682" y="3820"/>
              <a:ext cx="240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3" name="Rectangle 120"/>
            <p:cNvSpPr>
              <a:spLocks noChangeArrowheads="1"/>
            </p:cNvSpPr>
            <p:nvPr/>
          </p:nvSpPr>
          <p:spPr bwMode="auto">
            <a:xfrm>
              <a:off x="4962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4" name="Text Box 121"/>
            <p:cNvSpPr txBox="1">
              <a:spLocks noChangeArrowheads="1"/>
            </p:cNvSpPr>
            <p:nvPr/>
          </p:nvSpPr>
          <p:spPr bwMode="auto">
            <a:xfrm>
              <a:off x="3827" y="3773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2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5" name="Text Box 122"/>
            <p:cNvSpPr txBox="1">
              <a:spLocks noChangeArrowheads="1"/>
            </p:cNvSpPr>
            <p:nvPr/>
          </p:nvSpPr>
          <p:spPr bwMode="auto">
            <a:xfrm>
              <a:off x="4381" y="3744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6" name="Text Box 123"/>
            <p:cNvSpPr txBox="1">
              <a:spLocks noChangeArrowheads="1"/>
            </p:cNvSpPr>
            <p:nvPr/>
          </p:nvSpPr>
          <p:spPr bwMode="auto">
            <a:xfrm>
              <a:off x="3555" y="3718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ru-RU" altLang="ru-RU" sz="3600" b="1" kern="0" dirty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1</a:t>
              </a:r>
              <a:endParaRPr lang="ru-RU" altLang="ru-RU" sz="3600" b="1" kern="0" dirty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 Box 124"/>
            <p:cNvSpPr txBox="1">
              <a:spLocks noChangeArrowheads="1"/>
            </p:cNvSpPr>
            <p:nvPr/>
          </p:nvSpPr>
          <p:spPr bwMode="auto">
            <a:xfrm>
              <a:off x="3847" y="3730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125"/>
            <p:cNvSpPr txBox="1">
              <a:spLocks noChangeArrowheads="1"/>
            </p:cNvSpPr>
            <p:nvPr/>
          </p:nvSpPr>
          <p:spPr bwMode="auto">
            <a:xfrm>
              <a:off x="4090" y="3709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496" y="891408"/>
            <a:ext cx="5639289" cy="6462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075" y="1333294"/>
            <a:ext cx="11205419" cy="6462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075" y="1877246"/>
            <a:ext cx="5310076" cy="932769"/>
          </a:xfrm>
          <a:prstGeom prst="rect">
            <a:avLst/>
          </a:prstGeom>
        </p:spPr>
      </p:pic>
      <p:graphicFrame>
        <p:nvGraphicFramePr>
          <p:cNvPr id="4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32069"/>
              </p:ext>
            </p:extLst>
          </p:nvPr>
        </p:nvGraphicFramePr>
        <p:xfrm>
          <a:off x="425128" y="2655080"/>
          <a:ext cx="1376684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" name="Формула" r:id="rId8" imgW="850900" imgH="228600" progId="Equation.3">
                  <p:embed/>
                </p:oleObj>
              </mc:Choice>
              <mc:Fallback>
                <p:oleObj name="Формула" r:id="rId8" imgW="850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28" y="2655080"/>
                        <a:ext cx="1376684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44752"/>
              </p:ext>
            </p:extLst>
          </p:nvPr>
        </p:nvGraphicFramePr>
        <p:xfrm>
          <a:off x="425128" y="3071133"/>
          <a:ext cx="2133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4" name="Формула" r:id="rId10" imgW="1155700" imgH="228600" progId="Equation.3">
                  <p:embed/>
                </p:oleObj>
              </mc:Choice>
              <mc:Fallback>
                <p:oleObj name="Формула" r:id="rId10" imgW="1155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28" y="3071133"/>
                        <a:ext cx="2133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851400"/>
              </p:ext>
            </p:extLst>
          </p:nvPr>
        </p:nvGraphicFramePr>
        <p:xfrm>
          <a:off x="2558728" y="3105462"/>
          <a:ext cx="112553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5" name="Формула" r:id="rId12" imgW="609336" imgH="177723" progId="Equation.3">
                  <p:embed/>
                </p:oleObj>
              </mc:Choice>
              <mc:Fallback>
                <p:oleObj name="Формула" r:id="rId12" imgW="609336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728" y="3105462"/>
                        <a:ext cx="1125538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850211"/>
              </p:ext>
            </p:extLst>
          </p:nvPr>
        </p:nvGraphicFramePr>
        <p:xfrm>
          <a:off x="3650016" y="3116253"/>
          <a:ext cx="6572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6" name="Формула" r:id="rId14" imgW="355292" imgH="203024" progId="Equation.3">
                  <p:embed/>
                </p:oleObj>
              </mc:Choice>
              <mc:Fallback>
                <p:oleObj name="Формула" r:id="rId14" imgW="355292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0016" y="3116253"/>
                        <a:ext cx="65722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436614"/>
              </p:ext>
            </p:extLst>
          </p:nvPr>
        </p:nvGraphicFramePr>
        <p:xfrm>
          <a:off x="401991" y="3434074"/>
          <a:ext cx="18510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7" name="Формула" r:id="rId16" imgW="1002865" imgH="228501" progId="Equation.3">
                  <p:embed/>
                </p:oleObj>
              </mc:Choice>
              <mc:Fallback>
                <p:oleObj name="Формула" r:id="rId16" imgW="100286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91" y="3434074"/>
                        <a:ext cx="18510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923556"/>
              </p:ext>
            </p:extLst>
          </p:nvPr>
        </p:nvGraphicFramePr>
        <p:xfrm>
          <a:off x="2484408" y="3425493"/>
          <a:ext cx="189865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8" name="Формула" r:id="rId18" imgW="1028254" imgH="431613" progId="Equation.3">
                  <p:embed/>
                </p:oleObj>
              </mc:Choice>
              <mc:Fallback>
                <p:oleObj name="Формула" r:id="rId18" imgW="102825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08" y="3425493"/>
                        <a:ext cx="189865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274156"/>
              </p:ext>
            </p:extLst>
          </p:nvPr>
        </p:nvGraphicFramePr>
        <p:xfrm>
          <a:off x="543278" y="4111128"/>
          <a:ext cx="1709738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9" name="Формула" r:id="rId20" imgW="927100" imgH="431800" progId="Equation.3">
                  <p:embed/>
                </p:oleObj>
              </mc:Choice>
              <mc:Fallback>
                <p:oleObj name="Формула" r:id="rId20" imgW="927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78" y="4111128"/>
                        <a:ext cx="1709738" cy="795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753705"/>
              </p:ext>
            </p:extLst>
          </p:nvPr>
        </p:nvGraphicFramePr>
        <p:xfrm>
          <a:off x="2265834" y="4220831"/>
          <a:ext cx="585787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0" name="Формула" r:id="rId22" imgW="317225" imgH="393359" progId="Equation.3">
                  <p:embed/>
                </p:oleObj>
              </mc:Choice>
              <mc:Fallback>
                <p:oleObj name="Формула" r:id="rId22" imgW="317225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834" y="4220831"/>
                        <a:ext cx="585787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044088"/>
              </p:ext>
            </p:extLst>
          </p:nvPr>
        </p:nvGraphicFramePr>
        <p:xfrm>
          <a:off x="2924322" y="4132402"/>
          <a:ext cx="173355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1" name="Формула" r:id="rId24" imgW="939392" imgH="431613" progId="Equation.3">
                  <p:embed/>
                </p:oleObj>
              </mc:Choice>
              <mc:Fallback>
                <p:oleObj name="Формула" r:id="rId24" imgW="93939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322" y="4132402"/>
                        <a:ext cx="1733550" cy="795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731257"/>
              </p:ext>
            </p:extLst>
          </p:nvPr>
        </p:nvGraphicFramePr>
        <p:xfrm>
          <a:off x="4756137" y="4420061"/>
          <a:ext cx="6556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2" name="Формула" r:id="rId26" imgW="355138" imgH="177569" progId="Equation.3">
                  <p:embed/>
                </p:oleObj>
              </mc:Choice>
              <mc:Fallback>
                <p:oleObj name="Формула" r:id="rId26" imgW="355138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37" y="4420061"/>
                        <a:ext cx="65563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543281" y="1907512"/>
            <a:ext cx="2938527" cy="2341067"/>
          </a:xfrm>
          <a:prstGeom prst="rect">
            <a:avLst/>
          </a:prstGeom>
        </p:spPr>
      </p:pic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044572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3" name="Уравнение" r:id="rId29" imgW="114120" imgH="215640" progId="Equation.3">
                  <p:embed/>
                </p:oleObj>
              </mc:Choice>
              <mc:Fallback>
                <p:oleObj name="Уравнение" r:id="rId29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154841" y="55295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014032"/>
              </p:ext>
            </p:extLst>
          </p:nvPr>
        </p:nvGraphicFramePr>
        <p:xfrm>
          <a:off x="3723694" y="4934767"/>
          <a:ext cx="218914" cy="560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4" name="Уравнение" r:id="rId30" imgW="152334" imgH="393529" progId="Equation.3">
                  <p:embed/>
                </p:oleObj>
              </mc:Choice>
              <mc:Fallback>
                <p:oleObj name="Уравнение" r:id="rId30" imgW="152334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694" y="4934767"/>
                        <a:ext cx="218914" cy="560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Объект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840141"/>
              </p:ext>
            </p:extLst>
          </p:nvPr>
        </p:nvGraphicFramePr>
        <p:xfrm>
          <a:off x="3942608" y="5672687"/>
          <a:ext cx="203994" cy="522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5" name="Уравнение" r:id="rId32" imgW="152334" imgH="393529" progId="Equation.3">
                  <p:embed/>
                </p:oleObj>
              </mc:Choice>
              <mc:Fallback>
                <p:oleObj name="Уравнение" r:id="rId32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608" y="5672687"/>
                        <a:ext cx="203994" cy="5227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534591"/>
              </p:ext>
            </p:extLst>
          </p:nvPr>
        </p:nvGraphicFramePr>
        <p:xfrm>
          <a:off x="9158353" y="5011842"/>
          <a:ext cx="221210" cy="566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6" name="Уравнение" r:id="rId33" imgW="152334" imgH="393529" progId="Equation.3">
                  <p:embed/>
                </p:oleObj>
              </mc:Choice>
              <mc:Fallback>
                <p:oleObj name="Уравнение" r:id="rId3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8353" y="5011842"/>
                        <a:ext cx="221210" cy="566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649156"/>
              </p:ext>
            </p:extLst>
          </p:nvPr>
        </p:nvGraphicFramePr>
        <p:xfrm>
          <a:off x="9268958" y="5657549"/>
          <a:ext cx="221210" cy="566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7" name="Уравнение" r:id="rId34" imgW="152334" imgH="393529" progId="Equation.3">
                  <p:embed/>
                </p:oleObj>
              </mc:Choice>
              <mc:Fallback>
                <p:oleObj name="Уравнение" r:id="rId34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8958" y="5657549"/>
                        <a:ext cx="221210" cy="566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449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18" grpId="0"/>
      <p:bldP spid="19" grpId="0"/>
      <p:bldP spid="20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224" y="-100186"/>
            <a:ext cx="111985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</a:p>
          <a:p>
            <a:pPr algn="ctr">
              <a:defRPr/>
            </a:pP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 неравенств второй степени </a:t>
            </a:r>
          </a:p>
          <a:p>
            <a:pPr algn="ctr">
              <a:defRPr/>
            </a:pP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одной переменной.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9536" y="1264733"/>
            <a:ext cx="56166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Рассматриваем квадратичную функцию 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f(x) =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i="1" baseline="30000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i="1" dirty="0" err="1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+c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Графиком функции является парабола.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Определяем направление ветвей параболы. Её ветви направлены вверх, если а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0  (или вниз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,если 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a&lt;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Решая уравнение 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f(x)=0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находим точки пересечения параболы </a:t>
            </a:r>
            <a:endParaRPr lang="en-US" sz="2400" b="1" i="1" dirty="0">
              <a:solidFill>
                <a:srgbClr val="424456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f(x) =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i="1" baseline="30000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i="1" dirty="0" err="1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+c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с осью ОХ.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Схематически изображаем параболу, не обозначая координат её вершины.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Находим значения переменной </a:t>
            </a:r>
            <a:r>
              <a:rPr lang="ru-RU" sz="2400" b="1" i="1" dirty="0" err="1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при которых у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&gt;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(или у </a:t>
            </a:r>
            <a:r>
              <a:rPr lang="en-US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0).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Записываем ответ.</a:t>
            </a:r>
            <a:endParaRPr lang="ru-RU" sz="2400" b="1" i="1" dirty="0">
              <a:solidFill>
                <a:srgbClr val="424456">
                  <a:lumMod val="75000"/>
                </a:srgbClr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prstClr val="black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2144" y="2348881"/>
            <a:ext cx="3275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3.Находим нули функции:</a:t>
            </a:r>
            <a:r>
              <a:rPr lang="en-US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а</a:t>
            </a:r>
            <a:r>
              <a:rPr lang="en-US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1" i="1" baseline="30000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b="1" i="1" dirty="0" err="1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+c</a:t>
            </a:r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= 0. </a:t>
            </a:r>
            <a:endParaRPr lang="en-US" sz="2000" b="1" i="1" dirty="0">
              <a:solidFill>
                <a:srgbClr val="424456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4152" y="3356992"/>
            <a:ext cx="2927474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680176" y="566124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Ответ</a:t>
            </a:r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:…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64152" y="1340768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1.Функция </a:t>
            </a:r>
            <a:r>
              <a:rPr lang="en-US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f(x) =</a:t>
            </a:r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08168" y="17008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69566" y="2987660"/>
            <a:ext cx="3275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64151" y="1700809"/>
            <a:ext cx="4592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2.Графиком является…,  ветви которой направлены…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7248128" y="1268760"/>
            <a:ext cx="72008" cy="5040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36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2"/>
          <p:cNvSpPr txBox="1">
            <a:spLocks noChangeArrowheads="1"/>
          </p:cNvSpPr>
          <p:nvPr/>
        </p:nvSpPr>
        <p:spPr bwMode="auto">
          <a:xfrm>
            <a:off x="395111" y="0"/>
            <a:ext cx="114469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.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Решим неравенство </a:t>
            </a:r>
            <a:r>
              <a:rPr lang="en-US" sz="3200" b="1" i="1" dirty="0" smtClean="0">
                <a:latin typeface="Times New Roman" pitchFamily="18" charset="0"/>
              </a:rPr>
              <a:t>x</a:t>
            </a:r>
            <a:r>
              <a:rPr lang="en-US" sz="3200" b="1" i="1" baseline="30000" dirty="0" smtClean="0">
                <a:latin typeface="Times New Roman" pitchFamily="18" charset="0"/>
              </a:rPr>
              <a:t>2 </a:t>
            </a:r>
            <a:r>
              <a:rPr lang="ru-RU" sz="3200" b="1" i="1" dirty="0">
                <a:latin typeface="Times New Roman" pitchFamily="18" charset="0"/>
              </a:rPr>
              <a:t>+6</a:t>
            </a:r>
            <a:r>
              <a:rPr lang="en-US" sz="3200" b="1" i="1" dirty="0">
                <a:latin typeface="Times New Roman" pitchFamily="18" charset="0"/>
              </a:rPr>
              <a:t>x</a:t>
            </a:r>
            <a:r>
              <a:rPr lang="ru-RU" sz="3200" b="1" i="1" dirty="0">
                <a:latin typeface="Times New Roman" pitchFamily="18" charset="0"/>
              </a:rPr>
              <a:t>+9</a:t>
            </a:r>
            <a:r>
              <a:rPr lang="en-US" sz="3200" b="1" i="1" dirty="0">
                <a:latin typeface="Times New Roman" pitchFamily="18" charset="0"/>
              </a:rPr>
              <a:t>&gt;0 </a:t>
            </a:r>
            <a:endParaRPr lang="ru-RU" sz="3200" dirty="0">
              <a:latin typeface="Times New Roman" pitchFamily="18" charset="0"/>
            </a:endParaRPr>
          </a:p>
        </p:txBody>
      </p:sp>
      <p:pic>
        <p:nvPicPr>
          <p:cNvPr id="4107" name="Picture 7"/>
          <p:cNvPicPr>
            <a:picLocks noChangeAspect="1" noChangeArrowheads="1"/>
          </p:cNvPicPr>
          <p:nvPr/>
        </p:nvPicPr>
        <p:blipFill>
          <a:blip r:embed="rId4" cstate="print"/>
          <a:srcRect l="4681" r="6808" b="3371"/>
          <a:stretch>
            <a:fillRect/>
          </a:stretch>
        </p:blipFill>
        <p:spPr bwMode="auto">
          <a:xfrm>
            <a:off x="8275613" y="1919902"/>
            <a:ext cx="2667000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600200" y="457200"/>
            <a:ext cx="57199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prstClr val="black"/>
                </a:solidFill>
                <a:latin typeface="Times New Roman" pitchFamily="18" charset="0"/>
              </a:rPr>
              <a:t>Рассмотрим функцию 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f(x) = x</a:t>
            </a:r>
            <a:r>
              <a:rPr lang="en-US" sz="2200" b="1" i="1" baseline="30000" dirty="0">
                <a:solidFill>
                  <a:prstClr val="black"/>
                </a:solidFill>
                <a:latin typeface="Times New Roman" pitchFamily="18" charset="0"/>
              </a:rPr>
              <a:t>2 </a:t>
            </a:r>
            <a:r>
              <a:rPr lang="ru-RU" sz="2200" b="1" i="1" dirty="0">
                <a:solidFill>
                  <a:prstClr val="black"/>
                </a:solidFill>
                <a:latin typeface="Times New Roman" pitchFamily="18" charset="0"/>
              </a:rPr>
              <a:t>+6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ru-RU" sz="2200" b="1" i="1" dirty="0">
                <a:solidFill>
                  <a:prstClr val="black"/>
                </a:solidFill>
                <a:latin typeface="Times New Roman" pitchFamily="18" charset="0"/>
              </a:rPr>
              <a:t>+9.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lang="ru-RU" sz="2200" b="1" i="1" dirty="0">
              <a:solidFill>
                <a:prstClr val="black"/>
              </a:solidFill>
              <a:latin typeface="Times New Roman" pitchFamily="18" charset="0"/>
            </a:endParaRPr>
          </a:p>
          <a:p>
            <a:r>
              <a:rPr lang="ru-RU" sz="2200" dirty="0">
                <a:solidFill>
                  <a:prstClr val="black"/>
                </a:solidFill>
                <a:latin typeface="Times New Roman" pitchFamily="18" charset="0"/>
              </a:rPr>
              <a:t>Графиком является парабола, ветви которой направлены вверх, так как 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lang="ru-RU" sz="2200" dirty="0" smtClean="0">
                <a:solidFill>
                  <a:prstClr val="black"/>
                </a:solidFill>
                <a:latin typeface="Times New Roman" pitchFamily="18" charset="0"/>
              </a:rPr>
              <a:t> = 1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</a:rPr>
              <a:t>; 1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</a:rPr>
              <a:t>&gt;0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703512" y="1484784"/>
            <a:ext cx="533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dirty="0">
                <a:solidFill>
                  <a:prstClr val="black"/>
                </a:solidFill>
                <a:latin typeface="Times New Roman" pitchFamily="18" charset="0"/>
              </a:rPr>
              <a:t>Находим нули функции: 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f(x)=0</a:t>
            </a:r>
          </a:p>
          <a:p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200" b="1" i="1" baseline="30000" dirty="0">
                <a:solidFill>
                  <a:prstClr val="black"/>
                </a:solidFill>
                <a:latin typeface="Times New Roman" pitchFamily="18" charset="0"/>
              </a:rPr>
              <a:t>2 </a:t>
            </a:r>
            <a:r>
              <a:rPr lang="ru-RU" sz="2200" b="1" i="1" dirty="0" smtClean="0">
                <a:solidFill>
                  <a:prstClr val="black"/>
                </a:solidFill>
                <a:latin typeface="Times New Roman" pitchFamily="18" charset="0"/>
              </a:rPr>
              <a:t>+ 6</a:t>
            </a:r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ru-RU" sz="2200" b="1" i="1" dirty="0" smtClean="0">
                <a:solidFill>
                  <a:prstClr val="black"/>
                </a:solidFill>
                <a:latin typeface="Times New Roman" pitchFamily="18" charset="0"/>
              </a:rPr>
              <a:t> + 9 </a:t>
            </a:r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</a:rPr>
              <a:t>=</a:t>
            </a:r>
            <a:r>
              <a:rPr lang="ru-RU" sz="2200" b="1" i="1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</a:rPr>
              <a:t>0</a:t>
            </a:r>
            <a:r>
              <a:rPr lang="ru-RU" sz="2200" b="1" i="1" dirty="0">
                <a:solidFill>
                  <a:prstClr val="black"/>
                </a:solidFill>
                <a:latin typeface="Times New Roman" pitchFamily="18" charset="0"/>
              </a:rPr>
              <a:t>,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1703389" y="2205039"/>
          <a:ext cx="1920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Формула" r:id="rId5" imgW="1040948" imgH="431613" progId="Equation.3">
                  <p:embed/>
                </p:oleObj>
              </mc:Choice>
              <mc:Fallback>
                <p:oleObj name="Формула" r:id="rId5" imgW="104094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2205039"/>
                        <a:ext cx="1920875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1703389" y="3284539"/>
          <a:ext cx="21558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Формула" r:id="rId7" imgW="1168400" imgH="228600" progId="Equation.3">
                  <p:embed/>
                </p:oleObj>
              </mc:Choice>
              <mc:Fallback>
                <p:oleObj name="Формула" r:id="rId7" imgW="1168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3284539"/>
                        <a:ext cx="21558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1992314" y="3716338"/>
          <a:ext cx="79692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Формула" r:id="rId9" imgW="431425" imgH="177646" progId="Equation.3">
                  <p:embed/>
                </p:oleObj>
              </mc:Choice>
              <mc:Fallback>
                <p:oleObj name="Формула" r:id="rId9" imgW="431425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3716338"/>
                        <a:ext cx="796925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12" name="Picture 2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88533" y="1790783"/>
            <a:ext cx="2895600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3" name="Line 27"/>
          <p:cNvSpPr>
            <a:spLocks noChangeShapeType="1"/>
          </p:cNvSpPr>
          <p:nvPr/>
        </p:nvSpPr>
        <p:spPr bwMode="auto">
          <a:xfrm>
            <a:off x="7331698" y="657175"/>
            <a:ext cx="0" cy="41728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4968191" y="2969976"/>
            <a:ext cx="71438" cy="714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4795286" y="3085040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prstClr val="black"/>
                </a:solidFill>
              </a:rPr>
              <a:t>-3</a:t>
            </a:r>
          </a:p>
        </p:txBody>
      </p:sp>
      <p:sp>
        <p:nvSpPr>
          <p:cNvPr id="72714" name="Freeform 10"/>
          <p:cNvSpPr>
            <a:spLocks/>
          </p:cNvSpPr>
          <p:nvPr/>
        </p:nvSpPr>
        <p:spPr bwMode="auto">
          <a:xfrm>
            <a:off x="4507733" y="1906836"/>
            <a:ext cx="988773" cy="1088803"/>
          </a:xfrm>
          <a:custGeom>
            <a:avLst/>
            <a:gdLst>
              <a:gd name="T0" fmla="*/ 0 w 2272"/>
              <a:gd name="T1" fmla="*/ 0 h 3408"/>
              <a:gd name="T2" fmla="*/ 2147483647 w 2272"/>
              <a:gd name="T3" fmla="*/ 2147483647 h 3408"/>
              <a:gd name="T4" fmla="*/ 2147483647 w 2272"/>
              <a:gd name="T5" fmla="*/ 0 h 3408"/>
              <a:gd name="T6" fmla="*/ 0 60000 65536"/>
              <a:gd name="T7" fmla="*/ 0 60000 65536"/>
              <a:gd name="T8" fmla="*/ 0 60000 65536"/>
              <a:gd name="T9" fmla="*/ 0 w 2272"/>
              <a:gd name="T10" fmla="*/ 0 h 3408"/>
              <a:gd name="T11" fmla="*/ 2272 w 2272"/>
              <a:gd name="T12" fmla="*/ 3408 h 3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2" h="3408">
                <a:moveTo>
                  <a:pt x="0" y="0"/>
                </a:moveTo>
                <a:cubicBezTo>
                  <a:pt x="378" y="1704"/>
                  <a:pt x="757" y="3408"/>
                  <a:pt x="1136" y="3408"/>
                </a:cubicBezTo>
                <a:cubicBezTo>
                  <a:pt x="1515" y="3408"/>
                  <a:pt x="2130" y="568"/>
                  <a:pt x="2272" y="0"/>
                </a:cubicBezTo>
              </a:path>
            </a:pathLst>
          </a:custGeom>
          <a:noFill/>
          <a:ln w="38100">
            <a:solidFill>
              <a:srgbClr val="0F0165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2144" y="5486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1.Функция 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f(x) =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20136" y="836713"/>
            <a:ext cx="3347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2.Графиком является…,  ветви которой направлены…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92144" y="1412777"/>
            <a:ext cx="327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3.Находим нули функции: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а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30000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i="1" dirty="0" err="1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+c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= 0. </a:t>
            </a:r>
            <a:endParaRPr lang="en-US" b="1" i="1" dirty="0">
              <a:solidFill>
                <a:srgbClr val="424456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92144" y="2204864"/>
            <a:ext cx="327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13183" y="446074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5.Ответ:…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60168" y="257419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83405" y="2606374"/>
            <a:ext cx="40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795286" y="2554085"/>
            <a:ext cx="401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9" name="Text Box 99"/>
          <p:cNvSpPr txBox="1">
            <a:spLocks noChangeArrowheads="1"/>
          </p:cNvSpPr>
          <p:nvPr/>
        </p:nvSpPr>
        <p:spPr bwMode="auto">
          <a:xfrm>
            <a:off x="641703" y="5011842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Georgia" panose="02040502050405020303" pitchFamily="18" charset="0"/>
              </a:rPr>
              <a:t>Ответ:</a:t>
            </a:r>
          </a:p>
        </p:txBody>
      </p:sp>
      <p:sp>
        <p:nvSpPr>
          <p:cNvPr id="30" name="Text Box 100"/>
          <p:cNvSpPr txBox="1">
            <a:spLocks noChangeArrowheads="1"/>
          </p:cNvSpPr>
          <p:nvPr/>
        </p:nvSpPr>
        <p:spPr bwMode="auto">
          <a:xfrm>
            <a:off x="1829424" y="4961492"/>
            <a:ext cx="30973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∞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-3]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(-3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+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01"/>
          <p:cNvSpPr txBox="1">
            <a:spLocks noChangeArrowheads="1"/>
          </p:cNvSpPr>
          <p:nvPr/>
        </p:nvSpPr>
        <p:spPr bwMode="auto">
          <a:xfrm>
            <a:off x="1814306" y="5597048"/>
            <a:ext cx="35260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[-3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102"/>
          <p:cNvSpPr txBox="1">
            <a:spLocks noChangeArrowheads="1"/>
          </p:cNvSpPr>
          <p:nvPr/>
        </p:nvSpPr>
        <p:spPr bwMode="auto">
          <a:xfrm>
            <a:off x="6976631" y="5052839"/>
            <a:ext cx="39695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(–  ∞ ; -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(-3;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∞);</a:t>
            </a:r>
          </a:p>
        </p:txBody>
      </p:sp>
      <p:sp>
        <p:nvSpPr>
          <p:cNvPr id="33" name="Text Box 103"/>
          <p:cNvSpPr txBox="1">
            <a:spLocks noChangeArrowheads="1"/>
          </p:cNvSpPr>
          <p:nvPr/>
        </p:nvSpPr>
        <p:spPr bwMode="auto">
          <a:xfrm>
            <a:off x="7007035" y="5703223"/>
            <a:ext cx="3719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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-3;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∞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105"/>
          <p:cNvGrpSpPr>
            <a:grpSpLocks/>
          </p:cNvGrpSpPr>
          <p:nvPr/>
        </p:nvGrpSpPr>
        <p:grpSpPr bwMode="auto">
          <a:xfrm>
            <a:off x="8313283" y="6161087"/>
            <a:ext cx="3671888" cy="696913"/>
            <a:chOff x="2928" y="3709"/>
            <a:chExt cx="2313" cy="439"/>
          </a:xfrm>
        </p:grpSpPr>
        <p:grpSp>
          <p:nvGrpSpPr>
            <p:cNvPr id="35" name="Group 106"/>
            <p:cNvGrpSpPr>
              <a:grpSpLocks/>
            </p:cNvGrpSpPr>
            <p:nvPr/>
          </p:nvGrpSpPr>
          <p:grpSpPr bwMode="auto">
            <a:xfrm>
              <a:off x="4294" y="3849"/>
              <a:ext cx="579" cy="236"/>
              <a:chOff x="1849" y="2478"/>
              <a:chExt cx="657" cy="374"/>
            </a:xfrm>
          </p:grpSpPr>
          <p:sp>
            <p:nvSpPr>
              <p:cNvPr id="50" name="Text Box 10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1" name="Text Box 10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  <p:sp>
            <p:nvSpPr>
              <p:cNvPr id="52" name="Text Box 10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53" name="Text Box 11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54" name="Text Box 11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</p:grpSp>
        <p:sp>
          <p:nvSpPr>
            <p:cNvPr id="36" name="Rectangle 112"/>
            <p:cNvSpPr>
              <a:spLocks noChangeArrowheads="1"/>
            </p:cNvSpPr>
            <p:nvPr/>
          </p:nvSpPr>
          <p:spPr bwMode="auto">
            <a:xfrm>
              <a:off x="2928" y="3792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7" name="AutoShape 113"/>
            <p:cNvSpPr>
              <a:spLocks noChangeArrowheads="1"/>
            </p:cNvSpPr>
            <p:nvPr/>
          </p:nvSpPr>
          <p:spPr bwMode="auto">
            <a:xfrm>
              <a:off x="2968" y="3820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0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8" name="Text Box 114"/>
            <p:cNvSpPr txBox="1">
              <a:spLocks noChangeArrowheads="1"/>
            </p:cNvSpPr>
            <p:nvPr/>
          </p:nvSpPr>
          <p:spPr bwMode="auto">
            <a:xfrm>
              <a:off x="3048" y="3836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9" name="Rectangle 115"/>
            <p:cNvSpPr>
              <a:spLocks noChangeArrowheads="1"/>
            </p:cNvSpPr>
            <p:nvPr/>
          </p:nvSpPr>
          <p:spPr bwMode="auto">
            <a:xfrm>
              <a:off x="356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0" name="Rectangle 116"/>
            <p:cNvSpPr>
              <a:spLocks noChangeArrowheads="1"/>
            </p:cNvSpPr>
            <p:nvPr/>
          </p:nvSpPr>
          <p:spPr bwMode="auto">
            <a:xfrm>
              <a:off x="384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1" name="Rectangle 117"/>
            <p:cNvSpPr>
              <a:spLocks noChangeArrowheads="1"/>
            </p:cNvSpPr>
            <p:nvPr/>
          </p:nvSpPr>
          <p:spPr bwMode="auto">
            <a:xfrm>
              <a:off x="412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" name="Rectangle 118"/>
            <p:cNvSpPr>
              <a:spLocks noChangeArrowheads="1"/>
            </p:cNvSpPr>
            <p:nvPr/>
          </p:nvSpPr>
          <p:spPr bwMode="auto">
            <a:xfrm>
              <a:off x="440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3" name="Rectangle 119"/>
            <p:cNvSpPr>
              <a:spLocks noChangeArrowheads="1"/>
            </p:cNvSpPr>
            <p:nvPr/>
          </p:nvSpPr>
          <p:spPr bwMode="auto">
            <a:xfrm>
              <a:off x="4682" y="3820"/>
              <a:ext cx="240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4" name="Rectangle 120"/>
            <p:cNvSpPr>
              <a:spLocks noChangeArrowheads="1"/>
            </p:cNvSpPr>
            <p:nvPr/>
          </p:nvSpPr>
          <p:spPr bwMode="auto">
            <a:xfrm>
              <a:off x="4962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5" name="Text Box 121"/>
            <p:cNvSpPr txBox="1">
              <a:spLocks noChangeArrowheads="1"/>
            </p:cNvSpPr>
            <p:nvPr/>
          </p:nvSpPr>
          <p:spPr bwMode="auto">
            <a:xfrm>
              <a:off x="3827" y="3773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2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6" name="Text Box 122"/>
            <p:cNvSpPr txBox="1">
              <a:spLocks noChangeArrowheads="1"/>
            </p:cNvSpPr>
            <p:nvPr/>
          </p:nvSpPr>
          <p:spPr bwMode="auto">
            <a:xfrm>
              <a:off x="4381" y="3744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7" name="Text Box 123"/>
            <p:cNvSpPr txBox="1">
              <a:spLocks noChangeArrowheads="1"/>
            </p:cNvSpPr>
            <p:nvPr/>
          </p:nvSpPr>
          <p:spPr bwMode="auto">
            <a:xfrm>
              <a:off x="3555" y="3718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ru-RU" altLang="ru-RU" sz="3600" b="1" kern="0" dirty="0" smtClean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8" name="Text Box 124"/>
            <p:cNvSpPr txBox="1">
              <a:spLocks noChangeArrowheads="1"/>
            </p:cNvSpPr>
            <p:nvPr/>
          </p:nvSpPr>
          <p:spPr bwMode="auto">
            <a:xfrm>
              <a:off x="3847" y="3730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Text Box 125"/>
            <p:cNvSpPr txBox="1">
              <a:spLocks noChangeArrowheads="1"/>
            </p:cNvSpPr>
            <p:nvPr/>
          </p:nvSpPr>
          <p:spPr bwMode="auto">
            <a:xfrm>
              <a:off x="4090" y="3709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21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5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5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5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5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9" grpId="0" animBg="1"/>
      <p:bldP spid="72714" grpId="0" animBg="1"/>
      <p:bldP spid="21" grpId="0"/>
      <p:bldP spid="27" grpId="0"/>
      <p:bldP spid="29" grpId="0"/>
      <p:bldP spid="30" grpId="0"/>
      <p:bldP spid="31" grpId="0"/>
      <p:bldP spid="32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92144" y="44970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5.Ответ:…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 l="4681" r="6808" b="3371"/>
          <a:stretch>
            <a:fillRect/>
          </a:stretch>
        </p:blipFill>
        <p:spPr bwMode="auto">
          <a:xfrm>
            <a:off x="7949492" y="2113906"/>
            <a:ext cx="2667000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392144" y="2204864"/>
            <a:ext cx="327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2144" y="1412777"/>
            <a:ext cx="327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3.Находим нули функции: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а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30000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i="1" dirty="0" err="1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+c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= 0. </a:t>
            </a:r>
            <a:endParaRPr lang="en-US" b="1" i="1" dirty="0">
              <a:solidFill>
                <a:srgbClr val="424456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27"/>
          <p:cNvSpPr>
            <a:spLocks noChangeShapeType="1"/>
          </p:cNvSpPr>
          <p:nvPr/>
        </p:nvSpPr>
        <p:spPr bwMode="auto">
          <a:xfrm>
            <a:off x="7320136" y="260648"/>
            <a:ext cx="20500" cy="46057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2144" y="836713"/>
            <a:ext cx="327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2.Графиком является…,  ветви которой направлены…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2144" y="5486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1.Функция </a:t>
            </a:r>
            <a:r>
              <a:rPr lang="en-US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f(x) =</a:t>
            </a:r>
            <a:r>
              <a:rPr lang="ru-RU" b="1" i="1" dirty="0">
                <a:solidFill>
                  <a:srgbClr val="42445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80622" y="-71185"/>
            <a:ext cx="117291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.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Решим неравенство </a:t>
            </a:r>
            <a:r>
              <a:rPr lang="ru-RU" sz="3200" b="1" i="1" dirty="0" smtClean="0">
                <a:latin typeface="Times New Roman" pitchFamily="18" charset="0"/>
              </a:rPr>
              <a:t>-</a:t>
            </a:r>
            <a:r>
              <a:rPr lang="en-US" sz="3200" b="1" i="1" dirty="0">
                <a:latin typeface="Times New Roman" pitchFamily="18" charset="0"/>
              </a:rPr>
              <a:t>x</a:t>
            </a:r>
            <a:r>
              <a:rPr lang="en-US" sz="3200" b="1" i="1" baseline="30000" dirty="0">
                <a:latin typeface="Times New Roman" pitchFamily="18" charset="0"/>
              </a:rPr>
              <a:t>2 </a:t>
            </a:r>
            <a:r>
              <a:rPr lang="ru-RU" sz="3200" b="1" i="1" dirty="0" smtClean="0">
                <a:latin typeface="Times New Roman" pitchFamily="18" charset="0"/>
              </a:rPr>
              <a:t>- 3</a:t>
            </a:r>
            <a:r>
              <a:rPr lang="en-US" sz="3200" b="1" i="1" dirty="0" smtClean="0">
                <a:latin typeface="Times New Roman" pitchFamily="18" charset="0"/>
              </a:rPr>
              <a:t>x</a:t>
            </a:r>
            <a:r>
              <a:rPr lang="ru-RU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</a:rPr>
              <a:t>–</a:t>
            </a:r>
            <a:r>
              <a:rPr lang="ru-RU" sz="3200" b="1" i="1" dirty="0" smtClean="0">
                <a:latin typeface="Times New Roman" pitchFamily="18" charset="0"/>
              </a:rPr>
              <a:t> 9 </a:t>
            </a:r>
            <a:r>
              <a:rPr lang="en-US" sz="3200" b="1" i="1" dirty="0" smtClean="0">
                <a:latin typeface="Times New Roman" pitchFamily="18" charset="0"/>
              </a:rPr>
              <a:t>&lt;</a:t>
            </a:r>
            <a:r>
              <a:rPr lang="ru-RU" sz="3200" b="1" i="1" dirty="0" smtClean="0">
                <a:latin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</a:rPr>
              <a:t>0 </a:t>
            </a:r>
            <a:endParaRPr lang="ru-RU" sz="3200" dirty="0">
              <a:latin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775520" y="404665"/>
            <a:ext cx="51125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prstClr val="black"/>
                </a:solidFill>
                <a:latin typeface="Times New Roman" pitchFamily="18" charset="0"/>
              </a:rPr>
              <a:t>Рассмотрим функцию  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f(x) = </a:t>
            </a:r>
            <a:r>
              <a:rPr lang="ru-RU" sz="2200" b="1" i="1" dirty="0">
                <a:solidFill>
                  <a:prstClr val="black"/>
                </a:solidFill>
                <a:latin typeface="Times New Roman" pitchFamily="18" charset="0"/>
              </a:rPr>
              <a:t>-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200" b="1" i="1" baseline="30000" dirty="0">
                <a:solidFill>
                  <a:prstClr val="black"/>
                </a:solidFill>
                <a:latin typeface="Times New Roman" pitchFamily="18" charset="0"/>
              </a:rPr>
              <a:t>2 </a:t>
            </a:r>
            <a:r>
              <a:rPr lang="ru-RU" sz="2200" b="1" i="1" dirty="0" smtClean="0">
                <a:solidFill>
                  <a:prstClr val="black"/>
                </a:solidFill>
                <a:latin typeface="Times New Roman" pitchFamily="18" charset="0"/>
              </a:rPr>
              <a:t>- 3</a:t>
            </a:r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ru-RU" sz="2200" b="1" i="1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</a:rPr>
              <a:t>-</a:t>
            </a:r>
            <a:r>
              <a:rPr lang="ru-RU" sz="2200" b="1" i="1" dirty="0" smtClean="0">
                <a:solidFill>
                  <a:prstClr val="black"/>
                </a:solidFill>
                <a:latin typeface="Times New Roman" pitchFamily="18" charset="0"/>
              </a:rPr>
              <a:t> 9</a:t>
            </a:r>
            <a:r>
              <a:rPr lang="ru-RU" sz="2200" b="1" i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  <a:r>
              <a:rPr lang="en-US" sz="22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lang="ru-RU" sz="2200" b="1" i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graphicFrame>
        <p:nvGraphicFramePr>
          <p:cNvPr id="1095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102199"/>
              </p:ext>
            </p:extLst>
          </p:nvPr>
        </p:nvGraphicFramePr>
        <p:xfrm>
          <a:off x="736960" y="2360079"/>
          <a:ext cx="24130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Формула" r:id="rId4" imgW="1308100" imgH="660400" progId="Equation.3">
                  <p:embed/>
                </p:oleObj>
              </mc:Choice>
              <mc:Fallback>
                <p:oleObj name="Формула" r:id="rId4" imgW="13081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960" y="2360079"/>
                        <a:ext cx="2413000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1847528" y="3717032"/>
          <a:ext cx="1752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Формула" r:id="rId6" imgW="952087" imgH="431613" progId="Equation.3">
                  <p:embed/>
                </p:oleObj>
              </mc:Choice>
              <mc:Fallback>
                <p:oleObj name="Формула" r:id="rId6" imgW="95208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528" y="3717032"/>
                        <a:ext cx="1752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21644" y="2027027"/>
            <a:ext cx="2895600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reeform 10"/>
          <p:cNvSpPr>
            <a:spLocks/>
          </p:cNvSpPr>
          <p:nvPr/>
        </p:nvSpPr>
        <p:spPr bwMode="auto">
          <a:xfrm rot="10800000">
            <a:off x="3961678" y="3414434"/>
            <a:ext cx="1368425" cy="1441450"/>
          </a:xfrm>
          <a:custGeom>
            <a:avLst/>
            <a:gdLst>
              <a:gd name="T0" fmla="*/ 0 w 2272"/>
              <a:gd name="T1" fmla="*/ 0 h 3408"/>
              <a:gd name="T2" fmla="*/ 2147483647 w 2272"/>
              <a:gd name="T3" fmla="*/ 2147483647 h 3408"/>
              <a:gd name="T4" fmla="*/ 2147483647 w 2272"/>
              <a:gd name="T5" fmla="*/ 0 h 3408"/>
              <a:gd name="T6" fmla="*/ 0 60000 65536"/>
              <a:gd name="T7" fmla="*/ 0 60000 65536"/>
              <a:gd name="T8" fmla="*/ 0 60000 65536"/>
              <a:gd name="T9" fmla="*/ 0 w 2272"/>
              <a:gd name="T10" fmla="*/ 0 h 3408"/>
              <a:gd name="T11" fmla="*/ 2272 w 2272"/>
              <a:gd name="T12" fmla="*/ 3408 h 3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2" h="3408">
                <a:moveTo>
                  <a:pt x="0" y="0"/>
                </a:moveTo>
                <a:cubicBezTo>
                  <a:pt x="378" y="1704"/>
                  <a:pt x="757" y="3408"/>
                  <a:pt x="1136" y="3408"/>
                </a:cubicBezTo>
                <a:cubicBezTo>
                  <a:pt x="1515" y="3408"/>
                  <a:pt x="2130" y="568"/>
                  <a:pt x="2272" y="0"/>
                </a:cubicBezTo>
              </a:path>
            </a:pathLst>
          </a:custGeom>
          <a:noFill/>
          <a:ln w="38100">
            <a:solidFill>
              <a:srgbClr val="0F0165"/>
            </a:solidFill>
            <a:round/>
            <a:headEnd/>
            <a:tailEnd/>
          </a:ln>
        </p:spPr>
        <p:txBody>
          <a:bodyPr rot="10800000"/>
          <a:lstStyle/>
          <a:p>
            <a:endParaRPr lang="ru-RU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378" y="836712"/>
            <a:ext cx="6992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Графиком является парабола, ветви которой направлены вниз, так как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 -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51621" y="1548345"/>
            <a:ext cx="50405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Находим нули функции: </a:t>
            </a: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f(x)=0</a:t>
            </a:r>
          </a:p>
          <a:p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</a:rPr>
              <a:t>-</a:t>
            </a: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en-US" sz="2000" b="1" i="1" baseline="30000" dirty="0">
                <a:solidFill>
                  <a:prstClr val="black"/>
                </a:solidFill>
                <a:latin typeface="Times New Roman" pitchFamily="18" charset="0"/>
              </a:rPr>
              <a:t>2 </a:t>
            </a:r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</a:rPr>
              <a:t>-3</a:t>
            </a: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</a:rPr>
              <a:t>x</a:t>
            </a:r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</a:rPr>
              <a:t>-9</a:t>
            </a: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</a:rPr>
              <a:t>=0</a:t>
            </a:r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</a:rPr>
              <a:t>,</a:t>
            </a: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flipH="1">
            <a:off x="4907446" y="328035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4079491" y="325726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4" name="TextBox 23"/>
          <p:cNvSpPr txBox="1"/>
          <p:nvPr/>
        </p:nvSpPr>
        <p:spPr>
          <a:xfrm flipH="1">
            <a:off x="4428083" y="351887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3" name="Text Box 99"/>
          <p:cNvSpPr txBox="1">
            <a:spLocks noChangeArrowheads="1"/>
          </p:cNvSpPr>
          <p:nvPr/>
        </p:nvSpPr>
        <p:spPr bwMode="auto">
          <a:xfrm>
            <a:off x="180622" y="518587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Georgia" panose="02040502050405020303" pitchFamily="18" charset="0"/>
              </a:rPr>
              <a:t>Ответ:</a:t>
            </a:r>
          </a:p>
        </p:txBody>
      </p:sp>
      <p:sp>
        <p:nvSpPr>
          <p:cNvPr id="25" name="Text Box 100"/>
          <p:cNvSpPr txBox="1">
            <a:spLocks noChangeArrowheads="1"/>
          </p:cNvSpPr>
          <p:nvPr/>
        </p:nvSpPr>
        <p:spPr bwMode="auto">
          <a:xfrm>
            <a:off x="1486567" y="5232735"/>
            <a:ext cx="4236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∞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]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(       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+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705074"/>
              </p:ext>
            </p:extLst>
          </p:nvPr>
        </p:nvGraphicFramePr>
        <p:xfrm>
          <a:off x="2385678" y="3158755"/>
          <a:ext cx="1091300" cy="49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Уравнение" r:id="rId9" imgW="507960" imgH="228600" progId="Equation.3">
                  <p:embed/>
                </p:oleObj>
              </mc:Choice>
              <mc:Fallback>
                <p:oleObj name="Уравнение" r:id="rId9" imgW="507960" imgH="2286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678" y="3158755"/>
                        <a:ext cx="1091300" cy="491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Oval 29"/>
          <p:cNvSpPr>
            <a:spLocks noChangeArrowheads="1"/>
          </p:cNvSpPr>
          <p:nvPr/>
        </p:nvSpPr>
        <p:spPr bwMode="auto">
          <a:xfrm>
            <a:off x="4620121" y="3208920"/>
            <a:ext cx="71438" cy="714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160091"/>
              </p:ext>
            </p:extLst>
          </p:nvPr>
        </p:nvGraphicFramePr>
        <p:xfrm>
          <a:off x="2630928" y="5253246"/>
          <a:ext cx="746301" cy="420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Уравнение" r:id="rId11" imgW="406080" imgH="228600" progId="Equation.3">
                  <p:embed/>
                </p:oleObj>
              </mc:Choice>
              <mc:Fallback>
                <p:oleObj name="Уравнение" r:id="rId11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928" y="5253246"/>
                        <a:ext cx="746301" cy="420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259307"/>
              </p:ext>
            </p:extLst>
          </p:nvPr>
        </p:nvGraphicFramePr>
        <p:xfrm>
          <a:off x="3809277" y="5236321"/>
          <a:ext cx="746301" cy="420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Уравнение" r:id="rId13" imgW="406080" imgH="228600" progId="Equation.3">
                  <p:embed/>
                </p:oleObj>
              </mc:Choice>
              <mc:Fallback>
                <p:oleObj name="Уравнение" r:id="rId13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277" y="5236321"/>
                        <a:ext cx="746301" cy="420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101"/>
          <p:cNvSpPr txBox="1">
            <a:spLocks noChangeArrowheads="1"/>
          </p:cNvSpPr>
          <p:nvPr/>
        </p:nvSpPr>
        <p:spPr bwMode="auto">
          <a:xfrm>
            <a:off x="1486567" y="5789091"/>
            <a:ext cx="43949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(–  ∞ ;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[        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279929"/>
              </p:ext>
            </p:extLst>
          </p:nvPr>
        </p:nvGraphicFramePr>
        <p:xfrm>
          <a:off x="4035168" y="5833519"/>
          <a:ext cx="746301" cy="420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Уравнение" r:id="rId14" imgW="406080" imgH="228600" progId="Equation.3">
                  <p:embed/>
                </p:oleObj>
              </mc:Choice>
              <mc:Fallback>
                <p:oleObj name="Уравнение" r:id="rId14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168" y="5833519"/>
                        <a:ext cx="746301" cy="420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600524"/>
              </p:ext>
            </p:extLst>
          </p:nvPr>
        </p:nvGraphicFramePr>
        <p:xfrm>
          <a:off x="2776809" y="5823377"/>
          <a:ext cx="746301" cy="420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Уравнение" r:id="rId15" imgW="406080" imgH="228600" progId="Equation.3">
                  <p:embed/>
                </p:oleObj>
              </mc:Choice>
              <mc:Fallback>
                <p:oleObj name="Уравнение" r:id="rId15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809" y="5823377"/>
                        <a:ext cx="746301" cy="420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02"/>
          <p:cNvSpPr txBox="1">
            <a:spLocks noChangeArrowheads="1"/>
          </p:cNvSpPr>
          <p:nvPr/>
        </p:nvSpPr>
        <p:spPr bwMode="auto">
          <a:xfrm>
            <a:off x="6976630" y="5052839"/>
            <a:ext cx="4278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(–  ∞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       )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        ;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∞);</a:t>
            </a: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509535"/>
              </p:ext>
            </p:extLst>
          </p:nvPr>
        </p:nvGraphicFramePr>
        <p:xfrm>
          <a:off x="9398661" y="5098636"/>
          <a:ext cx="746301" cy="420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Уравнение" r:id="rId16" imgW="406080" imgH="228600" progId="Equation.3">
                  <p:embed/>
                </p:oleObj>
              </mc:Choice>
              <mc:Fallback>
                <p:oleObj name="Уравнение" r:id="rId16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661" y="5098636"/>
                        <a:ext cx="746301" cy="420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62960"/>
              </p:ext>
            </p:extLst>
          </p:nvPr>
        </p:nvGraphicFramePr>
        <p:xfrm>
          <a:off x="8145497" y="5098636"/>
          <a:ext cx="746301" cy="420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" name="Уравнение" r:id="rId17" imgW="406080" imgH="228600" progId="Equation.3">
                  <p:embed/>
                </p:oleObj>
              </mc:Choice>
              <mc:Fallback>
                <p:oleObj name="Уравнение" r:id="rId17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5497" y="5098636"/>
                        <a:ext cx="746301" cy="420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103"/>
          <p:cNvSpPr txBox="1">
            <a:spLocks noChangeArrowheads="1"/>
          </p:cNvSpPr>
          <p:nvPr/>
        </p:nvSpPr>
        <p:spPr bwMode="auto">
          <a:xfrm>
            <a:off x="7007035" y="5703223"/>
            <a:ext cx="3719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 (–  ∞ ;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∞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Group 105"/>
          <p:cNvGrpSpPr>
            <a:grpSpLocks/>
          </p:cNvGrpSpPr>
          <p:nvPr/>
        </p:nvGrpSpPr>
        <p:grpSpPr bwMode="auto">
          <a:xfrm>
            <a:off x="8313283" y="6161087"/>
            <a:ext cx="3671888" cy="696913"/>
            <a:chOff x="2928" y="3709"/>
            <a:chExt cx="2313" cy="439"/>
          </a:xfrm>
        </p:grpSpPr>
        <p:grpSp>
          <p:nvGrpSpPr>
            <p:cNvPr id="37" name="Group 106"/>
            <p:cNvGrpSpPr>
              <a:grpSpLocks/>
            </p:cNvGrpSpPr>
            <p:nvPr/>
          </p:nvGrpSpPr>
          <p:grpSpPr bwMode="auto">
            <a:xfrm>
              <a:off x="4294" y="3849"/>
              <a:ext cx="579" cy="236"/>
              <a:chOff x="1849" y="2478"/>
              <a:chExt cx="657" cy="374"/>
            </a:xfrm>
          </p:grpSpPr>
          <p:sp>
            <p:nvSpPr>
              <p:cNvPr id="52" name="Text Box 10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3" name="Text Box 10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  <p:sp>
            <p:nvSpPr>
              <p:cNvPr id="54" name="Text Box 10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55" name="Text Box 11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56" name="Text Box 11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</p:grpSp>
        <p:sp>
          <p:nvSpPr>
            <p:cNvPr id="38" name="Rectangle 112"/>
            <p:cNvSpPr>
              <a:spLocks noChangeArrowheads="1"/>
            </p:cNvSpPr>
            <p:nvPr/>
          </p:nvSpPr>
          <p:spPr bwMode="auto">
            <a:xfrm>
              <a:off x="2928" y="3792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9" name="AutoShape 113"/>
            <p:cNvSpPr>
              <a:spLocks noChangeArrowheads="1"/>
            </p:cNvSpPr>
            <p:nvPr/>
          </p:nvSpPr>
          <p:spPr bwMode="auto">
            <a:xfrm>
              <a:off x="2968" y="3820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0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0" name="Text Box 114"/>
            <p:cNvSpPr txBox="1">
              <a:spLocks noChangeArrowheads="1"/>
            </p:cNvSpPr>
            <p:nvPr/>
          </p:nvSpPr>
          <p:spPr bwMode="auto">
            <a:xfrm>
              <a:off x="3048" y="3836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1" name="Rectangle 115"/>
            <p:cNvSpPr>
              <a:spLocks noChangeArrowheads="1"/>
            </p:cNvSpPr>
            <p:nvPr/>
          </p:nvSpPr>
          <p:spPr bwMode="auto">
            <a:xfrm>
              <a:off x="356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2" name="Rectangle 116"/>
            <p:cNvSpPr>
              <a:spLocks noChangeArrowheads="1"/>
            </p:cNvSpPr>
            <p:nvPr/>
          </p:nvSpPr>
          <p:spPr bwMode="auto">
            <a:xfrm>
              <a:off x="384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3" name="Rectangle 117"/>
            <p:cNvSpPr>
              <a:spLocks noChangeArrowheads="1"/>
            </p:cNvSpPr>
            <p:nvPr/>
          </p:nvSpPr>
          <p:spPr bwMode="auto">
            <a:xfrm>
              <a:off x="412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4" name="Rectangle 118"/>
            <p:cNvSpPr>
              <a:spLocks noChangeArrowheads="1"/>
            </p:cNvSpPr>
            <p:nvPr/>
          </p:nvSpPr>
          <p:spPr bwMode="auto">
            <a:xfrm>
              <a:off x="440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5" name="Rectangle 119"/>
            <p:cNvSpPr>
              <a:spLocks noChangeArrowheads="1"/>
            </p:cNvSpPr>
            <p:nvPr/>
          </p:nvSpPr>
          <p:spPr bwMode="auto">
            <a:xfrm>
              <a:off x="4682" y="3820"/>
              <a:ext cx="240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6" name="Rectangle 120"/>
            <p:cNvSpPr>
              <a:spLocks noChangeArrowheads="1"/>
            </p:cNvSpPr>
            <p:nvPr/>
          </p:nvSpPr>
          <p:spPr bwMode="auto">
            <a:xfrm>
              <a:off x="4962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7" name="Text Box 121"/>
            <p:cNvSpPr txBox="1">
              <a:spLocks noChangeArrowheads="1"/>
            </p:cNvSpPr>
            <p:nvPr/>
          </p:nvSpPr>
          <p:spPr bwMode="auto">
            <a:xfrm>
              <a:off x="3827" y="3773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2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Text Box 122"/>
            <p:cNvSpPr txBox="1">
              <a:spLocks noChangeArrowheads="1"/>
            </p:cNvSpPr>
            <p:nvPr/>
          </p:nvSpPr>
          <p:spPr bwMode="auto">
            <a:xfrm>
              <a:off x="4381" y="3744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9" name="Text Box 123"/>
            <p:cNvSpPr txBox="1">
              <a:spLocks noChangeArrowheads="1"/>
            </p:cNvSpPr>
            <p:nvPr/>
          </p:nvSpPr>
          <p:spPr bwMode="auto">
            <a:xfrm>
              <a:off x="3555" y="3718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ru-RU" altLang="ru-RU" sz="3600" b="1" kern="0" dirty="0" smtClean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0" name="Text Box 124"/>
            <p:cNvSpPr txBox="1">
              <a:spLocks noChangeArrowheads="1"/>
            </p:cNvSpPr>
            <p:nvPr/>
          </p:nvSpPr>
          <p:spPr bwMode="auto">
            <a:xfrm>
              <a:off x="3847" y="3730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Text Box 125"/>
            <p:cNvSpPr txBox="1">
              <a:spLocks noChangeArrowheads="1"/>
            </p:cNvSpPr>
            <p:nvPr/>
          </p:nvSpPr>
          <p:spPr bwMode="auto">
            <a:xfrm>
              <a:off x="4090" y="3709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57" name="Объект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682440"/>
              </p:ext>
            </p:extLst>
          </p:nvPr>
        </p:nvGraphicFramePr>
        <p:xfrm>
          <a:off x="4270956" y="2752578"/>
          <a:ext cx="746301" cy="420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" name="Уравнение" r:id="rId18" imgW="406080" imgH="228600" progId="Equation.3">
                  <p:embed/>
                </p:oleObj>
              </mc:Choice>
              <mc:Fallback>
                <p:oleObj name="Уравнение" r:id="rId18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956" y="2752578"/>
                        <a:ext cx="746301" cy="420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132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9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 animBg="1"/>
      <p:bldP spid="19" grpId="0"/>
      <p:bldP spid="20" grpId="0"/>
      <p:bldP spid="21" grpId="0"/>
      <p:bldP spid="22" grpId="0"/>
      <p:bldP spid="24" grpId="0"/>
      <p:bldP spid="23" grpId="0"/>
      <p:bldP spid="25" grpId="0"/>
      <p:bldP spid="26" grpId="0" animBg="1"/>
      <p:bldP spid="29" grpId="0"/>
      <p:bldP spid="32" grpId="0"/>
      <p:bldP spid="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862758" y="67856"/>
            <a:ext cx="366955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Найдите множество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92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12969" y="188541"/>
            <a:ext cx="3134620" cy="50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1524001" y="17298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1524001" y="17298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81407" y="5542058"/>
            <a:ext cx="5765890" cy="48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524001" y="11202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31" name="Rectangle 16"/>
          <p:cNvSpPr>
            <a:spLocks noChangeArrowheads="1"/>
          </p:cNvSpPr>
          <p:nvPr/>
        </p:nvSpPr>
        <p:spPr bwMode="auto">
          <a:xfrm>
            <a:off x="1524001" y="11202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5251" y="1297602"/>
            <a:ext cx="1196128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Calibri" pitchFamily="34" charset="0"/>
              </a:rPr>
              <a:t>2.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Графиком функции является парабола ,    ветви которой направлены вверх (т.к. 2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1876" y="812850"/>
            <a:ext cx="39290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Рассмотрим функцию</a:t>
            </a:r>
            <a:endParaRPr lang="ru-RU" sz="2800" i="1" dirty="0"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0095" y="2205636"/>
            <a:ext cx="4429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Найдем нули функции:</a:t>
            </a:r>
            <a:endParaRPr lang="ru-RU" sz="28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5420" y="3194973"/>
            <a:ext cx="604709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Calibri" pitchFamily="34" charset="0"/>
              </a:rPr>
              <a:t>4.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Изобразим схематически параболу, не отмечая её     вершину. 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5251" y="4073198"/>
            <a:ext cx="4572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Calibri" pitchFamily="34" charset="0"/>
              </a:rPr>
              <a:t>5.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Найдем значения </a:t>
            </a:r>
          </a:p>
          <a:p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переменной </a:t>
            </a:r>
            <a:r>
              <a:rPr lang="ru-RU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при которых</a:t>
            </a:r>
          </a:p>
        </p:txBody>
      </p:sp>
      <p:sp>
        <p:nvSpPr>
          <p:cNvPr id="9238" name="Rectangle 18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27" y="785134"/>
            <a:ext cx="33242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0" name="Rectangle 19"/>
          <p:cNvSpPr>
            <a:spLocks noChangeArrowheads="1"/>
          </p:cNvSpPr>
          <p:nvPr/>
        </p:nvSpPr>
        <p:spPr bwMode="auto">
          <a:xfrm>
            <a:off x="1524001" y="1129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41" name="Rectangle 2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42" name="Rectangle 22"/>
          <p:cNvSpPr>
            <a:spLocks noChangeArrowheads="1"/>
          </p:cNvSpPr>
          <p:nvPr/>
        </p:nvSpPr>
        <p:spPr bwMode="auto">
          <a:xfrm>
            <a:off x="1524001" y="88064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9239" name="Picture 2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32313" y="2228647"/>
            <a:ext cx="49149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5" name="Rectangle 25"/>
          <p:cNvSpPr>
            <a:spLocks noChangeArrowheads="1"/>
          </p:cNvSpPr>
          <p:nvPr/>
        </p:nvSpPr>
        <p:spPr bwMode="auto">
          <a:xfrm>
            <a:off x="1524001" y="1053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4" name="Picture 2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27828" y="4362737"/>
            <a:ext cx="1057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8" name="Rectangle 28"/>
          <p:cNvSpPr>
            <a:spLocks noChangeArrowheads="1"/>
          </p:cNvSpPr>
          <p:nvPr/>
        </p:nvSpPr>
        <p:spPr bwMode="auto">
          <a:xfrm>
            <a:off x="1524001" y="11202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49" name="Прямоугольник 40"/>
          <p:cNvSpPr>
            <a:spLocks noChangeArrowheads="1"/>
          </p:cNvSpPr>
          <p:nvPr/>
        </p:nvSpPr>
        <p:spPr bwMode="auto">
          <a:xfrm>
            <a:off x="4449852" y="131995"/>
            <a:ext cx="406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решений неравенства:</a:t>
            </a:r>
            <a:endParaRPr lang="ru-RU" sz="32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50" name="Rectangle 30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51" name="Rectangle 31"/>
          <p:cNvSpPr>
            <a:spLocks noChangeArrowheads="1"/>
          </p:cNvSpPr>
          <p:nvPr/>
        </p:nvSpPr>
        <p:spPr bwMode="auto">
          <a:xfrm>
            <a:off x="1524001" y="9726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5" name="Picture 3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36621" y="2623541"/>
            <a:ext cx="31051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4" name="Rectangle 34"/>
          <p:cNvSpPr>
            <a:spLocks noChangeArrowheads="1"/>
          </p:cNvSpPr>
          <p:nvPr/>
        </p:nvSpPr>
        <p:spPr bwMode="auto">
          <a:xfrm>
            <a:off x="1524001" y="1053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1524001" y="44859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1524001" y="1053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57" name="Rectangle 39"/>
          <p:cNvSpPr>
            <a:spLocks noChangeArrowheads="1"/>
          </p:cNvSpPr>
          <p:nvPr/>
        </p:nvSpPr>
        <p:spPr bwMode="auto">
          <a:xfrm>
            <a:off x="2711624" y="0"/>
            <a:ext cx="7956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6" name="Picture 3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840" y="2677680"/>
            <a:ext cx="13811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1524001" y="1053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6810376" y="4857750"/>
            <a:ext cx="35718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10153650" y="4765675"/>
            <a:ext cx="22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prstClr val="black"/>
                </a:solidFill>
                <a:latin typeface="Calibri" pitchFamily="34" charset="0"/>
              </a:rPr>
              <a:t>х</a:t>
            </a:r>
          </a:p>
        </p:txBody>
      </p:sp>
      <p:sp>
        <p:nvSpPr>
          <p:cNvPr id="63" name="Полилиния 62"/>
          <p:cNvSpPr/>
          <p:nvPr/>
        </p:nvSpPr>
        <p:spPr>
          <a:xfrm>
            <a:off x="7542213" y="3779838"/>
            <a:ext cx="1427162" cy="1433512"/>
          </a:xfrm>
          <a:custGeom>
            <a:avLst/>
            <a:gdLst>
              <a:gd name="connsiteX0" fmla="*/ 0 w 1427356"/>
              <a:gd name="connsiteY0" fmla="*/ 11152 h 1432931"/>
              <a:gd name="connsiteX1" fmla="*/ 345688 w 1427356"/>
              <a:gd name="connsiteY1" fmla="*/ 1115122 h 1432931"/>
              <a:gd name="connsiteX2" fmla="*/ 713678 w 1427356"/>
              <a:gd name="connsiteY2" fmla="*/ 1427356 h 1432931"/>
              <a:gd name="connsiteX3" fmla="*/ 1070517 w 1427356"/>
              <a:gd name="connsiteY3" fmla="*/ 1081669 h 1432931"/>
              <a:gd name="connsiteX4" fmla="*/ 1427356 w 1427356"/>
              <a:gd name="connsiteY4" fmla="*/ 0 h 143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356" h="1432931">
                <a:moveTo>
                  <a:pt x="0" y="11152"/>
                </a:moveTo>
                <a:cubicBezTo>
                  <a:pt x="113371" y="445120"/>
                  <a:pt x="226742" y="879088"/>
                  <a:pt x="345688" y="1115122"/>
                </a:cubicBezTo>
                <a:cubicBezTo>
                  <a:pt x="464634" y="1351156"/>
                  <a:pt x="592873" y="1432931"/>
                  <a:pt x="713678" y="1427356"/>
                </a:cubicBezTo>
                <a:cubicBezTo>
                  <a:pt x="834483" y="1421781"/>
                  <a:pt x="951571" y="1319562"/>
                  <a:pt x="1070517" y="1081669"/>
                </a:cubicBezTo>
                <a:cubicBezTo>
                  <a:pt x="1189463" y="843776"/>
                  <a:pt x="1308409" y="421888"/>
                  <a:pt x="1427356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167564" y="4857751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Calibri" pitchFamily="34" charset="0"/>
              </a:rPr>
              <a:t>-2,5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8524876" y="4857751"/>
            <a:ext cx="500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prstClr val="black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6557111" y="4546226"/>
            <a:ext cx="1377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\\\\\\\\\\\\</a:t>
            </a:r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1" name="Прямоугольник 70"/>
          <p:cNvSpPr>
            <a:spLocks noChangeArrowheads="1"/>
          </p:cNvSpPr>
          <p:nvPr/>
        </p:nvSpPr>
        <p:spPr bwMode="auto">
          <a:xfrm>
            <a:off x="8575675" y="4559300"/>
            <a:ext cx="1874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prstClr val="black"/>
                </a:solidFill>
                <a:latin typeface="Calibri" pitchFamily="34" charset="0"/>
              </a:rPr>
              <a:t>/////////////////</a:t>
            </a:r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5" name="Oval 2"/>
          <p:cNvSpPr>
            <a:spLocks noChangeArrowheads="1"/>
          </p:cNvSpPr>
          <p:nvPr/>
        </p:nvSpPr>
        <p:spPr bwMode="auto">
          <a:xfrm>
            <a:off x="7810500" y="4786313"/>
            <a:ext cx="101600" cy="1143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Oval 2"/>
          <p:cNvSpPr>
            <a:spLocks noChangeArrowheads="1"/>
          </p:cNvSpPr>
          <p:nvPr/>
        </p:nvSpPr>
        <p:spPr bwMode="auto">
          <a:xfrm>
            <a:off x="8596313" y="4786313"/>
            <a:ext cx="101600" cy="1143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70" name="Rectangle 3"/>
          <p:cNvSpPr>
            <a:spLocks noChangeArrowheads="1"/>
          </p:cNvSpPr>
          <p:nvPr/>
        </p:nvSpPr>
        <p:spPr bwMode="auto">
          <a:xfrm>
            <a:off x="1524001" y="11202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273" name="Rectangle 6"/>
          <p:cNvSpPr>
            <a:spLocks noChangeArrowheads="1"/>
          </p:cNvSpPr>
          <p:nvPr/>
        </p:nvSpPr>
        <p:spPr bwMode="auto">
          <a:xfrm>
            <a:off x="1524001" y="11202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 rot="5400000" flipH="1" flipV="1">
            <a:off x="7104269" y="4319691"/>
            <a:ext cx="228758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7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276" name="Picture 1"/>
          <p:cNvSpPr>
            <a:spLocks noChangeAspect="1" noChangeArrowheads="1"/>
          </p:cNvSpPr>
          <p:nvPr/>
        </p:nvSpPr>
        <p:spPr bwMode="auto">
          <a:xfrm>
            <a:off x="1524001" y="0"/>
            <a:ext cx="1047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8334375" y="3095626"/>
            <a:ext cx="357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prstClr val="black"/>
                </a:solidFill>
                <a:latin typeface="Calibri" pitchFamily="34" charset="0"/>
              </a:rPr>
              <a:t>y</a:t>
            </a:r>
            <a:endParaRPr lang="ru-RU" sz="280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2" name="Полилиния 71"/>
          <p:cNvSpPr/>
          <p:nvPr/>
        </p:nvSpPr>
        <p:spPr>
          <a:xfrm>
            <a:off x="6557110" y="3815277"/>
            <a:ext cx="1382944" cy="1066800"/>
          </a:xfrm>
          <a:custGeom>
            <a:avLst/>
            <a:gdLst>
              <a:gd name="connsiteX0" fmla="*/ 85725 w 1181100"/>
              <a:gd name="connsiteY0" fmla="*/ 1066800 h 1066800"/>
              <a:gd name="connsiteX1" fmla="*/ 1181100 w 1181100"/>
              <a:gd name="connsiteY1" fmla="*/ 1057275 h 1066800"/>
              <a:gd name="connsiteX2" fmla="*/ 1085850 w 1181100"/>
              <a:gd name="connsiteY2" fmla="*/ 895350 h 1066800"/>
              <a:gd name="connsiteX3" fmla="*/ 1028700 w 1181100"/>
              <a:gd name="connsiteY3" fmla="*/ 733425 h 1066800"/>
              <a:gd name="connsiteX4" fmla="*/ 971550 w 1181100"/>
              <a:gd name="connsiteY4" fmla="*/ 552450 h 1066800"/>
              <a:gd name="connsiteX5" fmla="*/ 895350 w 1181100"/>
              <a:gd name="connsiteY5" fmla="*/ 342900 h 1066800"/>
              <a:gd name="connsiteX6" fmla="*/ 847725 w 1181100"/>
              <a:gd name="connsiteY6" fmla="*/ 152400 h 1066800"/>
              <a:gd name="connsiteX7" fmla="*/ 828675 w 1181100"/>
              <a:gd name="connsiteY7" fmla="*/ 47625 h 1066800"/>
              <a:gd name="connsiteX8" fmla="*/ 819150 w 1181100"/>
              <a:gd name="connsiteY8" fmla="*/ 0 h 1066800"/>
              <a:gd name="connsiteX9" fmla="*/ 0 w 1181100"/>
              <a:gd name="connsiteY9" fmla="*/ 0 h 1066800"/>
              <a:gd name="connsiteX10" fmla="*/ 85725 w 1181100"/>
              <a:gd name="connsiteY10" fmla="*/ 10668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1100" h="1066800">
                <a:moveTo>
                  <a:pt x="85725" y="1066800"/>
                </a:moveTo>
                <a:lnTo>
                  <a:pt x="1181100" y="1057275"/>
                </a:lnTo>
                <a:lnTo>
                  <a:pt x="1085850" y="895350"/>
                </a:lnTo>
                <a:lnTo>
                  <a:pt x="1028700" y="733425"/>
                </a:lnTo>
                <a:lnTo>
                  <a:pt x="971550" y="552450"/>
                </a:lnTo>
                <a:lnTo>
                  <a:pt x="895350" y="342900"/>
                </a:lnTo>
                <a:lnTo>
                  <a:pt x="847725" y="152400"/>
                </a:lnTo>
                <a:lnTo>
                  <a:pt x="828675" y="47625"/>
                </a:lnTo>
                <a:lnTo>
                  <a:pt x="819150" y="0"/>
                </a:lnTo>
                <a:lnTo>
                  <a:pt x="0" y="0"/>
                </a:lnTo>
                <a:lnTo>
                  <a:pt x="85725" y="1066800"/>
                </a:lnTo>
                <a:close/>
              </a:path>
            </a:pathLst>
          </a:custGeom>
          <a:solidFill>
            <a:schemeClr val="accent3">
              <a:lumMod val="95000"/>
              <a:alpha val="50000"/>
            </a:schemeClr>
          </a:solidFill>
          <a:ln>
            <a:solidFill>
              <a:srgbClr val="FFC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3" name="Полилиния 72"/>
          <p:cNvSpPr/>
          <p:nvPr/>
        </p:nvSpPr>
        <p:spPr>
          <a:xfrm>
            <a:off x="8639176" y="3800476"/>
            <a:ext cx="1704975" cy="1057275"/>
          </a:xfrm>
          <a:custGeom>
            <a:avLst/>
            <a:gdLst>
              <a:gd name="connsiteX0" fmla="*/ 0 w 1704975"/>
              <a:gd name="connsiteY0" fmla="*/ 1057275 h 1057275"/>
              <a:gd name="connsiteX1" fmla="*/ 76200 w 1704975"/>
              <a:gd name="connsiteY1" fmla="*/ 828675 h 1057275"/>
              <a:gd name="connsiteX2" fmla="*/ 142875 w 1704975"/>
              <a:gd name="connsiteY2" fmla="*/ 619125 h 1057275"/>
              <a:gd name="connsiteX3" fmla="*/ 228600 w 1704975"/>
              <a:gd name="connsiteY3" fmla="*/ 361950 h 1057275"/>
              <a:gd name="connsiteX4" fmla="*/ 276225 w 1704975"/>
              <a:gd name="connsiteY4" fmla="*/ 180975 h 1057275"/>
              <a:gd name="connsiteX5" fmla="*/ 323850 w 1704975"/>
              <a:gd name="connsiteY5" fmla="*/ 0 h 1057275"/>
              <a:gd name="connsiteX6" fmla="*/ 1704975 w 1704975"/>
              <a:gd name="connsiteY6" fmla="*/ 0 h 1057275"/>
              <a:gd name="connsiteX7" fmla="*/ 1704975 w 1704975"/>
              <a:gd name="connsiteY7" fmla="*/ 1047750 h 1057275"/>
              <a:gd name="connsiteX8" fmla="*/ 0 w 1704975"/>
              <a:gd name="connsiteY8" fmla="*/ 1057275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4975" h="1057275">
                <a:moveTo>
                  <a:pt x="0" y="1057275"/>
                </a:moveTo>
                <a:lnTo>
                  <a:pt x="76200" y="828675"/>
                </a:lnTo>
                <a:lnTo>
                  <a:pt x="142875" y="619125"/>
                </a:lnTo>
                <a:lnTo>
                  <a:pt x="228600" y="361950"/>
                </a:lnTo>
                <a:lnTo>
                  <a:pt x="276225" y="180975"/>
                </a:lnTo>
                <a:lnTo>
                  <a:pt x="323850" y="0"/>
                </a:lnTo>
                <a:lnTo>
                  <a:pt x="1704975" y="0"/>
                </a:lnTo>
                <a:lnTo>
                  <a:pt x="1704975" y="1047750"/>
                </a:lnTo>
                <a:lnTo>
                  <a:pt x="0" y="1057275"/>
                </a:lnTo>
                <a:close/>
              </a:path>
            </a:pathLst>
          </a:custGeom>
          <a:solidFill>
            <a:schemeClr val="accent3">
              <a:lumMod val="95000"/>
              <a:alpha val="50000"/>
            </a:schemeClr>
          </a:solidFill>
          <a:ln>
            <a:solidFill>
              <a:srgbClr val="FFC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04112" y="414908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976320" y="4221088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68208" y="465313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411017" y="213168"/>
            <a:ext cx="456317" cy="4575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4840" y="5288895"/>
            <a:ext cx="2463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(-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∞;</a:t>
            </a:r>
            <a:r>
              <a:rPr lang="ru-RU" sz="2000" b="1" spc="-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- 2,5]U</a:t>
            </a:r>
            <a:r>
              <a:rPr lang="ru-RU" sz="2000" b="1" spc="-2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sz="20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;+</a:t>
            </a:r>
            <a:r>
              <a:rPr lang="ru-RU" sz="20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∞)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1509" y="5689005"/>
            <a:ext cx="2609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2870">
              <a:spcBef>
                <a:spcPts val="42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ru-RU" sz="2000" b="1" spc="31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(-∞;</a:t>
            </a:r>
            <a:r>
              <a:rPr lang="ru-RU" sz="2000" b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000" b="1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2,5]U</a:t>
            </a:r>
            <a:r>
              <a:rPr lang="ru-RU" sz="2000" b="1" spc="-2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;+</a:t>
            </a:r>
            <a:r>
              <a:rPr lang="ru-RU" sz="20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∞)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8994" y="5996782"/>
            <a:ext cx="25692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4775">
              <a:spcBef>
                <a:spcPts val="42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(-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∞;</a:t>
            </a:r>
            <a:r>
              <a:rPr lang="ru-RU" sz="2000" b="1" spc="-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- 2,5)U</a:t>
            </a:r>
            <a:r>
              <a:rPr lang="ru-RU" sz="2000" b="1" spc="-2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[1;+∞)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840" y="6304559"/>
            <a:ext cx="13462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ru-RU" sz="2000" b="1" spc="31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[-2,5;</a:t>
            </a:r>
            <a:r>
              <a:rPr lang="ru-RU" sz="2000" b="1" spc="-2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spc="-2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1]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6577" y="4888786"/>
            <a:ext cx="1130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9" name="Group 105"/>
          <p:cNvGrpSpPr>
            <a:grpSpLocks/>
          </p:cNvGrpSpPr>
          <p:nvPr/>
        </p:nvGrpSpPr>
        <p:grpSpPr bwMode="auto">
          <a:xfrm>
            <a:off x="8313283" y="6161087"/>
            <a:ext cx="3671888" cy="696913"/>
            <a:chOff x="2928" y="3709"/>
            <a:chExt cx="2313" cy="439"/>
          </a:xfrm>
        </p:grpSpPr>
        <p:grpSp>
          <p:nvGrpSpPr>
            <p:cNvPr id="75" name="Group 106"/>
            <p:cNvGrpSpPr>
              <a:grpSpLocks/>
            </p:cNvGrpSpPr>
            <p:nvPr/>
          </p:nvGrpSpPr>
          <p:grpSpPr bwMode="auto">
            <a:xfrm>
              <a:off x="4294" y="3849"/>
              <a:ext cx="579" cy="236"/>
              <a:chOff x="1849" y="2478"/>
              <a:chExt cx="657" cy="374"/>
            </a:xfrm>
          </p:grpSpPr>
          <p:sp>
            <p:nvSpPr>
              <p:cNvPr id="92" name="Text Box 107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93" name="Text Box 108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  <p:sp>
            <p:nvSpPr>
              <p:cNvPr id="94" name="Text Box 109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95" name="Text Box 110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96" name="Text Box 111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ru-RU" altLang="ru-RU" sz="1000" b="1" kern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х</a:t>
                </a:r>
              </a:p>
            </p:txBody>
          </p:sp>
        </p:grpSp>
        <p:sp>
          <p:nvSpPr>
            <p:cNvPr id="76" name="Rectangle 112"/>
            <p:cNvSpPr>
              <a:spLocks noChangeArrowheads="1"/>
            </p:cNvSpPr>
            <p:nvPr/>
          </p:nvSpPr>
          <p:spPr bwMode="auto">
            <a:xfrm>
              <a:off x="2928" y="3792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77" name="AutoShape 113"/>
            <p:cNvSpPr>
              <a:spLocks noChangeArrowheads="1"/>
            </p:cNvSpPr>
            <p:nvPr/>
          </p:nvSpPr>
          <p:spPr bwMode="auto">
            <a:xfrm>
              <a:off x="2968" y="3820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0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78" name="Text Box 114"/>
            <p:cNvSpPr txBox="1">
              <a:spLocks noChangeArrowheads="1"/>
            </p:cNvSpPr>
            <p:nvPr/>
          </p:nvSpPr>
          <p:spPr bwMode="auto">
            <a:xfrm>
              <a:off x="3048" y="3836"/>
              <a:ext cx="4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9" name="Rectangle 115"/>
            <p:cNvSpPr>
              <a:spLocks noChangeArrowheads="1"/>
            </p:cNvSpPr>
            <p:nvPr/>
          </p:nvSpPr>
          <p:spPr bwMode="auto">
            <a:xfrm>
              <a:off x="356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81" name="Rectangle 116"/>
            <p:cNvSpPr>
              <a:spLocks noChangeArrowheads="1"/>
            </p:cNvSpPr>
            <p:nvPr/>
          </p:nvSpPr>
          <p:spPr bwMode="auto">
            <a:xfrm>
              <a:off x="3846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3" name="Rectangle 117"/>
            <p:cNvSpPr>
              <a:spLocks noChangeArrowheads="1"/>
            </p:cNvSpPr>
            <p:nvPr/>
          </p:nvSpPr>
          <p:spPr bwMode="auto">
            <a:xfrm>
              <a:off x="412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4" name="Rectangle 118"/>
            <p:cNvSpPr>
              <a:spLocks noChangeArrowheads="1"/>
            </p:cNvSpPr>
            <p:nvPr/>
          </p:nvSpPr>
          <p:spPr bwMode="auto">
            <a:xfrm>
              <a:off x="4404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85" name="Rectangle 119"/>
            <p:cNvSpPr>
              <a:spLocks noChangeArrowheads="1"/>
            </p:cNvSpPr>
            <p:nvPr/>
          </p:nvSpPr>
          <p:spPr bwMode="auto">
            <a:xfrm>
              <a:off x="4682" y="3820"/>
              <a:ext cx="240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86" name="Rectangle 120"/>
            <p:cNvSpPr>
              <a:spLocks noChangeArrowheads="1"/>
            </p:cNvSpPr>
            <p:nvPr/>
          </p:nvSpPr>
          <p:spPr bwMode="auto">
            <a:xfrm>
              <a:off x="4962" y="3820"/>
              <a:ext cx="239" cy="2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 b="1" kern="0" smtClean="0">
                <a:solidFill>
                  <a:srgbClr val="00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87" name="Text Box 121"/>
            <p:cNvSpPr txBox="1">
              <a:spLocks noChangeArrowheads="1"/>
            </p:cNvSpPr>
            <p:nvPr/>
          </p:nvSpPr>
          <p:spPr bwMode="auto">
            <a:xfrm>
              <a:off x="3827" y="3773"/>
              <a:ext cx="3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2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8" name="Text Box 122"/>
            <p:cNvSpPr txBox="1">
              <a:spLocks noChangeArrowheads="1"/>
            </p:cNvSpPr>
            <p:nvPr/>
          </p:nvSpPr>
          <p:spPr bwMode="auto">
            <a:xfrm>
              <a:off x="4381" y="3744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9" name="Text Box 123"/>
            <p:cNvSpPr txBox="1">
              <a:spLocks noChangeArrowheads="1"/>
            </p:cNvSpPr>
            <p:nvPr/>
          </p:nvSpPr>
          <p:spPr bwMode="auto">
            <a:xfrm>
              <a:off x="3555" y="3718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ru-RU" altLang="ru-RU" sz="3600" b="1" kern="0" dirty="0" smtClean="0">
                  <a:solidFill>
                    <a:srgbClr val="000000"/>
                  </a:solidFill>
                  <a:latin typeface="Georgia" panose="02040502050405020303" pitchFamily="18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0" name="Text Box 124"/>
            <p:cNvSpPr txBox="1">
              <a:spLocks noChangeArrowheads="1"/>
            </p:cNvSpPr>
            <p:nvPr/>
          </p:nvSpPr>
          <p:spPr bwMode="auto">
            <a:xfrm>
              <a:off x="3847" y="3730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1" name="Text Box 125"/>
            <p:cNvSpPr txBox="1">
              <a:spLocks noChangeArrowheads="1"/>
            </p:cNvSpPr>
            <p:nvPr/>
          </p:nvSpPr>
          <p:spPr bwMode="auto">
            <a:xfrm>
              <a:off x="4090" y="3709"/>
              <a:ext cx="3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lang="ru-RU" altLang="ru-RU" sz="3600" b="1" kern="0" smtClean="0">
                <a:solidFill>
                  <a:srgbClr val="000000"/>
                </a:solidFill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490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61" grpId="0"/>
      <p:bldP spid="66" grpId="0"/>
      <p:bldP spid="67" grpId="0"/>
      <p:bldP spid="65" grpId="0" animBg="1"/>
      <p:bldP spid="64" grpId="0" animBg="1"/>
      <p:bldP spid="82" grpId="0"/>
      <p:bldP spid="62" grpId="0"/>
      <p:bldP spid="68" grpId="0"/>
      <p:bldP spid="74" grpId="0"/>
      <p:bldP spid="2" grpId="0"/>
      <p:bldP spid="8" grpId="0"/>
      <p:bldP spid="9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2113668" y="2130779"/>
            <a:ext cx="8037689" cy="1298221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 цель вы ставили перед собой при повторении данного материала?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2198335" y="3807179"/>
            <a:ext cx="8037689" cy="1298221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моя цель данного урока такова: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4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latin typeface="Times New Roman" panose="02020603050405020304" pitchFamily="18" charset="0"/>
              </a:rPr>
              <a:t>Цель: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641475"/>
            <a:ext cx="11176000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   Продолжить работу над формированием умений </a:t>
            </a:r>
            <a:r>
              <a:rPr lang="ru-RU" sz="3600" dirty="0">
                <a:latin typeface="Times New Roman" panose="02020603050405020304" pitchFamily="18" charset="0"/>
              </a:rPr>
              <a:t>решать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линейные </a:t>
            </a:r>
            <a:r>
              <a:rPr lang="ru-RU" sz="3600" dirty="0" smtClean="0">
                <a:latin typeface="Times New Roman" panose="02020603050405020304" pitchFamily="18" charset="0"/>
              </a:rPr>
              <a:t>неравенства, неравенства вида</a:t>
            </a:r>
            <a:endParaRPr lang="ru-RU" sz="3600" dirty="0">
              <a:latin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sz="3600" i="1" dirty="0">
                <a:latin typeface="Times New Roman" panose="02020603050405020304" pitchFamily="18" charset="0"/>
              </a:rPr>
              <a:t>    ах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+с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3600" i="1" dirty="0">
                <a:latin typeface="Times New Roman" panose="02020603050405020304" pitchFamily="18" charset="0"/>
              </a:rPr>
              <a:t>ах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+с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),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sz="3600" i="1" dirty="0">
                <a:latin typeface="Times New Roman" panose="02020603050405020304" pitchFamily="18" charset="0"/>
              </a:rPr>
              <a:t>    ах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+с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(</a:t>
            </a:r>
            <a:r>
              <a:rPr lang="ru-RU" sz="3600" i="1" dirty="0">
                <a:latin typeface="Times New Roman" panose="02020603050405020304" pitchFamily="18" charset="0"/>
              </a:rPr>
              <a:t>ах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+с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0),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где а ≠ 0, с опорой на сведения о графике квадратичной функции (направление ветвей параболы, ее расположение относительно оси 0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7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-80962"/>
            <a:ext cx="7543800" cy="750538"/>
          </a:xfrm>
        </p:spPr>
        <p:txBody>
          <a:bodyPr/>
          <a:lstStyle/>
          <a:p>
            <a:pPr algn="ctr"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89668" y="553156"/>
            <a:ext cx="10304110" cy="5251981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Скажите след какой тайны вы нашли? </a:t>
            </a:r>
            <a:endParaRPr lang="ru-RU" sz="2800" b="1" i="1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Достигли ли </a:t>
            </a:r>
            <a:r>
              <a:rPr lang="ru-RU" sz="2800" b="1" i="1" dirty="0" smtClean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800" b="1" i="1" dirty="0">
                <a:solidFill>
                  <a:srgbClr val="33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своей цели?</a:t>
            </a:r>
            <a:endParaRPr lang="ru-RU" sz="2800" b="1" i="1" dirty="0" smtClean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Сегодня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на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уроке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я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повторил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(а)…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Сегодня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на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уроке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я </a:t>
            </a:r>
            <a:r>
              <a:rPr lang="en-US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узнал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(а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)…</a:t>
            </a:r>
            <a:endParaRPr lang="ru-RU" sz="2800" b="1" i="1" dirty="0">
              <a:solidFill>
                <a:srgbClr val="00B05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</a:t>
            </a:r>
            <a:r>
              <a:rPr lang="ru-RU" sz="28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 мне </a:t>
            </a:r>
            <a:r>
              <a:rPr lang="ru-RU" sz="2800" b="1" i="1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был…</a:t>
            </a:r>
            <a:endParaRPr lang="ru-RU" sz="2800" b="1" i="1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Сегодня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на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уроке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я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научился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(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лась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)…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умею…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 это необходимо для …</a:t>
            </a:r>
            <a:endParaRPr lang="ru-RU" sz="28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 smtClean="0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Знания, полученные сегодня на уроке, пригодятся мне…</a:t>
            </a:r>
          </a:p>
          <a:p>
            <a:pPr marL="0" lvl="0" indent="0">
              <a:spcBef>
                <a:spcPts val="700"/>
              </a:spcBef>
              <a:buClr>
                <a:srgbClr val="330066"/>
              </a:buClr>
              <a:buSzPct val="7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Что вызвало </a:t>
            </a:r>
            <a:r>
              <a:rPr lang="ru-RU" sz="2800" b="1" i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затруднение?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800" b="1" i="1" dirty="0" smtClean="0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 i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800" b="1" i="1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eaLnBrk="1" hangingPunct="1">
              <a:spcBef>
                <a:spcPts val="700"/>
              </a:spcBef>
              <a:buClr>
                <a:srgbClr val="330066"/>
              </a:buClr>
              <a:buSzPct val="70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800" b="1" i="1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98;p23"/>
          <p:cNvSpPr txBox="1"/>
          <p:nvPr/>
        </p:nvSpPr>
        <p:spPr>
          <a:xfrm>
            <a:off x="2379928" y="6113024"/>
            <a:ext cx="7976760" cy="652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lnSpc>
                <a:spcPct val="80000"/>
              </a:lnSpc>
              <a:buClr>
                <a:srgbClr val="FF0000"/>
              </a:buClr>
              <a:buSzPts val="4400"/>
              <a:buFont typeface="Times New Roman"/>
              <a:buNone/>
            </a:pPr>
            <a:r>
              <a:rPr lang="en-US" sz="44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Спасибо</a:t>
            </a:r>
            <a:r>
              <a:rPr lang="en-US" sz="4400" b="1" i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за</a:t>
            </a:r>
            <a:r>
              <a:rPr lang="en-US" sz="4400" b="1" i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4400" b="1" i="1" kern="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работу</a:t>
            </a:r>
            <a:endParaRPr sz="1400" b="1" i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6665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1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6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1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6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1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1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6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1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61" presetID="27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63" dur="80" fill="hold"/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-103,-103,102)"/>
                                          </p:val>
                                        </p:tav>
                                        <p:tav>
                                          <p:val>
                                            <p:strVal val="rgb(-24,-100,126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64" dur="80" fill="hold"/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-103,-103,102)"/>
                                          </p:val>
                                        </p:tav>
                                        <p:tav>
                                          <p:val>
                                            <p:strVal val="rgb(-24,-100,126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65" dur="80" fill="hold"/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1752600" y="838201"/>
            <a:ext cx="8686800" cy="5622925"/>
          </a:xfrm>
        </p:spPr>
        <p:txBody>
          <a:bodyPr/>
          <a:lstStyle/>
          <a:p>
            <a:pPr lvl="3" eaLnBrk="1" hangingPunct="1">
              <a:buFont typeface="Wingdings 2" panose="05020102010507070707" pitchFamily="18" charset="2"/>
              <a:buNone/>
            </a:pPr>
            <a:endParaRPr lang="en-US" smtClean="0"/>
          </a:p>
          <a:p>
            <a:pPr lvl="3" eaLnBrk="1" hangingPunct="1">
              <a:buFont typeface="Wingdings 2" panose="05020102010507070707" pitchFamily="18" charset="2"/>
              <a:buNone/>
            </a:pPr>
            <a:endParaRPr lang="ru-RU" smtClean="0"/>
          </a:p>
        </p:txBody>
      </p:sp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2590800" y="2055284"/>
            <a:ext cx="7848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«Никогда </a:t>
            </a:r>
            <a:r>
              <a:rPr lang="ru-RU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берись за последующее, не усвоив 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предыдущее»</a:t>
            </a:r>
            <a:endParaRPr lang="en-US" sz="36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И.П. Павлов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189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3" y="496711"/>
            <a:ext cx="10972800" cy="552026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смысл приведённого высказывания заключается в том, что 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сам определяет свою судьбу и несёт ответственность за неё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независимо от внешних обстоятельств. </a:t>
            </a:r>
            <a:endParaRPr lang="ru-RU" dirty="0" smtClean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мнение, что эти фразы могут использоваться в контексте самовоспитания, чтобы подчеркнуть важность работы над собой и преодоления трудностей для достижения личных целей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ru-RU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самим человеком куётся судьба его! Но главную роль в этом играет несомненно сам человек!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1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323" y="110515"/>
            <a:ext cx="10972800" cy="557700"/>
          </a:xfrm>
        </p:spPr>
        <p:txBody>
          <a:bodyPr/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969" y="1014047"/>
            <a:ext cx="4290646" cy="2948353"/>
          </a:xfrm>
        </p:spPr>
        <p:txBody>
          <a:bodyPr/>
          <a:lstStyle/>
          <a:p>
            <a:pPr lvl="0" algn="r">
              <a:spcAft>
                <a:spcPts val="0"/>
              </a:spcAft>
              <a:buFont typeface="+mj-lt"/>
              <a:buAutoNum type="arabicPeriod"/>
              <a:tabLst>
                <a:tab pos="813435" algn="l"/>
              </a:tabLst>
            </a:pP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Реши</a:t>
            </a:r>
            <a:r>
              <a:rPr lang="ru-RU" sz="1800" b="1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неравенство</a:t>
            </a:r>
            <a:r>
              <a:rPr lang="ru-RU" sz="1800" b="1" spc="37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1800" b="1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3(х</a:t>
            </a:r>
            <a:r>
              <a:rPr lang="ru-RU" sz="1800" b="1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</a:t>
            </a:r>
            <a:r>
              <a:rPr lang="ru-RU" sz="1800" b="1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2)</a:t>
            </a:r>
            <a:r>
              <a:rPr lang="ru-RU" sz="1800" b="1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&lt;</a:t>
            </a:r>
            <a:r>
              <a:rPr lang="ru-RU" sz="1800" b="1" spc="37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spc="-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6.</a:t>
            </a:r>
            <a:endParaRPr lang="ru-RU" sz="1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71170" indent="0">
              <a:spcBef>
                <a:spcPts val="1455"/>
              </a:spcBef>
              <a:spcAft>
                <a:spcPts val="0"/>
              </a:spcAft>
              <a:buNone/>
            </a:pP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Выбери</a:t>
            </a:r>
            <a:r>
              <a:rPr lang="ru-RU" sz="1800" b="1" spc="-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правильный</a:t>
            </a:r>
            <a:r>
              <a:rPr lang="ru-RU" sz="1800" b="1" spc="-3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ответ</a:t>
            </a:r>
            <a:r>
              <a:rPr lang="ru-RU" sz="1800" b="1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ru-RU" sz="18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471170" indent="0"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1)</a:t>
            </a:r>
            <a:r>
              <a:rPr lang="ru-RU" sz="1800" spc="7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(-</a:t>
            </a:r>
            <a:r>
              <a:rPr lang="ru-RU" sz="1800" spc="6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∞;</a:t>
            </a:r>
            <a:r>
              <a:rPr lang="ru-RU" sz="1800" spc="7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1800" spc="-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4)</a:t>
            </a:r>
            <a:endParaRPr lang="ru-RU" sz="1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71170" indent="0">
              <a:spcBef>
                <a:spcPts val="83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2) </a:t>
            </a: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(-</a:t>
            </a:r>
            <a:r>
              <a:rPr lang="ru-RU" sz="18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∞;</a:t>
            </a:r>
            <a:r>
              <a:rPr lang="ru-RU" sz="18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spc="-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4)</a:t>
            </a:r>
            <a:endParaRPr lang="ru-RU" sz="1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71170" indent="0">
              <a:spcBef>
                <a:spcPts val="825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3)</a:t>
            </a:r>
            <a:r>
              <a:rPr lang="ru-RU" sz="1800" spc="-9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(-4;</a:t>
            </a:r>
            <a:r>
              <a:rPr lang="ru-RU" sz="1800" spc="-8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spc="-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+∞)</a:t>
            </a:r>
            <a:endParaRPr lang="ru-RU" sz="1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71170" indent="0">
              <a:spcBef>
                <a:spcPts val="840"/>
              </a:spcBef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4)</a:t>
            </a:r>
            <a:r>
              <a:rPr lang="ru-RU" sz="18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[-4; </a:t>
            </a:r>
            <a:r>
              <a:rPr lang="ru-RU" sz="1800" spc="-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+∞)</a:t>
            </a:r>
            <a:endParaRPr lang="ru-RU" sz="1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471170" indent="0">
              <a:spcBef>
                <a:spcPts val="830"/>
              </a:spcBef>
              <a:spcAft>
                <a:spcPts val="0"/>
              </a:spcAft>
              <a:buNone/>
              <a:tabLst>
                <a:tab pos="3630930" algn="l"/>
              </a:tabLst>
            </a:pPr>
            <a:r>
              <a:rPr lang="ru-RU" sz="1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1800" u="sng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491107" y="816265"/>
            <a:ext cx="5921890" cy="3404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19810" lvl="0" algn="r">
              <a:lnSpc>
                <a:spcPct val="133000"/>
              </a:lnSpc>
              <a:spcAft>
                <a:spcPts val="0"/>
              </a:spcAft>
              <a:tabLst>
                <a:tab pos="1052830" algn="l"/>
              </a:tabLst>
            </a:pPr>
            <a:r>
              <a:rPr lang="ru-RU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Какой</a:t>
            </a:r>
            <a:r>
              <a:rPr lang="ru-RU" b="1" spc="-3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числовой</a:t>
            </a:r>
            <a:r>
              <a:rPr lang="ru-RU" b="1" spc="-4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промежуток</a:t>
            </a:r>
            <a:r>
              <a:rPr lang="ru-RU" b="1" spc="-3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будет</a:t>
            </a:r>
            <a:r>
              <a:rPr lang="ru-RU" b="1" spc="-4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решением</a:t>
            </a:r>
            <a:r>
              <a:rPr lang="ru-RU" b="1" spc="-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неравенства 12 – 5(х – 6) ≥ 47? </a:t>
            </a:r>
            <a:endParaRPr lang="ru-RU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156970" indent="-342900">
              <a:lnSpc>
                <a:spcPct val="150000"/>
              </a:lnSpc>
              <a:spcBef>
                <a:spcPts val="970"/>
              </a:spcBef>
              <a:spcAft>
                <a:spcPts val="0"/>
              </a:spcAft>
              <a:buAutoNum type="arabicParenR"/>
              <a:tabLst>
                <a:tab pos="230759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[-</a:t>
            </a:r>
            <a:r>
              <a:rPr lang="ru-RU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1;+∞)</a:t>
            </a:r>
            <a:r>
              <a:rPr lang="ru-RU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ru-RU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814070">
              <a:lnSpc>
                <a:spcPct val="150000"/>
              </a:lnSpc>
              <a:spcBef>
                <a:spcPts val="970"/>
              </a:spcBef>
              <a:spcAft>
                <a:spcPts val="0"/>
              </a:spcAft>
              <a:tabLst>
                <a:tab pos="230759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2) [</a:t>
            </a:r>
            <a:r>
              <a:rPr lang="ru-RU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ru-RU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1;+∞)</a:t>
            </a:r>
            <a:endParaRPr lang="ru-RU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3) (</a:t>
            </a:r>
            <a:r>
              <a:rPr lang="ru-RU" spc="-2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-∞;-</a:t>
            </a:r>
            <a:r>
              <a:rPr lang="ru-RU" spc="-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1]</a:t>
            </a:r>
            <a:r>
              <a:rPr lang="ru-RU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ru-RU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4) (-</a:t>
            </a:r>
            <a:r>
              <a:rPr lang="ru-RU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1;+∞</a:t>
            </a:r>
            <a:r>
              <a:rPr lang="ru-RU" spc="-2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471170" lvl="0" fontAlgn="base">
              <a:spcBef>
                <a:spcPts val="830"/>
              </a:spcBef>
              <a:tabLst>
                <a:tab pos="363093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Ответ: 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39969" y="3962400"/>
            <a:ext cx="11359662" cy="148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0" algn="just">
              <a:spcBef>
                <a:spcPts val="1390"/>
              </a:spcBef>
              <a:spcAft>
                <a:spcPts val="0"/>
              </a:spcAft>
              <a:tabLst>
                <a:tab pos="1379220" algn="l"/>
                <a:tab pos="2195830" algn="l"/>
                <a:tab pos="3174365" algn="l"/>
                <a:tab pos="4531995" algn="l"/>
                <a:tab pos="5784215" algn="l"/>
              </a:tabLst>
            </a:pPr>
            <a:r>
              <a:rPr lang="ru-RU" b="1" spc="-2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каком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рисунке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изображено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решений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неравенства</a:t>
            </a:r>
            <a:r>
              <a:rPr lang="ru-RU" b="1" spc="5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b="1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b="1" spc="55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b="1" spc="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4х</a:t>
            </a:r>
            <a:r>
              <a:rPr lang="ru-RU" b="1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ru-RU" b="1" spc="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b="1" spc="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≥</a:t>
            </a:r>
            <a:r>
              <a:rPr lang="ru-RU" b="1" spc="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0?</a:t>
            </a:r>
            <a:r>
              <a:rPr lang="ru-RU" b="1" spc="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b="1" spc="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ответе</a:t>
            </a:r>
            <a:r>
              <a:rPr lang="ru-RU" b="1" spc="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укажи</a:t>
            </a:r>
            <a:r>
              <a:rPr lang="ru-RU" b="1" spc="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номер</a:t>
            </a:r>
            <a:r>
              <a:rPr lang="ru-RU" b="1" spc="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правильного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spc="-1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варианта</a:t>
            </a:r>
            <a:r>
              <a:rPr lang="ru-RU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70"/>
              </a:spcBef>
              <a:spcAft>
                <a:spcPts val="0"/>
              </a:spcAft>
            </a:pPr>
            <a:r>
              <a:rPr lang="ru-RU" sz="1000" b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3820">
              <a:spcBef>
                <a:spcPts val="305"/>
              </a:spcBef>
              <a:spcAft>
                <a:spcPts val="0"/>
              </a:spcAft>
            </a:pP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sz="10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1)</a:t>
            </a:r>
            <a:endParaRPr lang="ru-RU" sz="2000" dirty="0"/>
          </a:p>
        </p:txBody>
      </p:sp>
      <p:sp>
        <p:nvSpPr>
          <p:cNvPr id="40" name="Freeform 94"/>
          <p:cNvSpPr>
            <a:spLocks/>
          </p:cNvSpPr>
          <p:nvPr/>
        </p:nvSpPr>
        <p:spPr bwMode="auto">
          <a:xfrm>
            <a:off x="896611" y="5375252"/>
            <a:ext cx="3816067" cy="45719"/>
          </a:xfrm>
          <a:custGeom>
            <a:avLst/>
            <a:gdLst>
              <a:gd name="T0" fmla="*/ 0 w 2734"/>
              <a:gd name="T1" fmla="*/ 0 h 6"/>
              <a:gd name="T2" fmla="*/ 4340225 w 2734"/>
              <a:gd name="T3" fmla="*/ 9525 h 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34" h="6">
                <a:moveTo>
                  <a:pt x="0" y="0"/>
                </a:moveTo>
                <a:lnTo>
                  <a:pt x="2734" y="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41" name="Oval 95"/>
          <p:cNvSpPr>
            <a:spLocks noChangeArrowheads="1"/>
          </p:cNvSpPr>
          <p:nvPr/>
        </p:nvSpPr>
        <p:spPr bwMode="auto">
          <a:xfrm>
            <a:off x="2847438" y="5284158"/>
            <a:ext cx="156399" cy="14673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42" name="Text Box 96"/>
          <p:cNvSpPr txBox="1">
            <a:spLocks noChangeArrowheads="1"/>
          </p:cNvSpPr>
          <p:nvPr/>
        </p:nvSpPr>
        <p:spPr bwMode="auto">
          <a:xfrm>
            <a:off x="2779171" y="5464477"/>
            <a:ext cx="3301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alt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97"/>
          <p:cNvSpPr txBox="1">
            <a:spLocks noChangeArrowheads="1"/>
          </p:cNvSpPr>
          <p:nvPr/>
        </p:nvSpPr>
        <p:spPr bwMode="auto">
          <a:xfrm>
            <a:off x="2860382" y="5039663"/>
            <a:ext cx="24209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i="1" dirty="0">
                <a:solidFill>
                  <a:srgbClr val="000000"/>
                </a:solidFill>
              </a:rPr>
              <a:t> I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</a:t>
            </a:r>
            <a:r>
              <a:rPr lang="en-US" altLang="ru-RU" sz="2000" i="1" dirty="0" err="1">
                <a:solidFill>
                  <a:srgbClr val="000000"/>
                </a:solidFill>
              </a:rPr>
              <a:t>I</a:t>
            </a:r>
            <a:r>
              <a:rPr lang="en-US" altLang="ru-RU" sz="2000" i="1" dirty="0">
                <a:solidFill>
                  <a:srgbClr val="000000"/>
                </a:solidFill>
              </a:rPr>
              <a:t>  </a:t>
            </a:r>
            <a:endParaRPr lang="ru-RU" altLang="ru-RU" sz="2000" i="1" dirty="0">
              <a:solidFill>
                <a:srgbClr val="000000"/>
              </a:solidFill>
            </a:endParaRPr>
          </a:p>
        </p:txBody>
      </p:sp>
      <p:sp>
        <p:nvSpPr>
          <p:cNvPr id="44" name="Text Box 98"/>
          <p:cNvSpPr txBox="1">
            <a:spLocks noChangeArrowheads="1"/>
          </p:cNvSpPr>
          <p:nvPr/>
        </p:nvSpPr>
        <p:spPr bwMode="auto">
          <a:xfrm>
            <a:off x="4442573" y="5334932"/>
            <a:ext cx="4333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i="1" dirty="0">
                <a:solidFill>
                  <a:srgbClr val="000000"/>
                </a:solidFill>
                <a:latin typeface="Georgia" panose="02040502050405020303" pitchFamily="18" charset="0"/>
              </a:rPr>
              <a:t>х</a:t>
            </a: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6245346" y="4818387"/>
            <a:ext cx="3352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</a:p>
        </p:txBody>
      </p:sp>
      <p:grpSp>
        <p:nvGrpSpPr>
          <p:cNvPr id="46" name="Group 85"/>
          <p:cNvGrpSpPr>
            <a:grpSpLocks/>
          </p:cNvGrpSpPr>
          <p:nvPr/>
        </p:nvGrpSpPr>
        <p:grpSpPr bwMode="auto">
          <a:xfrm>
            <a:off x="6886367" y="4967809"/>
            <a:ext cx="3217509" cy="400050"/>
            <a:chOff x="204" y="2251"/>
            <a:chExt cx="5080" cy="252"/>
          </a:xfrm>
        </p:grpSpPr>
        <p:sp>
          <p:nvSpPr>
            <p:cNvPr id="47" name="Line 86"/>
            <p:cNvSpPr>
              <a:spLocks noChangeShapeType="1"/>
            </p:cNvSpPr>
            <p:nvPr/>
          </p:nvSpPr>
          <p:spPr bwMode="auto">
            <a:xfrm>
              <a:off x="204" y="2251"/>
              <a:ext cx="49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48" name="Text Box 87"/>
            <p:cNvSpPr txBox="1">
              <a:spLocks noChangeArrowheads="1"/>
            </p:cNvSpPr>
            <p:nvPr/>
          </p:nvSpPr>
          <p:spPr bwMode="auto">
            <a:xfrm>
              <a:off x="5012" y="2251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000" b="1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х</a:t>
              </a:r>
            </a:p>
          </p:txBody>
        </p:sp>
      </p:grpSp>
      <p:sp>
        <p:nvSpPr>
          <p:cNvPr id="49" name="Oval 88"/>
          <p:cNvSpPr>
            <a:spLocks noChangeArrowheads="1"/>
          </p:cNvSpPr>
          <p:nvPr/>
        </p:nvSpPr>
        <p:spPr bwMode="auto">
          <a:xfrm>
            <a:off x="7963421" y="4915472"/>
            <a:ext cx="101954" cy="133173"/>
          </a:xfrm>
          <a:prstGeom prst="ellipse">
            <a:avLst/>
          </a:prstGeom>
          <a:solidFill>
            <a:schemeClr val="accent2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</a:endParaRPr>
          </a:p>
        </p:txBody>
      </p:sp>
      <p:sp>
        <p:nvSpPr>
          <p:cNvPr id="50" name="Rectangle 89"/>
          <p:cNvSpPr>
            <a:spLocks noChangeArrowheads="1"/>
          </p:cNvSpPr>
          <p:nvPr/>
        </p:nvSpPr>
        <p:spPr bwMode="auto">
          <a:xfrm>
            <a:off x="7857945" y="5030015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1" name="Text Box 90"/>
          <p:cNvSpPr txBox="1">
            <a:spLocks noChangeArrowheads="1"/>
          </p:cNvSpPr>
          <p:nvPr/>
        </p:nvSpPr>
        <p:spPr bwMode="auto">
          <a:xfrm>
            <a:off x="7921658" y="4611856"/>
            <a:ext cx="29184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I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</a:t>
            </a:r>
            <a:endParaRPr kumimoji="0" lang="ru-RU" altLang="ru-RU" sz="20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grpSp>
        <p:nvGrpSpPr>
          <p:cNvPr id="52" name="Group 56"/>
          <p:cNvGrpSpPr>
            <a:grpSpLocks/>
          </p:cNvGrpSpPr>
          <p:nvPr/>
        </p:nvGrpSpPr>
        <p:grpSpPr bwMode="auto">
          <a:xfrm>
            <a:off x="6664356" y="5889155"/>
            <a:ext cx="3886200" cy="400050"/>
            <a:chOff x="204" y="2251"/>
            <a:chExt cx="5080" cy="252"/>
          </a:xfrm>
        </p:grpSpPr>
        <p:sp>
          <p:nvSpPr>
            <p:cNvPr id="53" name="Line 57"/>
            <p:cNvSpPr>
              <a:spLocks noChangeShapeType="1"/>
            </p:cNvSpPr>
            <p:nvPr/>
          </p:nvSpPr>
          <p:spPr bwMode="auto">
            <a:xfrm>
              <a:off x="204" y="2251"/>
              <a:ext cx="49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54" name="Text Box 58"/>
            <p:cNvSpPr txBox="1">
              <a:spLocks noChangeArrowheads="1"/>
            </p:cNvSpPr>
            <p:nvPr/>
          </p:nvSpPr>
          <p:spPr bwMode="auto">
            <a:xfrm>
              <a:off x="5012" y="2251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000" b="1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х</a:t>
              </a:r>
            </a:p>
          </p:txBody>
        </p:sp>
      </p:grpSp>
      <p:sp>
        <p:nvSpPr>
          <p:cNvPr id="55" name="Oval 59"/>
          <p:cNvSpPr>
            <a:spLocks noChangeArrowheads="1"/>
          </p:cNvSpPr>
          <p:nvPr/>
        </p:nvSpPr>
        <p:spPr bwMode="auto">
          <a:xfrm>
            <a:off x="7730249" y="5821972"/>
            <a:ext cx="115887" cy="134366"/>
          </a:xfrm>
          <a:prstGeom prst="ellipse">
            <a:avLst/>
          </a:prstGeom>
          <a:solidFill>
            <a:schemeClr val="accent2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</a:endParaRPr>
          </a:p>
        </p:txBody>
      </p:sp>
      <p:sp>
        <p:nvSpPr>
          <p:cNvPr id="56" name="Oval 60"/>
          <p:cNvSpPr>
            <a:spLocks noChangeArrowheads="1"/>
          </p:cNvSpPr>
          <p:nvPr/>
        </p:nvSpPr>
        <p:spPr bwMode="auto">
          <a:xfrm>
            <a:off x="9635164" y="5834697"/>
            <a:ext cx="129001" cy="134367"/>
          </a:xfrm>
          <a:prstGeom prst="ellipse">
            <a:avLst/>
          </a:prstGeom>
          <a:solidFill>
            <a:schemeClr val="accent2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</a:endParaRPr>
          </a:p>
        </p:txBody>
      </p:sp>
      <p:sp>
        <p:nvSpPr>
          <p:cNvPr id="57" name="Text Box 92"/>
          <p:cNvSpPr txBox="1">
            <a:spLocks noChangeArrowheads="1"/>
          </p:cNvSpPr>
          <p:nvPr/>
        </p:nvSpPr>
        <p:spPr bwMode="auto">
          <a:xfrm>
            <a:off x="1860190" y="5725021"/>
            <a:ext cx="24974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I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</a:t>
            </a:r>
            <a:endParaRPr kumimoji="0" lang="ru-RU" altLang="ru-RU" sz="20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78623" y="5870266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ru-RU" alt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7658621" y="5844287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800" b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endParaRPr lang="ru-RU" altLang="ru-RU" sz="2800" b="1" i="1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9566000" y="591742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b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endParaRPr lang="ru-RU" altLang="ru-RU" sz="2800" b="1" i="1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grpSp>
        <p:nvGrpSpPr>
          <p:cNvPr id="61" name="Group 56"/>
          <p:cNvGrpSpPr>
            <a:grpSpLocks/>
          </p:cNvGrpSpPr>
          <p:nvPr/>
        </p:nvGrpSpPr>
        <p:grpSpPr bwMode="auto">
          <a:xfrm>
            <a:off x="1034558" y="6100426"/>
            <a:ext cx="3886200" cy="400050"/>
            <a:chOff x="204" y="2251"/>
            <a:chExt cx="5080" cy="252"/>
          </a:xfrm>
        </p:grpSpPr>
        <p:sp>
          <p:nvSpPr>
            <p:cNvPr id="62" name="Line 57"/>
            <p:cNvSpPr>
              <a:spLocks noChangeShapeType="1"/>
            </p:cNvSpPr>
            <p:nvPr/>
          </p:nvSpPr>
          <p:spPr bwMode="auto">
            <a:xfrm>
              <a:off x="204" y="2251"/>
              <a:ext cx="494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63" name="Text Box 58"/>
            <p:cNvSpPr txBox="1">
              <a:spLocks noChangeArrowheads="1"/>
            </p:cNvSpPr>
            <p:nvPr/>
          </p:nvSpPr>
          <p:spPr bwMode="auto">
            <a:xfrm>
              <a:off x="5012" y="2251"/>
              <a:ext cx="2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000" b="1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х</a:t>
              </a:r>
            </a:p>
          </p:txBody>
        </p:sp>
      </p:grpSp>
      <p:sp>
        <p:nvSpPr>
          <p:cNvPr id="64" name="Oval 59"/>
          <p:cNvSpPr>
            <a:spLocks noChangeArrowheads="1"/>
          </p:cNvSpPr>
          <p:nvPr/>
        </p:nvSpPr>
        <p:spPr bwMode="auto">
          <a:xfrm>
            <a:off x="1993348" y="6010041"/>
            <a:ext cx="115887" cy="134366"/>
          </a:xfrm>
          <a:prstGeom prst="ellipse">
            <a:avLst/>
          </a:prstGeom>
          <a:solidFill>
            <a:schemeClr val="accent2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</a:endParaRPr>
          </a:p>
        </p:txBody>
      </p:sp>
      <p:sp>
        <p:nvSpPr>
          <p:cNvPr id="65" name="Oval 60"/>
          <p:cNvSpPr>
            <a:spLocks noChangeArrowheads="1"/>
          </p:cNvSpPr>
          <p:nvPr/>
        </p:nvSpPr>
        <p:spPr bwMode="auto">
          <a:xfrm>
            <a:off x="3504241" y="6033242"/>
            <a:ext cx="129001" cy="134367"/>
          </a:xfrm>
          <a:prstGeom prst="ellipse">
            <a:avLst/>
          </a:prstGeom>
          <a:solidFill>
            <a:schemeClr val="accent2"/>
          </a:solidFill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</a:endParaRP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1894173" y="6068777"/>
            <a:ext cx="60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55"/>
          <p:cNvSpPr txBox="1">
            <a:spLocks noChangeArrowheads="1"/>
          </p:cNvSpPr>
          <p:nvPr/>
        </p:nvSpPr>
        <p:spPr bwMode="auto">
          <a:xfrm>
            <a:off x="3414899" y="602964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b="1" dirty="0" smtClean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endParaRPr lang="ru-RU" altLang="ru-RU" sz="2800" b="1" i="1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6243274" y="5495254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 Box 92"/>
          <p:cNvSpPr txBox="1">
            <a:spLocks noChangeArrowheads="1"/>
          </p:cNvSpPr>
          <p:nvPr/>
        </p:nvSpPr>
        <p:spPr bwMode="auto">
          <a:xfrm>
            <a:off x="6387785" y="5563562"/>
            <a:ext cx="15958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ru-RU" sz="2000" i="1" kern="0" dirty="0">
                <a:solidFill>
                  <a:srgbClr val="000000"/>
                </a:solidFill>
              </a:rPr>
              <a:t>  I </a:t>
            </a:r>
            <a:r>
              <a:rPr lang="en-US" altLang="ru-RU" sz="2000" i="1" kern="0" dirty="0" err="1" smtClean="0">
                <a:solidFill>
                  <a:srgbClr val="000000"/>
                </a:solidFill>
              </a:rPr>
              <a:t>I</a:t>
            </a:r>
            <a:r>
              <a:rPr lang="en-US" altLang="ru-RU" sz="2000" i="1" kern="0" dirty="0" smtClean="0">
                <a:solidFill>
                  <a:srgbClr val="000000"/>
                </a:solidFill>
              </a:rPr>
              <a:t> 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 I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</a:t>
            </a:r>
            <a:endParaRPr kumimoji="0" lang="ru-RU" altLang="ru-RU" sz="20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0" name="Text Box 92"/>
          <p:cNvSpPr txBox="1">
            <a:spLocks noChangeArrowheads="1"/>
          </p:cNvSpPr>
          <p:nvPr/>
        </p:nvSpPr>
        <p:spPr bwMode="auto">
          <a:xfrm>
            <a:off x="9650962" y="5601334"/>
            <a:ext cx="10492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en-US" altLang="ru-RU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I</a:t>
            </a:r>
            <a:r>
              <a:rPr kumimoji="0" lang="en-US" altLang="ru-RU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   </a:t>
            </a:r>
            <a:endParaRPr kumimoji="0" lang="ru-RU" altLang="ru-RU" sz="20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51264" y="6400467"/>
            <a:ext cx="38510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1170" lvl="0" fontAlgn="base">
              <a:spcBef>
                <a:spcPts val="830"/>
              </a:spcBef>
              <a:tabLst>
                <a:tab pos="363093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Ответ: </a:t>
            </a:r>
            <a:r>
              <a:rPr lang="ru-RU" sz="2000" u="sng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8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713" y="-27119"/>
            <a:ext cx="10515600" cy="1325563"/>
          </a:xfrm>
        </p:spPr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группы 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разделить данные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объекты?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3 – 4х</a:t>
            </a:r>
            <a:endParaRPr lang="ru-RU" sz="4000" dirty="0"/>
          </a:p>
        </p:txBody>
      </p:sp>
      <p:graphicFrame>
        <p:nvGraphicFramePr>
          <p:cNvPr id="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896748"/>
              </p:ext>
            </p:extLst>
          </p:nvPr>
        </p:nvGraphicFramePr>
        <p:xfrm>
          <a:off x="473900" y="2284075"/>
          <a:ext cx="1949026" cy="1236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Формула" r:id="rId4" imgW="545626" imgH="253780" progId="Equation.3">
                  <p:embed/>
                </p:oleObj>
              </mc:Choice>
              <mc:Fallback>
                <p:oleObj name="Формула" r:id="rId4" imgW="545626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900" y="2284075"/>
                        <a:ext cx="1949026" cy="1236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534075"/>
              </p:ext>
            </p:extLst>
          </p:nvPr>
        </p:nvGraphicFramePr>
        <p:xfrm>
          <a:off x="9449927" y="1681803"/>
          <a:ext cx="1368973" cy="1458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Формула" r:id="rId6" imgW="393529" imgH="291973" progId="Equation.3">
                  <p:embed/>
                </p:oleObj>
              </mc:Choice>
              <mc:Fallback>
                <p:oleObj name="Формула" r:id="rId6" imgW="393529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9927" y="1681803"/>
                        <a:ext cx="1368973" cy="1458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269840"/>
              </p:ext>
            </p:extLst>
          </p:nvPr>
        </p:nvGraphicFramePr>
        <p:xfrm>
          <a:off x="5285455" y="1311820"/>
          <a:ext cx="2315890" cy="762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Формула" r:id="rId8" imgW="545626" imgH="177646" progId="Equation.3">
                  <p:embed/>
                </p:oleObj>
              </mc:Choice>
              <mc:Fallback>
                <p:oleObj name="Формула" r:id="rId8" imgW="545626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5455" y="1311820"/>
                        <a:ext cx="2315890" cy="762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9583160" y="3304677"/>
            <a:ext cx="14398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12+5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8 – а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750528" y="3966664"/>
            <a:ext cx="1105125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5085647" y="3429274"/>
            <a:ext cx="2093731" cy="1117237"/>
            <a:chOff x="3878" y="840"/>
            <a:chExt cx="1361" cy="755"/>
          </a:xfrm>
        </p:grpSpPr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3878" y="890"/>
              <a:ext cx="1361" cy="6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5" name="Object 16"/>
            <p:cNvGraphicFramePr>
              <a:graphicFrameLocks noChangeAspect="1"/>
            </p:cNvGraphicFramePr>
            <p:nvPr/>
          </p:nvGraphicFramePr>
          <p:xfrm>
            <a:off x="4195" y="840"/>
            <a:ext cx="688" cy="7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" name="Формула" r:id="rId10" imgW="355292" imgH="393359" progId="Equation.3">
                    <p:embed/>
                  </p:oleObj>
                </mc:Choice>
                <mc:Fallback>
                  <p:oleObj name="Формула" r:id="rId10" imgW="355292" imgH="3933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5" y="840"/>
                          <a:ext cx="688" cy="7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6" y="3628029"/>
            <a:ext cx="3244194" cy="53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750231"/>
              </p:ext>
            </p:extLst>
          </p:nvPr>
        </p:nvGraphicFramePr>
        <p:xfrm>
          <a:off x="5012331" y="2194821"/>
          <a:ext cx="2240364" cy="1089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Уравнение" r:id="rId13" imgW="736560" imgH="393480" progId="Equation.3">
                  <p:embed/>
                </p:oleObj>
              </mc:Choice>
              <mc:Fallback>
                <p:oleObj name="Уравнение" r:id="rId13" imgW="736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2331" y="2194821"/>
                        <a:ext cx="2240364" cy="108990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58953" y="4419055"/>
            <a:ext cx="29957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solidFill>
                  <a:srgbClr val="42445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3200" i="1" u="none" strike="noStrike" kern="0" cap="none" spc="0" normalizeH="0" baseline="0" noProof="0" dirty="0" smtClean="0">
                <a:ln>
                  <a:noFill/>
                </a:ln>
                <a:solidFill>
                  <a:srgbClr val="42445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ru-RU" sz="3200" i="0" u="none" strike="noStrike" kern="0" cap="none" spc="0" normalizeH="0" baseline="30000" noProof="0" dirty="0" smtClean="0">
                <a:ln>
                  <a:noFill/>
                </a:ln>
                <a:solidFill>
                  <a:srgbClr val="42445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solidFill>
                  <a:srgbClr val="42445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r>
              <a:rPr kumimoji="0" lang="ru-RU" sz="3200" i="1" u="none" strike="noStrike" kern="0" cap="none" spc="0" normalizeH="0" baseline="0" noProof="0" dirty="0" smtClean="0">
                <a:ln>
                  <a:noFill/>
                </a:ln>
                <a:solidFill>
                  <a:srgbClr val="42445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solidFill>
                  <a:srgbClr val="42445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1 &gt; 0</a:t>
            </a:r>
            <a:endParaRPr kumimoji="0" lang="ru-RU" sz="180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317727"/>
              </p:ext>
            </p:extLst>
          </p:nvPr>
        </p:nvGraphicFramePr>
        <p:xfrm>
          <a:off x="9523602" y="4711443"/>
          <a:ext cx="1499420" cy="952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Уравнение" r:id="rId15" imgW="419040" imgH="228600" progId="Equation.3">
                  <p:embed/>
                </p:oleObj>
              </mc:Choice>
              <mc:Fallback>
                <p:oleObj name="Уравнение" r:id="rId15" imgW="419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3602" y="4711443"/>
                        <a:ext cx="1499420" cy="9524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06756" y="5171821"/>
            <a:ext cx="2701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= 5х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+6х+3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891336" y="4691057"/>
            <a:ext cx="248235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2х</a:t>
            </a:r>
            <a:r>
              <a:rPr lang="ru-RU" sz="3600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у &lt; 6. 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4" name="Group 7"/>
          <p:cNvGrpSpPr>
            <a:grpSpLocks/>
          </p:cNvGrpSpPr>
          <p:nvPr/>
        </p:nvGrpSpPr>
        <p:grpSpPr bwMode="auto">
          <a:xfrm>
            <a:off x="8916266" y="5951123"/>
            <a:ext cx="2968978" cy="533126"/>
            <a:chOff x="1704" y="1752"/>
            <a:chExt cx="2986" cy="590"/>
          </a:xfrm>
        </p:grpSpPr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graphicFrame>
          <p:nvGraphicFramePr>
            <p:cNvPr id="26" name="Object 9"/>
            <p:cNvGraphicFramePr>
              <a:graphicFrameLocks noChangeAspect="1"/>
            </p:cNvGraphicFramePr>
            <p:nvPr/>
          </p:nvGraphicFramePr>
          <p:xfrm>
            <a:off x="1704" y="1752"/>
            <a:ext cx="2986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9" name="Формула" r:id="rId17" imgW="927000" imgH="177480" progId="Equation.3">
                    <p:embed/>
                  </p:oleObj>
                </mc:Choice>
                <mc:Fallback>
                  <p:oleObj name="Формула" r:id="rId17" imgW="9270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4" y="1752"/>
                          <a:ext cx="2986" cy="5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Прямоугольник 26"/>
          <p:cNvSpPr/>
          <p:nvPr/>
        </p:nvSpPr>
        <p:spPr>
          <a:xfrm>
            <a:off x="2059309" y="6118801"/>
            <a:ext cx="54072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 </a:t>
            </a: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(</a:t>
            </a:r>
            <a:r>
              <a:rPr kumimoji="0" lang="ru-RU" sz="32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x</a:t>
            </a: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 − 7)(</a:t>
            </a:r>
            <a:r>
              <a:rPr kumimoji="0" lang="ru-RU" sz="32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x</a:t>
            </a: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 − 1)(</a:t>
            </a:r>
            <a:r>
              <a:rPr kumimoji="0" lang="ru-RU" sz="32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x</a:t>
            </a: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 + 4)(</a:t>
            </a:r>
            <a:r>
              <a:rPr kumimoji="0" lang="ru-RU" sz="320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x</a:t>
            </a:r>
            <a:r>
              <a:rPr kumimoji="0" lang="ru-RU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 + 9) &lt; 0</a:t>
            </a:r>
            <a:endParaRPr kumimoji="0" lang="ru-RU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236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8229600" cy="565467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1524001" y="2214563"/>
            <a:ext cx="3097213" cy="1143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</a:t>
            </a:r>
            <a:endParaRPr lang="ru-RU" sz="2400" b="1" u="sng" dirty="0">
              <a:solidFill>
                <a:srgbClr val="00B0F0"/>
              </a:solidFill>
            </a:endParaRP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7310439" y="2571751"/>
            <a:ext cx="3000375" cy="100012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УРАВНЕНИЯ</a:t>
            </a:r>
            <a:endParaRPr lang="ru-RU" sz="2400" b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4" name="AutoShape 7"/>
          <p:cNvSpPr>
            <a:spLocks noChangeArrowheads="1"/>
          </p:cNvSpPr>
          <p:nvPr/>
        </p:nvSpPr>
        <p:spPr bwMode="auto">
          <a:xfrm>
            <a:off x="2711451" y="3571875"/>
            <a:ext cx="3097213" cy="1143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  <a:endParaRPr lang="ru-RU" sz="2400" b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5" name="AutoShape 8"/>
          <p:cNvSpPr>
            <a:spLocks noChangeArrowheads="1"/>
          </p:cNvSpPr>
          <p:nvPr/>
        </p:nvSpPr>
        <p:spPr bwMode="auto">
          <a:xfrm>
            <a:off x="5808663" y="4643438"/>
            <a:ext cx="4176712" cy="1071562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НЕРАВЕНСТВА</a:t>
            </a:r>
            <a:endParaRPr lang="ru-RU" sz="2400" b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 action="ppaction://hlinksldjump"/>
            </a:endParaRPr>
          </a:p>
        </p:txBody>
      </p:sp>
      <p:sp>
        <p:nvSpPr>
          <p:cNvPr id="53256" name="AutoShape 9"/>
          <p:cNvSpPr>
            <a:spLocks noChangeArrowheads="1"/>
          </p:cNvSpPr>
          <p:nvPr/>
        </p:nvSpPr>
        <p:spPr bwMode="auto">
          <a:xfrm>
            <a:off x="3952876" y="500064"/>
            <a:ext cx="4502502" cy="121443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объекты</a:t>
            </a:r>
            <a:endParaRPr lang="ru-RU" sz="2800" b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7" name="Line 10"/>
          <p:cNvSpPr>
            <a:spLocks noChangeShapeType="1"/>
          </p:cNvSpPr>
          <p:nvPr/>
        </p:nvSpPr>
        <p:spPr bwMode="auto">
          <a:xfrm flipH="1">
            <a:off x="3432176" y="1643064"/>
            <a:ext cx="449263" cy="346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3258" name="Line 11"/>
          <p:cNvSpPr>
            <a:spLocks noChangeShapeType="1"/>
          </p:cNvSpPr>
          <p:nvPr/>
        </p:nvSpPr>
        <p:spPr bwMode="auto">
          <a:xfrm>
            <a:off x="8239125" y="1643063"/>
            <a:ext cx="642938" cy="7858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3259" name="Line 12"/>
          <p:cNvSpPr>
            <a:spLocks noChangeShapeType="1"/>
          </p:cNvSpPr>
          <p:nvPr/>
        </p:nvSpPr>
        <p:spPr bwMode="auto">
          <a:xfrm flipH="1">
            <a:off x="4800601" y="1857376"/>
            <a:ext cx="652463" cy="15716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3260" name="Line 14"/>
          <p:cNvSpPr>
            <a:spLocks noChangeShapeType="1"/>
          </p:cNvSpPr>
          <p:nvPr/>
        </p:nvSpPr>
        <p:spPr bwMode="auto">
          <a:xfrm>
            <a:off x="6453188" y="1857375"/>
            <a:ext cx="723900" cy="2730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3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8229600" cy="565467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ru-RU" sz="28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1524001" y="2214563"/>
            <a:ext cx="3097213" cy="1143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ЛИНЕЙНЫЕ</a:t>
            </a:r>
            <a:endParaRPr 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7310439" y="2571751"/>
            <a:ext cx="3000375" cy="100012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КВАДРАТНЫЕ</a:t>
            </a:r>
            <a:endParaRPr 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4" name="AutoShape 7"/>
          <p:cNvSpPr>
            <a:spLocks noChangeArrowheads="1"/>
          </p:cNvSpPr>
          <p:nvPr/>
        </p:nvSpPr>
        <p:spPr bwMode="auto">
          <a:xfrm>
            <a:off x="2711451" y="3571875"/>
            <a:ext cx="3097213" cy="1143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РАЦИОНАЛЬНЫЕ</a:t>
            </a:r>
            <a:endParaRPr lang="ru-RU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5" name="AutoShape 8"/>
          <p:cNvSpPr>
            <a:spLocks noChangeArrowheads="1"/>
          </p:cNvSpPr>
          <p:nvPr/>
        </p:nvSpPr>
        <p:spPr bwMode="auto">
          <a:xfrm>
            <a:off x="5808663" y="4643438"/>
            <a:ext cx="4176712" cy="1071562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ИРРАЦИОНАЛЬНЫЕ</a:t>
            </a:r>
          </a:p>
        </p:txBody>
      </p:sp>
      <p:sp>
        <p:nvSpPr>
          <p:cNvPr id="53256" name="AutoShape 9"/>
          <p:cNvSpPr>
            <a:spLocks noChangeArrowheads="1"/>
          </p:cNvSpPr>
          <p:nvPr/>
        </p:nvSpPr>
        <p:spPr bwMode="auto">
          <a:xfrm>
            <a:off x="3952876" y="500064"/>
            <a:ext cx="4176713" cy="128587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НЕРАВЕНСТВА</a:t>
            </a:r>
          </a:p>
        </p:txBody>
      </p:sp>
      <p:sp>
        <p:nvSpPr>
          <p:cNvPr id="53257" name="Line 10"/>
          <p:cNvSpPr>
            <a:spLocks noChangeShapeType="1"/>
          </p:cNvSpPr>
          <p:nvPr/>
        </p:nvSpPr>
        <p:spPr bwMode="auto">
          <a:xfrm flipH="1">
            <a:off x="3432176" y="1643064"/>
            <a:ext cx="449263" cy="346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3258" name="Line 11"/>
          <p:cNvSpPr>
            <a:spLocks noChangeShapeType="1"/>
          </p:cNvSpPr>
          <p:nvPr/>
        </p:nvSpPr>
        <p:spPr bwMode="auto">
          <a:xfrm>
            <a:off x="8239125" y="1643063"/>
            <a:ext cx="642938" cy="7858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3259" name="Line 12"/>
          <p:cNvSpPr>
            <a:spLocks noChangeShapeType="1"/>
          </p:cNvSpPr>
          <p:nvPr/>
        </p:nvSpPr>
        <p:spPr bwMode="auto">
          <a:xfrm flipH="1">
            <a:off x="4800601" y="1857376"/>
            <a:ext cx="652463" cy="15716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0" name="Line 14"/>
          <p:cNvSpPr>
            <a:spLocks noChangeShapeType="1"/>
          </p:cNvSpPr>
          <p:nvPr/>
        </p:nvSpPr>
        <p:spPr bwMode="auto">
          <a:xfrm>
            <a:off x="6453188" y="1857375"/>
            <a:ext cx="723900" cy="2730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линейных неравенств</a:t>
            </a:r>
            <a:endParaRPr lang="ru-RU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9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00579" y="887942"/>
            <a:ext cx="8229600" cy="669925"/>
          </a:xfrm>
        </p:spPr>
        <p:txBody>
          <a:bodyPr/>
          <a:lstStyle/>
          <a:p>
            <a:pPr eaLnBrk="1" hangingPunct="1"/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основных 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понятий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1" y="2935111"/>
            <a:ext cx="10160000" cy="3316289"/>
          </a:xfrm>
        </p:spPr>
        <p:txBody>
          <a:bodyPr/>
          <a:lstStyle/>
          <a:p>
            <a:pPr marL="609600" indent="-609600" algn="just" eaLnBrk="1" hangingPunct="1">
              <a:buFontTx/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Линейное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 –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неравенство вида </a:t>
            </a:r>
            <a:r>
              <a:rPr lang="ru-RU" sz="4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 + в </a:t>
            </a:r>
            <a:r>
              <a:rPr lang="en-US" sz="4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sz="4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ах+в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ru-RU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где а и в – любые числа, а≠0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4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Равносильные преобразования </a:t>
            </a: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неравенств</a:t>
            </a:r>
            <a:endParaRPr lang="ru-RU" sz="3600" b="1" i="1" dirty="0">
              <a:solidFill>
                <a:srgbClr val="0000FF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745066" y="1686632"/>
            <a:ext cx="10442223" cy="43021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1.</a:t>
            </a:r>
            <a:r>
              <a:rPr lang="ru-RU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член неравенства можно перенести из одной части неравенства в другую с противоположным знаком, не меняя при этом знак неравенства.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2.</a:t>
            </a:r>
            <a:r>
              <a:rPr lang="ru-RU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 части неравенства можно умножить или разделить на одно и то же 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число, 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меняя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этом знак неравенства</a:t>
            </a:r>
            <a:r>
              <a:rPr lang="ru-RU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736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</TotalTime>
  <Words>1650</Words>
  <Application>Microsoft Office PowerPoint</Application>
  <PresentationFormat>Широкоэкранный</PresentationFormat>
  <Paragraphs>349</Paragraphs>
  <Slides>30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44" baseType="lpstr">
      <vt:lpstr>Microsoft YaHei</vt:lpstr>
      <vt:lpstr>Arial</vt:lpstr>
      <vt:lpstr>Calibri</vt:lpstr>
      <vt:lpstr>Franklin Gothic Book</vt:lpstr>
      <vt:lpstr>Georgia</vt:lpstr>
      <vt:lpstr>Perpetua</vt:lpstr>
      <vt:lpstr>Symbol</vt:lpstr>
      <vt:lpstr>Times New Roman</vt:lpstr>
      <vt:lpstr>Verdana</vt:lpstr>
      <vt:lpstr>Wingdings</vt:lpstr>
      <vt:lpstr>Wingdings 2</vt:lpstr>
      <vt:lpstr>Оформление по умолчанию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На какие группы можно разделить данные математические объекты?</vt:lpstr>
      <vt:lpstr>Презентация PowerPoint</vt:lpstr>
      <vt:lpstr>Презентация PowerPoint</vt:lpstr>
      <vt:lpstr>Презентация PowerPoint</vt:lpstr>
      <vt:lpstr>Повторение основных понятий</vt:lpstr>
      <vt:lpstr>Равносильные преобразования неравенств</vt:lpstr>
      <vt:lpstr>Целеполагание </vt:lpstr>
      <vt:lpstr>Презентация PowerPoint</vt:lpstr>
      <vt:lpstr>Презентация PowerPoint</vt:lpstr>
      <vt:lpstr>Презентация PowerPoint</vt:lpstr>
      <vt:lpstr>3(2х – 1) &gt; 2(х + 2) + х + 5.</vt:lpstr>
      <vt:lpstr>Пример . Решим неравенство                            &gt; 2.</vt:lpstr>
      <vt:lpstr>Решение неравенств второй степени с одной переменной </vt:lpstr>
      <vt:lpstr>Презентация PowerPoint</vt:lpstr>
      <vt:lpstr>Какие из следующих неравенств являются неравенствами второй степени с одной переменной? </vt:lpstr>
      <vt:lpstr>Найдите число корней уравнения ax2+bx +c=0  и знак коэффициента а по рисунку. </vt:lpstr>
      <vt:lpstr>Презентация PowerPoint</vt:lpstr>
      <vt:lpstr>Пример . Решим неравенство 2x2 + 5x – 3 &gt; 0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Цель:</vt:lpstr>
      <vt:lpstr>Рефлексия</vt:lpstr>
      <vt:lpstr>Презентация PowerPoint</vt:lpstr>
      <vt:lpstr>Домашнее задание: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45</cp:revision>
  <dcterms:created xsi:type="dcterms:W3CDTF">2025-03-19T08:58:48Z</dcterms:created>
  <dcterms:modified xsi:type="dcterms:W3CDTF">2025-07-01T07:01:09Z</dcterms:modified>
</cp:coreProperties>
</file>