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300" r:id="rId4"/>
    <p:sldId id="257" r:id="rId5"/>
    <p:sldId id="320" r:id="rId6"/>
    <p:sldId id="259" r:id="rId7"/>
    <p:sldId id="323" r:id="rId8"/>
    <p:sldId id="324" r:id="rId9"/>
    <p:sldId id="325" r:id="rId10"/>
    <p:sldId id="326" r:id="rId11"/>
    <p:sldId id="258" r:id="rId12"/>
    <p:sldId id="321" r:id="rId13"/>
    <p:sldId id="322" r:id="rId14"/>
    <p:sldId id="328" r:id="rId15"/>
    <p:sldId id="327" r:id="rId16"/>
    <p:sldId id="329" r:id="rId17"/>
    <p:sldId id="330" r:id="rId18"/>
    <p:sldId id="331" r:id="rId19"/>
    <p:sldId id="332" r:id="rId20"/>
    <p:sldId id="333" r:id="rId21"/>
    <p:sldId id="334" r:id="rId22"/>
    <p:sldId id="319" r:id="rId23"/>
    <p:sldId id="33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8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41820-5E01-4A97-8DC6-57C66EF3266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F3E7-BFAD-4AA7-AA5B-C20FB7415DE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91B-E933-4D08-93DC-E2297DCCC665}" type="slidenum">
              <a:rPr lang="ru-RU" smtClean="0"/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CB2F67A-1938-47D2-A659-AA910855F2A8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745DA91B-E933-4D08-93DC-E2297DCCC665}" type="slidenum">
              <a:rPr lang="ru-RU" smtClean="0"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hyperlink" Target="https://wikijaa.ru/wiki/Str%C4%97va_River" TargetMode="External"/><Relationship Id="rId2" Type="http://schemas.openxmlformats.org/officeDocument/2006/relationships/hyperlink" Target="https://wikijaa.ru/wiki/Lithuania" TargetMode="External"/><Relationship Id="rId1" Type="http://schemas.openxmlformats.org/officeDocument/2006/relationships/hyperlink" Target="https://wikijaa.ru/wiki/Elektr%C4%97na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562074"/>
          </a:xfrm>
        </p:spPr>
        <p:txBody>
          <a:bodyPr>
            <a:normAutofit fontScale="90000"/>
          </a:bodyPr>
          <a:lstStyle/>
          <a:p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700808"/>
            <a:ext cx="8172400" cy="51571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5000" lnSpcReduction="1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 Пика»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9 Б класса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 Павел Андреевич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 Тамара Ильинична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/>
              <a:t> </a:t>
            </a:r>
            <a:endParaRPr lang="ru-RU" sz="1600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dirty="0" smtClean="0"/>
              <a:t>2022 г.</a:t>
            </a:r>
            <a:endParaRPr lang="ru-RU" sz="2800" dirty="0" smtClean="0"/>
          </a:p>
          <a:p>
            <a:pPr algn="ctr">
              <a:buNone/>
            </a:pPr>
            <a:endParaRPr lang="ru-RU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endParaRPr lang="ru-RU" sz="6000" dirty="0" smtClean="0"/>
          </a:p>
          <a:p>
            <a:pPr>
              <a:buNone/>
            </a:pPr>
            <a:endParaRPr lang="ru-RU" sz="112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11200" b="1" dirty="0" smtClean="0">
              <a:solidFill>
                <a:srgbClr val="00B05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853888"/>
            <a:ext cx="7920880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 ИТОГОВЫЙ  ПРОЕКТ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3"/>
          <p:cNvSpPr txBox="1"/>
          <p:nvPr/>
        </p:nvSpPr>
        <p:spPr>
          <a:xfrm>
            <a:off x="1043608" y="188640"/>
            <a:ext cx="8100392" cy="750714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БЮДЖЕТНОЕ ОБЩЕОБРАЗОВАТЕЛЬНОЕ УЧРЕЖДЕНИЕ «ОБОЯНСКАЯ СРЕДНЯЯ ОБЩЕОБРАЗОВАТЕЛЬНАЯ ШКОЛА №1»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8" descr="C:\Documents and Settings\Tat'yana\Рабочий стол\ученик на книгах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1680" y="2492896"/>
            <a:ext cx="3784772" cy="37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0"/>
            <a:ext cx="4499992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 Пик -  австрийский  математик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 его математических интересов был чрезвычайно широк, 67 его работ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посвящены многим разделам математики.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Широкую известность получила открытая им в 1899 году формула для расчёта площади многоугольника .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 привлекла довольно большое внимание  и начала вызывать восхищение своей простотой и элегантностью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3" descr="https://cf.ppt-online.org/files/slide/i/IaqnTKkdmU1x4Bz3RlyWHb8cfpwXOgAQhs5o2Z/slide-4.jpg"/>
          <p:cNvPicPr>
            <a:picLocks noChangeAspect="1" noChangeArrowheads="1"/>
          </p:cNvPicPr>
          <p:nvPr/>
        </p:nvPicPr>
        <p:blipFill>
          <a:blip r:embed="rId1" cstate="print"/>
          <a:srcRect l="4687" t="33333" r="59375" b="10416"/>
          <a:stretch>
            <a:fillRect/>
          </a:stretch>
        </p:blipFill>
        <p:spPr bwMode="auto">
          <a:xfrm>
            <a:off x="1043608" y="188640"/>
            <a:ext cx="3480094" cy="3834828"/>
          </a:xfrm>
          <a:prstGeom prst="ellipse">
            <a:avLst/>
          </a:prstGeom>
          <a:ln w="190500" cap="rnd">
            <a:solidFill>
              <a:schemeClr val="bg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35608" y="4149080"/>
            <a:ext cx="3280408" cy="18002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Георг Пик</a:t>
            </a:r>
            <a:endParaRPr lang="ru-RU" sz="4400" b="1" dirty="0" smtClean="0"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(1859 – 1942)</a:t>
            </a:r>
            <a:endParaRPr lang="ru-RU" sz="44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332640" y="0"/>
            <a:ext cx="1296144" cy="2743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0"/>
            <a:ext cx="8100392" cy="6858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8000" b="1" i="1" u="sng" dirty="0" smtClean="0">
                <a:solidFill>
                  <a:schemeClr val="accent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формулы Пика</a:t>
            </a:r>
            <a:endParaRPr lang="ru-RU" sz="8000" b="1" i="1" u="sng" dirty="0" smtClean="0">
              <a:solidFill>
                <a:schemeClr val="accent3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вычисления площади многоугольника </a:t>
            </a:r>
            <a:endParaRPr lang="ru-RU" sz="5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формулы Пика:</a:t>
            </a:r>
            <a:endParaRPr lang="ru-RU" sz="5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Отметить внутренние и граничные узлы.</a:t>
            </a:r>
            <a:endParaRPr lang="ru-RU" sz="62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6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2.Считаем количество внутренних узлов, граничных узлов. </a:t>
            </a:r>
            <a:endParaRPr lang="ru-RU" sz="62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6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3.Находим площадь фигуры по формуле: </a:t>
            </a:r>
            <a:endParaRPr lang="ru-RU" sz="62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 </a:t>
            </a:r>
            <a:r>
              <a:rPr lang="en-US" sz="45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45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+ Г : 2 - 1. </a:t>
            </a:r>
            <a:endParaRPr lang="ru-RU" sz="45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Задача 4</a:t>
            </a:r>
            <a:endParaRPr lang="ru-RU" sz="45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Вычислим площадь фигуры по формуле Пика.</a:t>
            </a:r>
            <a:endParaRPr lang="ru-RU" sz="5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4500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45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</a:t>
            </a: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= 1 , Г = 8 </a:t>
            </a: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+ 8 : 2 – 1 = 4 (кв. ед.)</a:t>
            </a: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b="1" i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4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(кв. ед.) </a:t>
            </a: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5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08704" y="2204864"/>
            <a:ext cx="648072" cy="216024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/>
          <a:srcRect l="17554" t="43736" r="57187" b="22198"/>
          <a:stretch>
            <a:fillRect/>
          </a:stretch>
        </p:blipFill>
        <p:spPr bwMode="auto">
          <a:xfrm>
            <a:off x="6228184" y="2204864"/>
            <a:ext cx="29158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4848" y="620688"/>
            <a:ext cx="792088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0"/>
            <a:ext cx="8100392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Вернёмся к </a:t>
            </a:r>
            <a:r>
              <a:rPr lang="ru-RU" b="1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 №3</a:t>
            </a:r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вычислим её площадь по Формуле Пика:</a:t>
            </a:r>
            <a:endParaRPr lang="ru-RU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= 35,  Г = 10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ru-RU" dirty="0" smtClean="0"/>
              <a:t> = 35 + 10 : 2 – 1= 39 (кв. ед.)</a:t>
            </a:r>
            <a:endParaRPr lang="ru-RU" dirty="0" smtClean="0"/>
          </a:p>
          <a:p>
            <a:pPr>
              <a:buNone/>
            </a:pPr>
            <a:endParaRPr lang="ru-RU" i="1" u="sng" dirty="0" smtClean="0"/>
          </a:p>
          <a:p>
            <a:pPr>
              <a:buNone/>
            </a:pPr>
            <a:r>
              <a:rPr lang="ru-RU" i="1" u="sng" dirty="0" smtClean="0"/>
              <a:t>Ответ</a:t>
            </a:r>
            <a:r>
              <a:rPr lang="ru-RU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39 кв. ед.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u="sng" dirty="0" smtClean="0"/>
              <a:t>Вывод</a:t>
            </a:r>
            <a:r>
              <a:rPr lang="ru-RU" b="1" dirty="0" smtClean="0">
                <a:solidFill>
                  <a:schemeClr val="accent6"/>
                </a:solidFill>
              </a:rPr>
              <a:t>: По формуле Пика площадь многоугольника решается быстрее и легче.</a:t>
            </a:r>
            <a:endParaRPr lang="ru-RU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Узел – здесь: точка на пересечении клеток тетради.</a:t>
            </a:r>
            <a:endParaRPr lang="ru-RU" b="1" dirty="0" smtClean="0">
              <a:solidFill>
                <a:schemeClr val="accent6"/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492880" y="1628800"/>
            <a:ext cx="1656184" cy="25922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/>
          <a:srcRect l="24707" t="36133" r="46193" b="31640"/>
          <a:stretch>
            <a:fillRect/>
          </a:stretch>
        </p:blipFill>
        <p:spPr bwMode="auto">
          <a:xfrm>
            <a:off x="5364088" y="836712"/>
            <a:ext cx="37799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>
            <a:spLocks noGrp="1"/>
          </p:cNvSpPr>
          <p:nvPr>
            <p:ph sz="half" idx="1"/>
          </p:nvPr>
        </p:nvSpPr>
        <p:spPr>
          <a:xfrm flipH="1">
            <a:off x="1042988" y="0"/>
            <a:ext cx="8101012" cy="6858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7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часть</a:t>
            </a:r>
            <a:endParaRPr lang="ru-RU" sz="67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900" b="1" i="1" u="sng" dirty="0" smtClean="0">
                <a:solidFill>
                  <a:schemeClr val="accent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Задачи  ОГЭ и ЕГЭ</a:t>
            </a:r>
            <a:endParaRPr lang="ru-RU" sz="2900" b="1" i="1" u="sng" dirty="0" smtClean="0">
              <a:solidFill>
                <a:schemeClr val="accent6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ОГЭ и ЕГЭ часто встречаются задачи на вычисление площади фигур, которые изображены на клетчатой бумаге. Их площадь можно вычислить с помощью «разбиения» или «достраивания». Это простые способы, но они очень громоздкие и отнимают много времени.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Нарисуем на клетчатой бумаге какой -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многоугольник. Например, такой, как показан на рисунке 8. 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 5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теперь рассчитать его площадь. Как это сделать? Наверное, проще всего разбить его на прямоугольные треугольники и прямоугольники, площади которых уже нетрудно вычислить и сложить полученные результаты.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                                                                                                                             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3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способ:   </a:t>
            </a:r>
            <a:r>
              <a:rPr lang="ru-RU" sz="43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достраиванием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(3 * 1) : 2 = 1,5 (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ед.)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(3 * 2) : 2 = 3 (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ед.)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* 4 – (1 * 2 : 2) – (1 * 3 : 2) - 1 * 1 = 4 – 1 – 1,5 – 1 = 0,5 (кв. ед.)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1,5 + 3 + 0,5 = 5 (кв. ед.)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 кв. ед.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1" cstate="print"/>
          <a:srcRect l="39666" t="34557" r="48345" b="44342"/>
          <a:stretch>
            <a:fillRect/>
          </a:stretch>
        </p:blipFill>
        <p:spPr bwMode="auto">
          <a:xfrm>
            <a:off x="6516216" y="908721"/>
            <a:ext cx="26277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 l="31310" t="25893" r="33209" b="11278"/>
          <a:stretch>
            <a:fillRect/>
          </a:stretch>
        </p:blipFill>
        <p:spPr bwMode="auto">
          <a:xfrm>
            <a:off x="6300192" y="3573016"/>
            <a:ext cx="28438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720" y="1844824"/>
            <a:ext cx="504056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0"/>
            <a:ext cx="8100392" cy="68580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1" cstate="print"/>
          <a:srcRect l="28001" t="20508" r="31918" b="12109"/>
          <a:stretch>
            <a:fillRect/>
          </a:stretch>
        </p:blipFill>
        <p:spPr bwMode="auto">
          <a:xfrm>
            <a:off x="1115616" y="980728"/>
            <a:ext cx="30243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3429000"/>
          <a:ext cx="2664296" cy="1493520"/>
        </p:xfrm>
        <a:graphic>
          <a:graphicData uri="http://schemas.openxmlformats.org/drawingml/2006/table">
            <a:tbl>
              <a:tblPr/>
              <a:tblGrid>
                <a:gridCol w="1318231"/>
                <a:gridCol w="1346065"/>
              </a:tblGrid>
              <a:tr h="62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ru-RU" sz="1400" i="1" dirty="0" smtClean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1400" b="0" i="1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Рисунок 7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 rot="10800000" flipV="1">
            <a:off x="1043608" y="171513"/>
            <a:ext cx="8100392" cy="8002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способ:   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с помощью Формулы Пика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052736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Г = 6, В = 3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= 3 + 6 : 2 – 1 = 5 (кв. ед.)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Ответ: 5 кв. ед.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772800" y="692696"/>
            <a:ext cx="64807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0"/>
            <a:ext cx="7776864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9600" b="1" i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 .</a:t>
            </a:r>
            <a:endParaRPr lang="ru-RU" sz="96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сложно вычислить площадь, разбивая на части, достраивая до элементарных фигур, но Формула Пика позволяет легко найти площадь этой фигуры.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= 8, В = 0.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+ 8 : 2 – 1 = 3 (кв. ед.)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(кв. ед.)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Рисунок 8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 на рисунке 9 сложно разбить на прямоугольные треугольники, но его площадь можно вычислить по теореме Пика: 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Рисунок 9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 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= 6, Г = 13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 + 13 : 2 - 1 = 11,5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11,5 (кв. ед.)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10620672" y="2708919"/>
            <a:ext cx="2880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/>
          <a:srcRect l="13154" t="24450" r="61970" b="18826"/>
          <a:stretch>
            <a:fillRect/>
          </a:stretch>
        </p:blipFill>
        <p:spPr bwMode="auto">
          <a:xfrm>
            <a:off x="4788024" y="1124744"/>
            <a:ext cx="43559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3423" t="20070" r="29048" b="5550"/>
          <a:stretch>
            <a:fillRect/>
          </a:stretch>
        </p:blipFill>
        <p:spPr bwMode="auto">
          <a:xfrm>
            <a:off x="4644008" y="4293096"/>
            <a:ext cx="449999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632" y="-819472"/>
            <a:ext cx="2160240" cy="1800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0"/>
            <a:ext cx="8100392" cy="6858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000" b="1" i="1" u="sng" dirty="0" smtClean="0">
                <a:solidFill>
                  <a:schemeClr val="accent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Пика для окружностей</a:t>
            </a:r>
            <a:endParaRPr lang="ru-RU" sz="6000" b="1" i="1" u="sng" dirty="0" smtClean="0">
              <a:solidFill>
                <a:schemeClr val="accent5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считают, что формула Пика не подходит для нахождения площади окружности, но это не так. Правда есть маленькая неточность, но нам не нужно вычислять площадь до десяти тысячных долей.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Вычислим площадь кольца на рисунке 10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Рисунок 10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площадь кольца равна разности площадей внешнего и внутреннего кругов.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600" b="1" i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способ.</a:t>
            </a:r>
            <a:endParaRPr lang="ru-RU" sz="56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формулам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Примем  = 3,14.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2,9 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(3.14 * 2.9 * 2.9) – (3.14 * 2 * 2) = (3.14 * 8.41) – (3.14 * 4) = 26.4074 – 12.56 = 13.8474 (кв. ед.)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13,8474 (кв. ед.)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600" b="1" i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способ.</a:t>
            </a:r>
            <a:endParaRPr lang="ru-RU" sz="56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формуле Пика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21        В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9Г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16        Г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БК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21 + 16 : 2 – 1 = 28 (кв. ед.)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 + 12 : 2 – 1 = 14 (кв. ед.)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28 – 14 = 14 (кв. ед.)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14 (кв. ед.)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итоге мы видим, что отличие в результатах всего </a:t>
            </a:r>
            <a:r>
              <a:rPr lang="ru-RU" sz="5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1.1%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u="sn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36696" y="-603448"/>
            <a:ext cx="432048" cy="2880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/>
          <a:srcRect l="30747" t="22461" r="34663" b="16992"/>
          <a:stretch>
            <a:fillRect/>
          </a:stretch>
        </p:blipFill>
        <p:spPr bwMode="auto">
          <a:xfrm>
            <a:off x="5652120" y="76470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484768" y="1340768"/>
            <a:ext cx="28803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0"/>
            <a:ext cx="8100392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</a:t>
            </a:r>
            <a:r>
              <a:rPr lang="ru-RU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Пика.</a:t>
            </a:r>
            <a:endParaRPr lang="ru-RU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i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Работа с палеткой.</a:t>
            </a:r>
            <a:endParaRPr lang="ru-RU" b="1" i="1" u="sn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ds01.infourok.ru/uploads/ex/0726/00000725-781fb4e9/img8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1052736"/>
            <a:ext cx="80283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128" y="1556792"/>
            <a:ext cx="648072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11988824" y="3428997"/>
            <a:ext cx="144016" cy="45719"/>
          </a:xfrm>
        </p:spPr>
        <p:txBody>
          <a:bodyPr>
            <a:normAutofit fontScale="25000" lnSpcReduction="20000"/>
          </a:bodyPr>
          <a:lstStyle/>
          <a:p>
            <a:pPr lvl="8"/>
            <a:endParaRPr lang="ru-RU" dirty="0"/>
          </a:p>
        </p:txBody>
      </p:sp>
      <p:pic>
        <p:nvPicPr>
          <p:cNvPr id="5" name="Содержимое 4" descr="https://ds05.infourok.ru/uploads/ex/0cf1/00176580-62e8b6b2/img12.jpg"/>
          <p:cNvPicPr>
            <a:picLocks noGrp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7584" y="0"/>
            <a:ext cx="914501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320"/>
            <a:ext cx="3209560" cy="922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ds03.infourok.ru/uploads/ex/0913/0003ed2a-63109a54/img8.jpg"/>
          <p:cNvPicPr>
            <a:picLocks noGrp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Девиз проекта.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1280" y="1484784"/>
            <a:ext cx="7862720" cy="51244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67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67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14400" b="1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</a:rPr>
              <a:t>«Одна формула </a:t>
            </a:r>
            <a:r>
              <a:rPr lang="ru-RU" sz="14400" b="1" smtClean="0">
                <a:solidFill>
                  <a:srgbClr val="002060"/>
                </a:solidFill>
              </a:rPr>
              <a:t>за всех…формула Пика»</a:t>
            </a:r>
            <a:r>
              <a:rPr lang="ru-RU" sz="3600" b="1" smtClean="0">
                <a:solidFill>
                  <a:srgbClr val="FF0000"/>
                </a:solidFill>
              </a:rPr>
              <a:t>                            </a:t>
            </a:r>
            <a:r>
              <a:rPr lang="ru-RU" b="1" smtClean="0">
                <a:solidFill>
                  <a:srgbClr val="FF0000"/>
                </a:solidFill>
              </a:rPr>
              <a:t>                                                                           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07562" y="1176393"/>
            <a:ext cx="4188774" cy="3709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124728" y="1196752"/>
            <a:ext cx="504056" cy="50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0"/>
            <a:ext cx="81724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Задание 5.(ЕГЭ)</a:t>
            </a:r>
            <a:r>
              <a:rPr lang="ru-RU" sz="7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фрагменте географической карты схематично изображены границы города и очертания водохранилища (длина стороны квадратной клетки равна 1 км). Оцените приближённо площадь </a:t>
            </a:r>
            <a:r>
              <a:rPr lang="ru-RU" sz="7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Электренайского</a:t>
            </a:r>
            <a:r>
              <a:rPr lang="ru-RU" sz="7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водохранилища. Ответ дайте в квадратных километрах с округлением до целого значения.</a:t>
            </a:r>
            <a:endParaRPr lang="ru-RU" sz="72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задачу можно решить или по формуле Пика, но при небольшой области проще прикинуть визуально примерное число клеток, которое покрывает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Электренайское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водохранилище. Из рисунка видно, что это около 11 или 12 клеток. Так как площадь одной клетки 1 кв. км, то получаем 11 кв</a:t>
            </a:r>
            <a:r>
              <a:rPr lang="ru-RU" sz="5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1 клетка =1км*1км=1км</a:t>
            </a:r>
            <a:r>
              <a:rPr lang="ru-RU" sz="5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11*1 км</a:t>
            </a:r>
            <a:r>
              <a:rPr lang="ru-RU" sz="5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                                                                                                                     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11км</a:t>
            </a:r>
            <a:r>
              <a:rPr lang="ru-RU" sz="5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узлов  -  11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Граничных узлов -  1              10,5*1=10,5=  11км</a:t>
            </a:r>
            <a:r>
              <a:rPr lang="ru-RU" sz="5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В+Г/2-1=  11+1/2-1= 10,5                                                  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11 км</a:t>
            </a:r>
            <a:r>
              <a:rPr lang="ru-RU" sz="5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Электренайское</a:t>
            </a:r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водохранилище ,расположенное к югу от г. </a:t>
            </a:r>
            <a:r>
              <a:rPr lang="ru-RU" sz="5600" u="sng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tooltip="Электренай"/>
              </a:rPr>
              <a:t>Электренай</a:t>
            </a:r>
            <a:r>
              <a:rPr lang="ru-RU" sz="5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5600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Литва"/>
              </a:rPr>
              <a:t>Литва</a:t>
            </a:r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третьим по величине искусственным озером Литвы. Оно было создано в 1961 году путем перекрытия </a:t>
            </a:r>
            <a:r>
              <a:rPr lang="ru-RU" sz="56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Река Стрева"/>
              </a:rPr>
              <a:t>Река </a:t>
            </a:r>
            <a:r>
              <a:rPr lang="ru-RU" sz="56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Река Стрева"/>
              </a:rPr>
              <a:t>Стрева</a:t>
            </a:r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5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11268744" y="1772816"/>
            <a:ext cx="216021" cy="2160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s://self-edu.ru/htm/2022/ege2022_base_30/files/13_5.files/image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Tat'yana\Рабочий стол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628800"/>
            <a:ext cx="300039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Вывод: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Формула Пика имеет ряд преимуществ перед другими способами вычисления площадей многоугольников на клетчатой бумаге: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1200" dirty="0" smtClean="0">
              <a:solidFill>
                <a:srgbClr val="FF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Для вычисления площади  многоугольника, нужно знать всего одну формулу: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Г : 2 + В   - 1 .</a:t>
            </a:r>
            <a:endParaRPr lang="ru-RU" sz="24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Формула Пика очень проста для запоминания.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Формула Пика очень удобна и проста в применении.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Многоугольник, площадь которого необходимо вычислить, может быть любой, даже самой причудливой  формы.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7096" y="0"/>
            <a:ext cx="813690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7704856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3096344" cy="2914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проекта.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7933588" cy="58579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96900" indent="-514350" algn="just">
              <a:buNone/>
            </a:pPr>
            <a:endParaRPr lang="ru-RU" sz="24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514350" algn="just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Выбор темы проекта не случаен. При подготовки к ОГЭ в </a:t>
            </a: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№18 </a:t>
            </a:r>
            <a:r>
              <a:rPr 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задачи где нужно вычислить площадь фигур на клетчатой бумаге  и мне захотелось узнать о них больше. Такие задачи есть в ОГЭ и ЕГЭ. В чём же заключается особенность таких задач, какие методы и приёмы используются для решения задач на клетчатой бумаге? При решении задач по математике и геометрии часто встречаются задачи, где нужно вычислить площадь фигур. Если фигура сложная , то её площадь находить довольно сложно, но с помощью формулы Пика выполнять задания на нахождении площади очень легко!</a:t>
            </a:r>
            <a:endParaRPr lang="ru-RU" sz="20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51435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Гипотеза.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514350" algn="just"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Считаю, что вычисление площадей сложных фигур с помощью формулы Пика легче, чем вычисление методом достраивания и разбиения фигур на части.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Объект исследования.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 является формула Пика для вычисления площадей многоугольника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исследования </a:t>
            </a:r>
            <a:endParaRPr lang="ru-RU" sz="36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применение формулы Пика при решении задач на нахождение площади фигур, изображённых на клетчатой бумаге.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043608" y="836712"/>
            <a:ext cx="7858180" cy="58785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cs typeface="+mn-cs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+mn-cs"/>
              </a:rPr>
              <a:t>Цель исследования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+mn-cs"/>
              </a:rPr>
              <a:t>: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+mn-cs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рациональности использования формулы Пика при решении задач на нахождение площади фигур, изображённых на клетчатой бумаге.</a:t>
            </a:r>
            <a:endParaRPr lang="ru-RU" sz="2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+mn-cs"/>
              </a:rPr>
              <a:t>Задачи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+mn-cs"/>
              </a:rPr>
              <a:t>: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+mn-cs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методы вычисления площадей сложных фигур на плоскости.</a:t>
            </a:r>
            <a:endParaRPr lang="ru-RU" sz="2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Научиться применять формулу Пика для вычисления площадей.</a:t>
            </a:r>
            <a:endParaRPr lang="ru-RU" sz="2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Сравнить и проанализировать  результаты исследования.</a:t>
            </a:r>
            <a:endParaRPr lang="ru-RU" sz="2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Разработать рекомендации учащимся по применению формулы Пика при решении задач ЕГЭ.</a:t>
            </a:r>
            <a:endParaRPr lang="ru-RU" sz="2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+mn-cs"/>
              </a:rPr>
              <a:t>Методы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+mn-cs"/>
              </a:rPr>
              <a:t>исследования: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+mn-cs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1.Поиск информации в библиотеке, сети интернет.</a:t>
            </a:r>
            <a:endParaRPr lang="ru-RU" sz="2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2.Анализ и систематизация собранной информации.</a:t>
            </a:r>
            <a:endParaRPr lang="ru-RU" sz="2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3.Исследовательская деятельность:  Сравнение.</a:t>
            </a:r>
            <a:endParaRPr lang="ru-RU" sz="2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4.Обобщение.</a:t>
            </a:r>
            <a:endParaRPr lang="ru-RU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Цели и задачи проекта.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8" descr="C:\Documents and Settings\Tat'yana\Рабочий стол\ученик на книгах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42260" y="4725144"/>
            <a:ext cx="1901740" cy="196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Методы расчета площади многоугольников.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– разбиение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Задача 1.</a:t>
            </a:r>
            <a:endParaRPr lang="ru-RU" sz="3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 1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</a:t>
            </a:r>
            <a:r>
              <a:rPr lang="ru-RU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BDCE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 * 3 = 3 (кв. ед.)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</a:t>
            </a:r>
            <a:r>
              <a:rPr lang="ru-RU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ru-RU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BDCE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= 3 : 2 = 1,5 (кв. ед.)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= 1 * 1 : 2 = 0,5 (кв. ед.)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BACE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3 - (1,5 + 0,5) = 1 (кв. ед.)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кв. ед.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1" cstate="print"/>
          <a:srcRect l="20806" t="44176" r="63373" b="19780"/>
          <a:stretch>
            <a:fillRect/>
          </a:stretch>
        </p:blipFill>
        <p:spPr bwMode="auto">
          <a:xfrm>
            <a:off x="5796136" y="1124744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04648" y="620688"/>
            <a:ext cx="108012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2.Способ – достраивание</a:t>
            </a:r>
            <a:endParaRPr lang="ru-RU" sz="40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Можно, например, попробовать дополнить наш многоугольник до «хорошего», нужного нам, то есть до такого, площадь которого мы сможем вычислить, затем из полученного числа вычесть площади добавленных частей.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                         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S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ABF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=3 * 2 : 2 = 3 (кв. ед.)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S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=2 * 1 : 2 = 1 (кв. ед.)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S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=1 * 1 : 2 = 0,5 (кв. ед.)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S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CEDF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=1 * 1 = 1 (кв. ед.)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S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(S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3 - (0,5 + 1 + 1) = 0,5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0,5 кв. ед.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1" cstate="print"/>
          <a:srcRect l="19892" t="51589" r="54134" b="14670"/>
          <a:stretch>
            <a:fillRect/>
          </a:stretch>
        </p:blipFill>
        <p:spPr bwMode="auto">
          <a:xfrm>
            <a:off x="5292080" y="2348880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 flipH="1">
            <a:off x="971550" y="0"/>
            <a:ext cx="8172450" cy="6858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200" b="1" i="1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</a:t>
            </a:r>
            <a:endParaRPr lang="ru-RU" sz="62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* 7 – ((4 * 7 : 2) + (2 * 4 : 2)) =</a:t>
            </a:r>
            <a:endParaRPr 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28 – 18 = 10 (кв. ед.)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* 1 : 2 = 1 (кв. ед.)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* 1 : 2 = 2,5 (кв. ед.)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* 3 = 15 (кв. ед.)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* 3 : 2 = 3 (кв. ед.)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 * 3 : 2 = 4,5 (кв. ед.)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* 3 : 2 = 3 (кв. ед.)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+ S</a:t>
            </a:r>
            <a:r>
              <a:rPr lang="en-US" sz="3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+ 1 + 2,5 + 15 + 3 + 4,5 + 3  = 39 (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39 кв. ед.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Анализ показал, что вычислять площади фигур «достраиванием» или «разбиением» сложно и долго. Оказывается, есть другой способ для вычисления площади фигур на клетчатой бумаге, используя формулу Пика.</a:t>
            </a:r>
            <a:endParaRPr lang="ru-RU" sz="4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1" cstate="print"/>
          <a:srcRect l="24707" t="36133" r="46193" b="31640"/>
          <a:stretch>
            <a:fillRect/>
          </a:stretch>
        </p:blipFill>
        <p:spPr bwMode="auto">
          <a:xfrm>
            <a:off x="5436096" y="764704"/>
            <a:ext cx="37079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1" cstate="print"/>
          <a:srcRect l="24707" t="36133" r="46193" b="31640"/>
          <a:stretch>
            <a:fillRect/>
          </a:stretch>
        </p:blipFill>
        <p:spPr bwMode="auto">
          <a:xfrm flipH="1" flipV="1">
            <a:off x="13284968" y="4653136"/>
            <a:ext cx="1440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764688" y="692696"/>
            <a:ext cx="1152128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Пика</a:t>
            </a:r>
            <a:endParaRPr lang="ru-RU" sz="5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многоугольника с целочисленными вершинами равна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– 1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количество узлов(целочисленных) точек внутри многоугольника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узлов(целочисленных) точек на границе многоугольника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Основное условие для применения формулы Пика: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многоугольника, изображённого на клетчатой бумаге (решётке), должны быть только целочисленные вершины,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то есть они обязательно должны находиться в узлах решётки.                             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узел –это пересечение клеток ).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9886</Words>
  <Application>WPS Presentation</Application>
  <PresentationFormat>Экран (4:3)</PresentationFormat>
  <Paragraphs>338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SimSun</vt:lpstr>
      <vt:lpstr>Wingdings</vt:lpstr>
      <vt:lpstr>Wingdings 2</vt:lpstr>
      <vt:lpstr>Verdana</vt:lpstr>
      <vt:lpstr>Times New Roman</vt:lpstr>
      <vt:lpstr>Gill Sans MT</vt:lpstr>
      <vt:lpstr>Corbel</vt:lpstr>
      <vt:lpstr>Microsoft YaHei</vt:lpstr>
      <vt:lpstr>Arial Unicode MS</vt:lpstr>
      <vt:lpstr>Calibri</vt:lpstr>
      <vt:lpstr>Calibri</vt:lpstr>
      <vt:lpstr>Times New Roman</vt:lpstr>
      <vt:lpstr>Солнцестояние</vt:lpstr>
      <vt:lpstr>    </vt:lpstr>
      <vt:lpstr>Девиз проекта.</vt:lpstr>
      <vt:lpstr>Актуализация проекта.</vt:lpstr>
      <vt:lpstr>Объект исследования.</vt:lpstr>
      <vt:lpstr>Цели и задачи проекта.</vt:lpstr>
      <vt:lpstr>Методы расчета площади многоугольников.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Вывод:</vt:lpstr>
      <vt:lpstr>PowerPoint 演示文稿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«Захаровская СОШ»Клетского района Волгоградской области</dc:title>
  <dc:creator>Татьяна</dc:creator>
  <cp:lastModifiedBy>TEEN</cp:lastModifiedBy>
  <cp:revision>246</cp:revision>
  <dcterms:created xsi:type="dcterms:W3CDTF">2014-12-07T10:26:00Z</dcterms:created>
  <dcterms:modified xsi:type="dcterms:W3CDTF">2025-07-06T18:15:59Z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5B04DF12913F4D6993F5DDCAC2A5EB98_12</vt:lpwstr>
  </property>
  <property fmtid="{D5CDD505-2E9C-101B-9397-08002B2CF9AE}" pid="3" name="KSOProductBuildVer">
    <vt:lpwstr>1049-12.2.0.21931</vt:lpwstr>
  </property>
</Properties>
</file>