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  <p:sldId id="280" r:id="rId6"/>
    <p:sldId id="266" r:id="rId7"/>
    <p:sldId id="269" r:id="rId8"/>
    <p:sldId id="270" r:id="rId9"/>
    <p:sldId id="277" r:id="rId10"/>
    <p:sldId id="273" r:id="rId11"/>
    <p:sldId id="272" r:id="rId12"/>
    <p:sldId id="274" r:id="rId13"/>
    <p:sldId id="275" r:id="rId14"/>
    <p:sldId id="258" r:id="rId15"/>
    <p:sldId id="259" r:id="rId16"/>
    <p:sldId id="260" r:id="rId17"/>
    <p:sldId id="276" r:id="rId18"/>
    <p:sldId id="281" r:id="rId19"/>
    <p:sldId id="261" r:id="rId20"/>
    <p:sldId id="262" r:id="rId21"/>
    <p:sldId id="263" r:id="rId22"/>
    <p:sldId id="26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8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1B8E-D9B4-471A-87C5-9EC41A7B68A0}" type="datetimeFigureOut">
              <a:rPr lang="ru-RU" smtClean="0"/>
              <a:pPr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31DAE-07D9-411C-B8AF-54203A3410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i="1" dirty="0"/>
              <a:t>Признаки подобия треугольников.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384376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Высота, </a:t>
            </a:r>
            <a:br>
              <a:rPr lang="ru-RU" dirty="0"/>
            </a:br>
            <a:r>
              <a:rPr lang="ru-RU" dirty="0"/>
              <a:t>проведённая </a:t>
            </a:r>
            <a:br>
              <a:rPr lang="ru-RU" dirty="0"/>
            </a:br>
            <a:r>
              <a:rPr lang="ru-RU" dirty="0"/>
              <a:t>к гипотенузе…</a:t>
            </a:r>
          </a:p>
        </p:txBody>
      </p:sp>
      <p:pic>
        <p:nvPicPr>
          <p:cNvPr id="4" name="Picture 5" descr="Пропорциональные отрезки в прямоугольном треугольник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396044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384376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Высота, </a:t>
            </a:r>
            <a:br>
              <a:rPr lang="ru-RU" dirty="0"/>
            </a:br>
            <a:r>
              <a:rPr lang="ru-RU" dirty="0"/>
              <a:t>проведённая </a:t>
            </a:r>
            <a:br>
              <a:rPr lang="ru-RU" dirty="0"/>
            </a:br>
            <a:r>
              <a:rPr lang="ru-RU" dirty="0"/>
              <a:t>к гипотенузе…</a:t>
            </a:r>
          </a:p>
        </p:txBody>
      </p:sp>
      <p:sp>
        <p:nvSpPr>
          <p:cNvPr id="5" name="Объект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48200" y="1124744"/>
            <a:ext cx="4388296" cy="5733256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</p:txBody>
      </p:sp>
      <p:pic>
        <p:nvPicPr>
          <p:cNvPr id="4" name="Picture 5" descr="Пропорциональные отрезки в прямоугольном треугольнике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396044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384376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Катет </a:t>
            </a:r>
            <a:r>
              <a:rPr lang="ru-RU" dirty="0">
                <a:solidFill>
                  <a:srgbClr val="C00000"/>
                </a:solidFill>
              </a:rPr>
              <a:t>а </a:t>
            </a:r>
            <a:r>
              <a:rPr lang="ru-RU" dirty="0"/>
              <a:t>равен…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Пропорциональные отрезки в прямоугольном треугольник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396044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32040" y="1196752"/>
            <a:ext cx="4388296" cy="5661248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384376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Катет  </a:t>
            </a:r>
            <a:r>
              <a:rPr lang="ru-RU" dirty="0">
                <a:solidFill>
                  <a:srgbClr val="C00000"/>
                </a:solidFill>
              </a:rPr>
              <a:t>а </a:t>
            </a:r>
            <a:r>
              <a:rPr lang="ru-RU" dirty="0"/>
              <a:t>равен…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Пропорциональные отрезки в прямоугольном треугольнике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396044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Задача1.</a:t>
            </a:r>
            <a:r>
              <a:rPr lang="ru-RU" dirty="0"/>
              <a:t> Какие треугольники подобны и почему?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32" y="2431786"/>
            <a:ext cx="8938136" cy="230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/>
          </a:bodyPr>
          <a:lstStyle/>
          <a:p>
            <a:pPr lvl="0"/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89" y="0"/>
            <a:ext cx="10083965" cy="7562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47464"/>
            <a:ext cx="7848872" cy="72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513" y="260648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7</a:t>
            </a:r>
          </a:p>
        </p:txBody>
      </p:sp>
      <p:pic>
        <p:nvPicPr>
          <p:cNvPr id="14339" name="Содержимое 3" descr="Отсканировано 23.02.2009 19-34.bmp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lum bright="-4000" contrast="40000"/>
            <a:grayscl/>
          </a:blip>
          <a:srcRect/>
          <a:stretch>
            <a:fillRect/>
          </a:stretch>
        </p:blipFill>
        <p:spPr>
          <a:xfrm>
            <a:off x="428625" y="2286000"/>
            <a:ext cx="3714750" cy="3214688"/>
          </a:xfrm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4500563" y="1928813"/>
            <a:ext cx="43576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l-G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АВС проведена биссектриса угла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Точка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делит сторону АС на отрезки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AD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соответственно равные 6см и 10см. Найти сторону ВС, если сторона АВ равна 9см.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708920"/>
            <a:ext cx="7772400" cy="3060055"/>
          </a:xfrm>
        </p:spPr>
        <p:txBody>
          <a:bodyPr/>
          <a:lstStyle/>
          <a:p>
            <a:r>
              <a:rPr lang="ru-RU" dirty="0"/>
              <a:t>Установление истинности или ложности высказываний.</a:t>
            </a:r>
            <a:br>
              <a:rPr lang="ru-RU" dirty="0"/>
            </a:br>
            <a:r>
              <a:rPr lang="ru-RU" dirty="0"/>
              <a:t>(отвечать </a:t>
            </a:r>
            <a:r>
              <a:rPr lang="ru-RU"/>
              <a:t>«да» или «нет»)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980729"/>
            <a:ext cx="7772400" cy="1512167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ТЕСТ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620687"/>
            <a:ext cx="4040188" cy="720081"/>
          </a:xfrm>
        </p:spPr>
        <p:txBody>
          <a:bodyPr>
            <a:normAutofit/>
          </a:bodyPr>
          <a:lstStyle/>
          <a:p>
            <a:r>
              <a:rPr lang="ru-RU" dirty="0"/>
              <a:t>Ключ к тесту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1052736"/>
            <a:ext cx="4040188" cy="5073427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1. да;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2. да;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3. да;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4. нет;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5. нет;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6. нет;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7. да;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8. нет; </a:t>
            </a:r>
          </a:p>
          <a:p>
            <a:r>
              <a:rPr lang="ru-RU" sz="2800" b="1" dirty="0">
                <a:solidFill>
                  <a:srgbClr val="378941"/>
                </a:solidFill>
              </a:rPr>
              <a:t>9. да; </a:t>
            </a:r>
          </a:p>
          <a:p>
            <a:r>
              <a:rPr lang="ru-RU" sz="2800" b="1" dirty="0">
                <a:solidFill>
                  <a:srgbClr val="378941"/>
                </a:solidFill>
              </a:rPr>
              <a:t>10. да. </a:t>
            </a:r>
          </a:p>
          <a:p>
            <a:endParaRPr lang="ru-RU" sz="3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476672"/>
            <a:ext cx="4041775" cy="936104"/>
          </a:xfrm>
        </p:spPr>
        <p:txBody>
          <a:bodyPr>
            <a:normAutofit/>
          </a:bodyPr>
          <a:lstStyle/>
          <a:p>
            <a:r>
              <a:rPr lang="ru-RU" dirty="0"/>
              <a:t>Распределение баллов по заданиям теста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764704"/>
            <a:ext cx="4041775" cy="5361459"/>
          </a:xfrm>
        </p:spPr>
        <p:txBody>
          <a:bodyPr>
            <a:normAutofit lnSpcReduction="10000"/>
          </a:bodyPr>
          <a:lstStyle/>
          <a:p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1. 1б.,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2. 1б.,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3. 1б.,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4. 1б.,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5. 1б.</a:t>
            </a:r>
            <a:r>
              <a:rPr lang="ru-RU" sz="2800" dirty="0"/>
              <a:t>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6. 2б.,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7. 2б.,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8. 2б.,</a:t>
            </a:r>
            <a:r>
              <a:rPr lang="ru-RU" sz="2800" dirty="0"/>
              <a:t> </a:t>
            </a:r>
          </a:p>
          <a:p>
            <a:r>
              <a:rPr lang="ru-RU" sz="2800" b="1" dirty="0">
                <a:solidFill>
                  <a:srgbClr val="378941"/>
                </a:solidFill>
              </a:rPr>
              <a:t>9. 3б., </a:t>
            </a:r>
          </a:p>
          <a:p>
            <a:r>
              <a:rPr lang="ru-RU" sz="2800" b="1" dirty="0">
                <a:solidFill>
                  <a:srgbClr val="378941"/>
                </a:solidFill>
              </a:rPr>
              <a:t>10. 3б.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Цели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Закрепить, обобщить  и систематизировать теоретические  знания  по теме «Подобие      треугольников и применение подобия»;</a:t>
            </a:r>
          </a:p>
          <a:p>
            <a:r>
              <a:rPr lang="ru-RU" dirty="0"/>
              <a:t>Закрепить умения и навыки решения задач с применением определения и признаков подобия треугольников, на применение свойств биссектрисы и медиан треугольника, на нахождение пропорциональных отрезков в прямоугольном треугольнике.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Критерии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16-17 баллов    «5»</a:t>
            </a:r>
          </a:p>
          <a:p>
            <a:pPr algn="ctr"/>
            <a:r>
              <a:rPr lang="ru-RU" sz="4400" b="1" dirty="0">
                <a:solidFill>
                  <a:srgbClr val="378941"/>
                </a:solidFill>
              </a:rPr>
              <a:t>13-15 баллов    «4»</a:t>
            </a:r>
          </a:p>
          <a:p>
            <a:pPr algn="ctr"/>
            <a:r>
              <a:rPr lang="ru-RU" sz="4400" dirty="0"/>
              <a:t>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8-12 баллов      «3»</a:t>
            </a:r>
          </a:p>
          <a:p>
            <a:pPr algn="ctr"/>
            <a:r>
              <a:rPr lang="ru-RU" sz="4400" b="1" dirty="0"/>
              <a:t>Менее 8              «2»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Опишите всё, что видите, используя понятия, теоремы, свойства фигур.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700808"/>
            <a:ext cx="9577064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Домашнее задание.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    </a:t>
            </a:r>
            <a:r>
              <a:rPr lang="ru-RU" sz="4000" b="1" dirty="0">
                <a:solidFill>
                  <a:srgbClr val="002060"/>
                </a:solidFill>
              </a:rPr>
              <a:t>Составить кроссворд  по теме “Подобие треугольников и применение подобия к решению задач”. Непременное условие при составлении кроссворда – это включение в него двух и более задач.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4" descr="Рисунок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35" y="692696"/>
            <a:ext cx="2990153" cy="595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76600" y="1340768"/>
            <a:ext cx="5581650" cy="43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3200" dirty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соответственные углы треугольников.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Назовите сходственные стороны треугольников.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Дайте определение подобных треугольников.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Отношение сходственных сторон это-…….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</a:p>
        </p:txBody>
      </p:sp>
      <p:sp>
        <p:nvSpPr>
          <p:cNvPr id="5123" name="Содержимое 5"/>
          <p:cNvSpPr>
            <a:spLocks noGrp="1"/>
          </p:cNvSpPr>
          <p:nvPr>
            <p:ph idx="4294967295"/>
          </p:nvPr>
        </p:nvSpPr>
        <p:spPr>
          <a:xfrm>
            <a:off x="1428750" y="4714875"/>
            <a:ext cx="6961188" cy="12144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>
                <a:solidFill>
                  <a:schemeClr val="bg2"/>
                </a:solidFill>
              </a:rPr>
              <a:t>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Сформулируйте признаки подобия треугольников.</a:t>
            </a:r>
          </a:p>
        </p:txBody>
      </p:sp>
      <p:pic>
        <p:nvPicPr>
          <p:cNvPr id="5124" name="Рисунок 4" descr="Рисунок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62075" y="2524125"/>
            <a:ext cx="6419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</a:p>
        </p:txBody>
      </p:sp>
      <p:sp>
        <p:nvSpPr>
          <p:cNvPr id="5123" name="Содержимое 5"/>
          <p:cNvSpPr>
            <a:spLocks noGrp="1"/>
          </p:cNvSpPr>
          <p:nvPr>
            <p:ph idx="4294967295"/>
          </p:nvPr>
        </p:nvSpPr>
        <p:spPr>
          <a:xfrm>
            <a:off x="1428750" y="4714875"/>
            <a:ext cx="6961188" cy="12144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>
                <a:solidFill>
                  <a:schemeClr val="bg2"/>
                </a:solidFill>
              </a:rPr>
              <a:t>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Отношение периметров и площадей…</a:t>
            </a:r>
          </a:p>
        </p:txBody>
      </p:sp>
      <p:pic>
        <p:nvPicPr>
          <p:cNvPr id="5124" name="Рисунок 4" descr="Рисунок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62075" y="2524125"/>
            <a:ext cx="6419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</a:p>
        </p:txBody>
      </p:sp>
      <p:sp>
        <p:nvSpPr>
          <p:cNvPr id="6147" name="Содержимое 5"/>
          <p:cNvSpPr>
            <a:spLocks noGrp="1"/>
          </p:cNvSpPr>
          <p:nvPr>
            <p:ph idx="4294967295"/>
          </p:nvPr>
        </p:nvSpPr>
        <p:spPr>
          <a:xfrm>
            <a:off x="642938" y="2017713"/>
            <a:ext cx="7786687" cy="34829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Сформулируйте свойство биссектрисы  треугольника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solidFill>
                <a:schemeClr val="bg2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solidFill>
                <a:schemeClr val="bg2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57750" y="4572000"/>
            <a:ext cx="385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n 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Рисунок 5" descr="Рисунок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63" y="3357563"/>
            <a:ext cx="32242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Устная работа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MN-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pic>
        <p:nvPicPr>
          <p:cNvPr id="4" name="Picture 7" descr="srednyaya liniya treugolnik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04864"/>
            <a:ext cx="5576996" cy="3834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Свойства медиан треугольника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Users\Елена\Desktop\медиан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848" y="1700808"/>
            <a:ext cx="6102679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Свойства медиан треугольника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en-US" b="1" dirty="0"/>
              <a:t> AG:GA1=BG:GB1=CG:GC1=2:1</a:t>
            </a:r>
            <a:br>
              <a:rPr lang="ru-RU" dirty="0"/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Users\Елена\Desktop\медиан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848" y="1700808"/>
            <a:ext cx="6102679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386</Words>
  <Application>Microsoft Office PowerPoint</Application>
  <PresentationFormat>Экран (4:3)</PresentationFormat>
  <Paragraphs>64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Тема Office</vt:lpstr>
      <vt:lpstr>Признаки подобия треугольников.</vt:lpstr>
      <vt:lpstr>Цели урока</vt:lpstr>
      <vt:lpstr>Устная работа</vt:lpstr>
      <vt:lpstr>Устная работа</vt:lpstr>
      <vt:lpstr>Устная работа</vt:lpstr>
      <vt:lpstr>Устная работа</vt:lpstr>
      <vt:lpstr>Устная работа MN-?</vt:lpstr>
      <vt:lpstr>Свойства медиан треугольника </vt:lpstr>
      <vt:lpstr>Свойства медиан треугольника  AG:GA1=BG:GB1=CG:GC1=2:1 </vt:lpstr>
      <vt:lpstr>Высота,  проведённая  к гипотенузе…</vt:lpstr>
      <vt:lpstr>Высота,  проведённая  к гипотенузе…</vt:lpstr>
      <vt:lpstr>Катет а равен… </vt:lpstr>
      <vt:lpstr>Катет  а равен… </vt:lpstr>
      <vt:lpstr>Задача1. Какие треугольники подобны и почему?</vt:lpstr>
      <vt:lpstr>Презентация PowerPoint</vt:lpstr>
      <vt:lpstr>Презентация PowerPoint</vt:lpstr>
      <vt:lpstr>Задача 7</vt:lpstr>
      <vt:lpstr>Установление истинности или ложности высказываний. (отвечать «да» или «нет»)</vt:lpstr>
      <vt:lpstr>Презентация PowerPoint</vt:lpstr>
      <vt:lpstr>Критерии оценки</vt:lpstr>
      <vt:lpstr>Опишите всё, что видите, используя понятия, теоремы, свойства фигур.</vt:lpstr>
      <vt:lpstr>Домашнее задание.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Признаки подобия треугольников.</dc:title>
  <dc:creator>Елена</dc:creator>
  <cp:lastModifiedBy>Елена</cp:lastModifiedBy>
  <cp:revision>24</cp:revision>
  <dcterms:created xsi:type="dcterms:W3CDTF">2018-03-18T14:39:05Z</dcterms:created>
  <dcterms:modified xsi:type="dcterms:W3CDTF">2025-07-14T08:36:10Z</dcterms:modified>
</cp:coreProperties>
</file>