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12.01.2025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12.01.2025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12.01.2025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12.01.2025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12.01.2025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12.01.2025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04665"/>
            <a:ext cx="7918648" cy="1944215"/>
          </a:xfrm>
        </p:spPr>
        <p:txBody>
          <a:bodyPr/>
          <a:lstStyle/>
          <a:p>
            <a:pPr marL="182880" indent="0" algn="ctr">
              <a:buNone/>
            </a:pPr>
            <a:r>
              <a:rPr lang="ru-RU" dirty="0" smtClean="0">
                <a:latin typeface="+mn-lt"/>
              </a:rPr>
              <a:t>День первооткрывателя</a:t>
            </a:r>
            <a:endParaRPr lang="ru-RU" dirty="0">
              <a:latin typeface="+mn-lt"/>
            </a:endParaRPr>
          </a:p>
        </p:txBody>
      </p:sp>
      <p:pic>
        <p:nvPicPr>
          <p:cNvPr id="1026" name="Picture 2" descr="https://avatars.mds.yandex.net/i?id=693bb6de6fd3d1452f639eb2ee5f8826d28e7342-8608462-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63" y="2348880"/>
            <a:ext cx="5760640" cy="4317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7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260648"/>
            <a:ext cx="8280920" cy="5182323"/>
          </a:xfrm>
        </p:spPr>
        <p:txBody>
          <a:bodyPr>
            <a:normAutofit/>
          </a:bodyPr>
          <a:lstStyle/>
          <a:p>
            <a:pPr algn="just"/>
            <a:r>
              <a:rPr lang="ru-RU" sz="2400" dirty="0"/>
              <a:t>Ежегодно 29 января в России отмечают День Первооткрывателя. Дата праздника установлена в честь открытия Антарктиды, которое совершили русские моряки под командованием капитанов Ф.Ф. Беллинсгаузена и М.П. Лазарева в 1820 году.</a:t>
            </a:r>
          </a:p>
        </p:txBody>
      </p:sp>
      <p:pic>
        <p:nvPicPr>
          <p:cNvPr id="2050" name="Picture 2" descr="https://xn--80aiqmelqc4c.xn--p1ai/media/images/maxresdefault_a4DbHM6.original.jpg"/>
          <p:cNvPicPr>
            <a:picLocks noChangeAspect="1" noChangeArrowheads="1"/>
          </p:cNvPicPr>
          <p:nvPr/>
        </p:nvPicPr>
        <p:blipFill rotWithShape="1">
          <a:blip r:embed="rId2">
            <a:extLst>
              <a:ext uri="{28A0092B-C50C-407E-A947-70E740481C1C}">
                <a14:useLocalDpi xmlns:a14="http://schemas.microsoft.com/office/drawing/2010/main" val="0"/>
              </a:ext>
            </a:extLst>
          </a:blip>
          <a:srcRect l="4917" t="5047" r="5146" b="4851"/>
          <a:stretch/>
        </p:blipFill>
        <p:spPr bwMode="auto">
          <a:xfrm>
            <a:off x="467544" y="2060848"/>
            <a:ext cx="8096250" cy="4562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332656"/>
            <a:ext cx="8496944" cy="6264696"/>
          </a:xfrm>
        </p:spPr>
        <p:txBody>
          <a:bodyPr>
            <a:normAutofit/>
          </a:bodyPr>
          <a:lstStyle/>
          <a:p>
            <a:pPr algn="ctr"/>
            <a:r>
              <a:rPr lang="ru-RU" b="1" dirty="0" smtClean="0"/>
              <a:t>Первооткрыватели-земляки</a:t>
            </a:r>
          </a:p>
          <a:p>
            <a:pPr algn="just"/>
            <a:r>
              <a:rPr lang="ru-RU" sz="2400" dirty="0">
                <a:solidFill>
                  <a:schemeClr val="accent1">
                    <a:lumMod val="50000"/>
                  </a:schemeClr>
                </a:solidFill>
              </a:rPr>
              <a:t>В 1754 г. верхотурский рудознатец </a:t>
            </a:r>
            <a:r>
              <a:rPr lang="ru-RU" sz="2400" b="1" dirty="0">
                <a:solidFill>
                  <a:schemeClr val="accent6">
                    <a:lumMod val="75000"/>
                  </a:schemeClr>
                </a:solidFill>
              </a:rPr>
              <a:t>Григорий Посников (Постников) </a:t>
            </a:r>
            <a:r>
              <a:rPr lang="ru-RU" sz="2400" dirty="0">
                <a:solidFill>
                  <a:schemeClr val="accent1">
                    <a:lumMod val="50000"/>
                  </a:schemeClr>
                </a:solidFill>
              </a:rPr>
              <a:t>нашел на берегах реки </a:t>
            </a:r>
            <a:r>
              <a:rPr lang="ru-RU" sz="2400" dirty="0" err="1">
                <a:solidFill>
                  <a:schemeClr val="accent1">
                    <a:lumMod val="50000"/>
                  </a:schemeClr>
                </a:solidFill>
              </a:rPr>
              <a:t>Колонги</a:t>
            </a:r>
            <a:r>
              <a:rPr lang="ru-RU" sz="2400" dirty="0">
                <a:solidFill>
                  <a:schemeClr val="accent1">
                    <a:lumMod val="50000"/>
                  </a:schemeClr>
                </a:solidFill>
              </a:rPr>
              <a:t> железную руду. Находку он продал верхотурскому купцу М. М. </a:t>
            </a:r>
            <a:r>
              <a:rPr lang="ru-RU" sz="2400" dirty="0" err="1">
                <a:solidFill>
                  <a:schemeClr val="accent1">
                    <a:lumMod val="50000"/>
                  </a:schemeClr>
                </a:solidFill>
              </a:rPr>
              <a:t>Походяшину</a:t>
            </a:r>
            <a:r>
              <a:rPr lang="ru-RU" sz="2400" dirty="0">
                <a:solidFill>
                  <a:schemeClr val="accent1">
                    <a:lumMod val="50000"/>
                  </a:schemeClr>
                </a:solidFill>
              </a:rPr>
              <a:t>, который построил первый в этих краях Петропавловский чугунолитейный завод. Из архивных документов известно, что Григорий Постников несколько лет работал приказчиком на Петропавловском заводе</a:t>
            </a:r>
            <a:r>
              <a:rPr lang="ru-RU" sz="2400" dirty="0" smtClean="0">
                <a:solidFill>
                  <a:schemeClr val="accent1">
                    <a:lumMod val="50000"/>
                  </a:schemeClr>
                </a:solidFill>
              </a:rPr>
              <a:t>. После </a:t>
            </a:r>
            <a:r>
              <a:rPr lang="ru-RU" sz="2400" dirty="0">
                <a:solidFill>
                  <a:schemeClr val="accent1">
                    <a:lumMod val="50000"/>
                  </a:schemeClr>
                </a:solidFill>
              </a:rPr>
              <a:t>открытия богатого </a:t>
            </a:r>
            <a:r>
              <a:rPr lang="ru-RU" sz="2400" dirty="0" err="1">
                <a:solidFill>
                  <a:schemeClr val="accent1">
                    <a:lumMod val="50000"/>
                  </a:schemeClr>
                </a:solidFill>
              </a:rPr>
              <a:t>Турьинского</a:t>
            </a:r>
            <a:r>
              <a:rPr lang="ru-RU" sz="2400" dirty="0">
                <a:solidFill>
                  <a:schemeClr val="accent1">
                    <a:lumMod val="50000"/>
                  </a:schemeClr>
                </a:solidFill>
              </a:rPr>
              <a:t> месторождения медных руд завод переключился в основном на медеплавильное производство. Со временем </a:t>
            </a:r>
            <a:r>
              <a:rPr lang="ru-RU" sz="2400" dirty="0" err="1">
                <a:solidFill>
                  <a:schemeClr val="accent1">
                    <a:lumMod val="50000"/>
                  </a:schemeClr>
                </a:solidFill>
              </a:rPr>
              <a:t>Походяшин</a:t>
            </a:r>
            <a:r>
              <a:rPr lang="ru-RU" sz="2400" dirty="0">
                <a:solidFill>
                  <a:schemeClr val="accent1">
                    <a:lumMod val="50000"/>
                  </a:schemeClr>
                </a:solidFill>
              </a:rPr>
              <a:t> становится медным королем (им выплавлялась третья часть всей меди Урала) и одним из самых богатых людей в России. Из его меди чеканилась монета на Екатеринбургском монетном дворе.</a:t>
            </a:r>
          </a:p>
        </p:txBody>
      </p:sp>
    </p:spTree>
    <p:extLst>
      <p:ext uri="{BB962C8B-B14F-4D97-AF65-F5344CB8AC3E}">
        <p14:creationId xmlns:p14="http://schemas.microsoft.com/office/powerpoint/2010/main" val="6469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476673"/>
            <a:ext cx="8208912" cy="2808312"/>
          </a:xfrm>
        </p:spPr>
        <p:txBody>
          <a:bodyPr>
            <a:normAutofit/>
          </a:bodyPr>
          <a:lstStyle/>
          <a:p>
            <a:pPr algn="just"/>
            <a:r>
              <a:rPr lang="ru-RU" sz="2400" b="1" dirty="0" smtClean="0">
                <a:solidFill>
                  <a:schemeClr val="accent6">
                    <a:lumMod val="75000"/>
                  </a:schemeClr>
                </a:solidFill>
              </a:rPr>
              <a:t>Александр Степанович Попов</a:t>
            </a:r>
            <a:r>
              <a:rPr lang="ru-RU" sz="2400" dirty="0"/>
              <a:t> </a:t>
            </a:r>
            <a:r>
              <a:rPr lang="ru-RU" sz="2400" dirty="0" smtClean="0"/>
              <a:t>— </a:t>
            </a:r>
            <a:r>
              <a:rPr lang="ru-RU" sz="2400" dirty="0"/>
              <a:t>русский физик и электротехник, первый российский радиотехник, основатель радиотехнической научной школы, профессор (1901), изобретатель в области радиосвязи, почётный инженер-электрик (1899), статский советник (1901).</a:t>
            </a:r>
          </a:p>
        </p:txBody>
      </p:sp>
      <p:pic>
        <p:nvPicPr>
          <p:cNvPr id="3074" name="Picture 2" descr="https://avatars.dzeninfra.ru/get-zen_doc/4907516/pub_6254843ef02fb4647ddcefd8_625484fd9438ec25e0c386d7/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87774"/>
            <a:ext cx="5022443" cy="376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4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260648"/>
            <a:ext cx="8496944" cy="4951750"/>
          </a:xfrm>
        </p:spPr>
        <p:txBody>
          <a:bodyPr>
            <a:normAutofit/>
          </a:bodyPr>
          <a:lstStyle/>
          <a:p>
            <a:pPr algn="just"/>
            <a:r>
              <a:rPr lang="ru-RU" sz="1800" dirty="0">
                <a:solidFill>
                  <a:schemeClr val="accent6">
                    <a:lumMod val="75000"/>
                  </a:schemeClr>
                </a:solidFill>
              </a:rPr>
              <a:t>Н.А. </a:t>
            </a:r>
            <a:r>
              <a:rPr lang="ru-RU" sz="1800" dirty="0" err="1">
                <a:solidFill>
                  <a:schemeClr val="accent6">
                    <a:lumMod val="75000"/>
                  </a:schemeClr>
                </a:solidFill>
              </a:rPr>
              <a:t>Миславский</a:t>
            </a:r>
            <a:r>
              <a:rPr lang="ru-RU" sz="1800" dirty="0">
                <a:solidFill>
                  <a:schemeClr val="accent6">
                    <a:lumMod val="75000"/>
                  </a:schemeClr>
                </a:solidFill>
              </a:rPr>
              <a:t> </a:t>
            </a:r>
            <a:r>
              <a:rPr lang="ru-RU" sz="1800" dirty="0"/>
              <a:t>был учеником Н.О. Ковалевского, декана медицинского университета и ректора Казанского университета. В лаборатории его учителя было сделано немало важных открытий. В течение четверти века Н.О. Ковалевский с большим успехом развивал фундаментальные исследования в области физиологии нервной системы, кровообращения, дыхания, биохимии крови и психофизиологии. После его кончины место заведующего лабораторией занял Н.А. </a:t>
            </a:r>
            <a:r>
              <a:rPr lang="ru-RU" sz="1800" dirty="0" err="1"/>
              <a:t>Миславский</a:t>
            </a:r>
            <a:r>
              <a:rPr lang="ru-RU" sz="1800" dirty="0"/>
              <a:t>. В это время лаборатория становится одной из крупнейших научно-исследовательских организаций в России. Среди ее сотрудников был выдающийся ученый В.М. Бехтерев. Особое внимание в лаборатории уделяли морфологии и физиологии вегетативной нервной системы как в экспериментальной, так и в преподавательской деятельности. Помимо этого, Н.А. </a:t>
            </a:r>
            <a:r>
              <a:rPr lang="ru-RU" sz="1800" dirty="0" err="1"/>
              <a:t>Миславский</a:t>
            </a:r>
            <a:r>
              <a:rPr lang="ru-RU" sz="1800" dirty="0"/>
              <a:t> консультировал работы, связанные с разработкой физиологических, психологических и психотехнических методов исследования, изучением проблем утомления на производстве. </a:t>
            </a:r>
          </a:p>
        </p:txBody>
      </p:sp>
      <p:pic>
        <p:nvPicPr>
          <p:cNvPr id="4098" name="Picture 2" descr="Николай Александрович Миславский. Фото: Юлий Штейнберг/Уралове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149080"/>
            <a:ext cx="3162225" cy="237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1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996825" y="188640"/>
            <a:ext cx="5967663" cy="6408712"/>
          </a:xfrm>
        </p:spPr>
        <p:txBody>
          <a:bodyPr>
            <a:noAutofit/>
          </a:bodyPr>
          <a:lstStyle/>
          <a:p>
            <a:pPr algn="just">
              <a:spcBef>
                <a:spcPts val="0"/>
              </a:spcBef>
              <a:spcAft>
                <a:spcPts val="0"/>
              </a:spcAft>
            </a:pPr>
            <a:r>
              <a:rPr lang="ru-RU" sz="1800" b="1" dirty="0">
                <a:solidFill>
                  <a:schemeClr val="accent6">
                    <a:lumMod val="75000"/>
                  </a:schemeClr>
                </a:solidFill>
              </a:rPr>
              <a:t>Фёдоров Евграф </a:t>
            </a:r>
            <a:r>
              <a:rPr lang="ru-RU" sz="1800" b="1" dirty="0" smtClean="0">
                <a:solidFill>
                  <a:schemeClr val="accent6">
                    <a:lumMod val="75000"/>
                  </a:schemeClr>
                </a:solidFill>
              </a:rPr>
              <a:t>Степанович- </a:t>
            </a:r>
            <a:r>
              <a:rPr lang="ru-RU" sz="1800" dirty="0"/>
              <a:t>кристаллограф, геометр, петрограф, минералог и геолог. Один из основоположников современной структурной кристаллографии. Академик РАН</a:t>
            </a:r>
            <a:r>
              <a:rPr lang="ru-RU" sz="1800" dirty="0" smtClean="0"/>
              <a:t>.</a:t>
            </a:r>
          </a:p>
          <a:p>
            <a:pPr algn="just">
              <a:spcBef>
                <a:spcPts val="0"/>
              </a:spcBef>
              <a:spcAft>
                <a:spcPts val="0"/>
              </a:spcAft>
            </a:pPr>
            <a:r>
              <a:rPr lang="ru-RU" sz="1800" dirty="0"/>
              <a:t>Автор работ по кристаллографии, геометрии, минералогии, геологии и петрографии, статей по философским вопросам и истории науки. Исследования Е. С. Фёдорова в области кристаллографии внесли вклад в развитие теории многогранников как самостоятельного раздела геометрии. Разрабатывал отдельные вопросы «новой геометрии», в которой вместо точки как основного элемента берутся круги, шары, векторы, плоскости и другие геометрические образы</a:t>
            </a:r>
            <a:r>
              <a:rPr lang="ru-RU" sz="1800" dirty="0" smtClean="0"/>
              <a:t>.</a:t>
            </a:r>
          </a:p>
          <a:p>
            <a:pPr algn="just">
              <a:spcBef>
                <a:spcPts val="0"/>
              </a:spcBef>
              <a:spcAft>
                <a:spcPts val="0"/>
              </a:spcAft>
            </a:pPr>
            <a:r>
              <a:rPr lang="ru-RU" sz="1800" dirty="0"/>
              <a:t>В 1885–1890 гг. выполнил серию работ по структуре и симметрии кристаллов</a:t>
            </a:r>
            <a:r>
              <a:rPr lang="ru-RU" sz="1800" dirty="0" smtClean="0"/>
              <a:t>.</a:t>
            </a:r>
          </a:p>
          <a:p>
            <a:pPr algn="just">
              <a:spcBef>
                <a:spcPts val="0"/>
              </a:spcBef>
              <a:spcAft>
                <a:spcPts val="0"/>
              </a:spcAft>
            </a:pPr>
            <a:r>
              <a:rPr lang="ru-RU" sz="1800" dirty="0"/>
              <a:t>Разработал классификацию и номенклатуру горных пород. Предложил способ графического изображения химического состава пород и сложных минералов с помощью «фёдоровского химического тетраэдра». Установил новые минеральные виды и горные породы. Выдвинул идею последовательного выделения минералов из магмы с отсортировкой по удельному весу.</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274530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16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Подробно о Воронцове:  http://zolotoy-kamen.r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936343"/>
            <a:ext cx="2828231" cy="39099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260648"/>
            <a:ext cx="5904656" cy="5940088"/>
          </a:xfrm>
          <a:prstGeom prst="rect">
            <a:avLst/>
          </a:prstGeom>
        </p:spPr>
        <p:txBody>
          <a:bodyPr wrap="square">
            <a:spAutoFit/>
          </a:bodyPr>
          <a:lstStyle/>
          <a:p>
            <a:pPr algn="just"/>
            <a:r>
              <a:rPr lang="ru-RU" sz="2000" b="1" dirty="0" smtClean="0">
                <a:solidFill>
                  <a:schemeClr val="accent6">
                    <a:lumMod val="75000"/>
                  </a:schemeClr>
                </a:solidFill>
              </a:rPr>
              <a:t>Владимир Васильевич Воронцов </a:t>
            </a:r>
            <a:r>
              <a:rPr lang="ru-RU" sz="2000" dirty="0" smtClean="0"/>
              <a:t>– талантливый горный инженер. Осенью </a:t>
            </a:r>
            <a:r>
              <a:rPr lang="ru-RU" sz="2000" dirty="0"/>
              <a:t>1896 года Воронцов был назначен </a:t>
            </a:r>
            <a:r>
              <a:rPr lang="ru-RU" sz="2000" dirty="0" err="1"/>
              <a:t>главноуправляющим</a:t>
            </a:r>
            <a:r>
              <a:rPr lang="ru-RU" sz="2000" dirty="0"/>
              <a:t> Богословским горным округом. Он серьезно взялся за горнорудное дело и его сырьевую базу. В 1896–97 годах были обнаружены выходы </a:t>
            </a:r>
            <a:r>
              <a:rPr lang="ru-RU" sz="2000" dirty="0" err="1"/>
              <a:t>авгито</a:t>
            </a:r>
            <a:r>
              <a:rPr lang="ru-RU" sz="2000" dirty="0"/>
              <a:t>-гранатовых пород в окрестностях </a:t>
            </a:r>
            <a:r>
              <a:rPr lang="ru-RU" sz="2000" dirty="0" err="1"/>
              <a:t>Валенторского</a:t>
            </a:r>
            <a:r>
              <a:rPr lang="ru-RU" sz="2000" dirty="0"/>
              <a:t> озера (сейчас здесь ведет успешную деятельность ЗАО «Урал-Полиметалл», эксплуатируя </a:t>
            </a:r>
            <a:r>
              <a:rPr lang="ru-RU" sz="2000" dirty="0" err="1"/>
              <a:t>Валенторское</a:t>
            </a:r>
            <a:r>
              <a:rPr lang="ru-RU" sz="2000" dirty="0"/>
              <a:t> медно-колчеданное месторождение); признаны благонадежными </a:t>
            </a:r>
            <a:r>
              <a:rPr lang="ru-RU" sz="2000" dirty="0" err="1"/>
              <a:t>Колонгинское</a:t>
            </a:r>
            <a:r>
              <a:rPr lang="ru-RU" sz="2000" dirty="0"/>
              <a:t> и Покровское месторождения железных руд; открыто </a:t>
            </a:r>
            <a:r>
              <a:rPr lang="ru-RU" sz="2000" dirty="0" err="1"/>
              <a:t>Воронцовское</a:t>
            </a:r>
            <a:r>
              <a:rPr lang="ru-RU" sz="2000" dirty="0"/>
              <a:t> железорудное месторождение; прослежена значительная протяженность пласта на Волчанском угольном месторождении; открыто несколько менее значительных месторождений.</a:t>
            </a:r>
          </a:p>
        </p:txBody>
      </p:sp>
    </p:spTree>
    <p:extLst>
      <p:ext uri="{BB962C8B-B14F-4D97-AF65-F5344CB8AC3E}">
        <p14:creationId xmlns:p14="http://schemas.microsoft.com/office/powerpoint/2010/main" val="256828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43808" y="116632"/>
            <a:ext cx="6192688" cy="6624736"/>
          </a:xfrm>
        </p:spPr>
        <p:txBody>
          <a:bodyPr>
            <a:noAutofit/>
          </a:bodyPr>
          <a:lstStyle/>
          <a:p>
            <a:pPr algn="just">
              <a:spcBef>
                <a:spcPts val="0"/>
              </a:spcBef>
              <a:spcAft>
                <a:spcPts val="0"/>
              </a:spcAft>
            </a:pPr>
            <a:r>
              <a:rPr lang="ru-RU" sz="1800" b="1" dirty="0" smtClean="0">
                <a:solidFill>
                  <a:schemeClr val="accent6">
                    <a:lumMod val="75000"/>
                  </a:schemeClr>
                </a:solidFill>
              </a:rPr>
              <a:t>Александр Андреевич Ауэрба</a:t>
            </a:r>
            <a:r>
              <a:rPr lang="ru-RU" sz="1800" b="1" dirty="0">
                <a:solidFill>
                  <a:schemeClr val="accent6">
                    <a:lumMod val="75000"/>
                  </a:schemeClr>
                </a:solidFill>
              </a:rPr>
              <a:t>х</a:t>
            </a:r>
            <a:r>
              <a:rPr lang="ru-RU" sz="1800" dirty="0">
                <a:solidFill>
                  <a:srgbClr val="002060"/>
                </a:solidFill>
              </a:rPr>
              <a:t> — русский горный инженер, промышленник, создатель и организатор производств, учёный</a:t>
            </a:r>
            <a:r>
              <a:rPr lang="ru-RU" sz="1800" dirty="0" smtClean="0">
                <a:solidFill>
                  <a:srgbClr val="002060"/>
                </a:solidFill>
              </a:rPr>
              <a:t>.</a:t>
            </a:r>
          </a:p>
          <a:p>
            <a:pPr algn="just">
              <a:spcBef>
                <a:spcPts val="0"/>
              </a:spcBef>
              <a:spcAft>
                <a:spcPts val="0"/>
              </a:spcAft>
            </a:pPr>
            <a:r>
              <a:rPr lang="ru-RU" sz="1800" dirty="0">
                <a:solidFill>
                  <a:srgbClr val="002060"/>
                </a:solidFill>
              </a:rPr>
              <a:t>В 1884 году основал </a:t>
            </a:r>
            <a:r>
              <a:rPr lang="ru-RU" sz="1800" dirty="0" err="1">
                <a:solidFill>
                  <a:srgbClr val="002060"/>
                </a:solidFill>
              </a:rPr>
              <a:t>Турьинское</a:t>
            </a:r>
            <a:r>
              <a:rPr lang="ru-RU" sz="1800" dirty="0">
                <a:solidFill>
                  <a:srgbClr val="002060"/>
                </a:solidFill>
              </a:rPr>
              <a:t> горное училище в </a:t>
            </a:r>
            <a:r>
              <a:rPr lang="ru-RU" sz="1800" dirty="0" err="1">
                <a:solidFill>
                  <a:srgbClr val="002060"/>
                </a:solidFill>
              </a:rPr>
              <a:t>Турьинских</a:t>
            </a:r>
            <a:r>
              <a:rPr lang="ru-RU" sz="1800" dirty="0">
                <a:solidFill>
                  <a:srgbClr val="002060"/>
                </a:solidFill>
              </a:rPr>
              <a:t> рудниках.</a:t>
            </a:r>
          </a:p>
          <a:p>
            <a:pPr algn="just">
              <a:spcBef>
                <a:spcPts val="0"/>
              </a:spcBef>
              <a:spcAft>
                <a:spcPts val="0"/>
              </a:spcAft>
            </a:pPr>
            <a:r>
              <a:rPr lang="ru-RU" sz="1800" dirty="0">
                <a:solidFill>
                  <a:srgbClr val="002060"/>
                </a:solidFill>
              </a:rPr>
              <a:t>В 1881—1896 годах управлял Богословским горным округом. Развил и усовершенствовал медеплавильное производство в округе.</a:t>
            </a:r>
          </a:p>
          <a:p>
            <a:pPr algn="just">
              <a:lnSpc>
                <a:spcPct val="120000"/>
              </a:lnSpc>
              <a:spcBef>
                <a:spcPts val="0"/>
              </a:spcBef>
              <a:spcAft>
                <a:spcPts val="0"/>
              </a:spcAft>
            </a:pPr>
            <a:r>
              <a:rPr lang="ru-RU" sz="1800" dirty="0">
                <a:solidFill>
                  <a:srgbClr val="002060"/>
                </a:solidFill>
              </a:rPr>
              <a:t>Н</a:t>
            </a:r>
            <a:r>
              <a:rPr lang="ru-RU" sz="1800" dirty="0" smtClean="0">
                <a:solidFill>
                  <a:srgbClr val="002060"/>
                </a:solidFill>
              </a:rPr>
              <a:t>а </a:t>
            </a:r>
            <a:r>
              <a:rPr lang="ru-RU" sz="1800" dirty="0">
                <a:solidFill>
                  <a:srgbClr val="002060"/>
                </a:solidFill>
              </a:rPr>
              <a:t>берегу </a:t>
            </a:r>
            <a:r>
              <a:rPr lang="ru-RU" sz="1800" dirty="0" smtClean="0">
                <a:solidFill>
                  <a:srgbClr val="002060"/>
                </a:solidFill>
              </a:rPr>
              <a:t>реки </a:t>
            </a:r>
            <a:r>
              <a:rPr lang="ru-RU" sz="1800" dirty="0" err="1" smtClean="0">
                <a:solidFill>
                  <a:srgbClr val="002060"/>
                </a:solidFill>
              </a:rPr>
              <a:t>Каквы</a:t>
            </a:r>
            <a:r>
              <a:rPr lang="ru-RU" sz="1800" dirty="0">
                <a:solidFill>
                  <a:srgbClr val="002060"/>
                </a:solidFill>
              </a:rPr>
              <a:t> построил новый </a:t>
            </a:r>
            <a:r>
              <a:rPr lang="ru-RU" sz="1800" dirty="0" err="1">
                <a:solidFill>
                  <a:srgbClr val="002060"/>
                </a:solidFill>
              </a:rPr>
              <a:t>Надеждинский</a:t>
            </a:r>
            <a:r>
              <a:rPr lang="ru-RU" sz="1800" dirty="0">
                <a:solidFill>
                  <a:srgbClr val="002060"/>
                </a:solidFill>
              </a:rPr>
              <a:t> металлургический </a:t>
            </a:r>
            <a:r>
              <a:rPr lang="ru-RU" sz="1800" dirty="0" smtClean="0">
                <a:solidFill>
                  <a:srgbClr val="002060"/>
                </a:solidFill>
              </a:rPr>
              <a:t>завод. </a:t>
            </a:r>
            <a:r>
              <a:rPr lang="ru-RU" sz="1800" dirty="0">
                <a:solidFill>
                  <a:srgbClr val="002060"/>
                </a:solidFill>
              </a:rPr>
              <a:t>По его инициативе в округе организовано производство серной кислоты, фосфора, хромпика, бочек, </a:t>
            </a:r>
            <a:r>
              <a:rPr lang="ru-RU" sz="1800" dirty="0" smtClean="0">
                <a:solidFill>
                  <a:srgbClr val="002060"/>
                </a:solidFill>
              </a:rPr>
              <a:t>огнеупорного </a:t>
            </a:r>
            <a:r>
              <a:rPr lang="ru-RU" sz="1800" dirty="0" err="1" smtClean="0">
                <a:solidFill>
                  <a:srgbClr val="002060"/>
                </a:solidFill>
              </a:rPr>
              <a:t>кирпича,построены</a:t>
            </a:r>
            <a:r>
              <a:rPr lang="ru-RU" sz="1800" dirty="0">
                <a:solidFill>
                  <a:srgbClr val="002060"/>
                </a:solidFill>
              </a:rPr>
              <a:t> стекольный и цементный заводы, электролитная фабрика и механические мастерские.</a:t>
            </a:r>
          </a:p>
          <a:p>
            <a:pPr algn="just">
              <a:spcBef>
                <a:spcPts val="0"/>
              </a:spcBef>
              <a:spcAft>
                <a:spcPts val="0"/>
              </a:spcAft>
            </a:pPr>
            <a:r>
              <a:rPr lang="ru-RU" sz="1800" dirty="0">
                <a:solidFill>
                  <a:srgbClr val="002060"/>
                </a:solidFill>
              </a:rPr>
              <a:t>Ауэрбах написал несколько монографических описаний минералов, — напечатанных в Горном журнале. </a:t>
            </a:r>
          </a:p>
          <a:p>
            <a:pPr algn="just">
              <a:spcBef>
                <a:spcPts val="0"/>
              </a:spcBef>
              <a:spcAft>
                <a:spcPts val="0"/>
              </a:spcAft>
            </a:pPr>
            <a:r>
              <a:rPr lang="ru-RU" sz="1800" dirty="0">
                <a:solidFill>
                  <a:srgbClr val="002060"/>
                </a:solidFill>
              </a:rPr>
              <a:t>Заслуга Ауэрбаха на научном поприще состоит в том, что он первый в России к исследованию минералов применил микроскопический метод, тогда ещё новый даже за границей.</a:t>
            </a:r>
          </a:p>
          <a:p>
            <a:pPr algn="just">
              <a:spcBef>
                <a:spcPts val="0"/>
              </a:spcBef>
              <a:spcAft>
                <a:spcPts val="0"/>
              </a:spcAft>
            </a:pPr>
            <a:r>
              <a:rPr lang="ru-RU" sz="1800" dirty="0">
                <a:solidFill>
                  <a:srgbClr val="002060"/>
                </a:solidFill>
              </a:rPr>
              <a:t>Он развил ртутное производство, до него в России неизвестное, основал первый в России ртутный </a:t>
            </a:r>
            <a:r>
              <a:rPr lang="ru-RU" sz="1800" dirty="0" smtClean="0">
                <a:solidFill>
                  <a:srgbClr val="002060"/>
                </a:solidFill>
              </a:rPr>
              <a:t>завод. </a:t>
            </a:r>
            <a:endParaRPr lang="ru-RU"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8" y="980728"/>
            <a:ext cx="267485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87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188640"/>
            <a:ext cx="6192688" cy="6480720"/>
          </a:xfrm>
        </p:spPr>
        <p:txBody>
          <a:bodyPr>
            <a:normAutofit fontScale="92500" lnSpcReduction="10000"/>
          </a:bodyPr>
          <a:lstStyle/>
          <a:p>
            <a:pPr algn="just"/>
            <a:r>
              <a:rPr lang="ru-RU" b="1" dirty="0">
                <a:solidFill>
                  <a:schemeClr val="accent6">
                    <a:lumMod val="75000"/>
                  </a:schemeClr>
                </a:solidFill>
              </a:rPr>
              <a:t>Александр Петрович Карпинский </a:t>
            </a:r>
            <a:r>
              <a:rPr lang="ru-RU" dirty="0"/>
              <a:t>(1847–1936) – ученый-геолог, палеонтолог, горный инженер, один из основателей русской геологической школы, первый выборный президент Российской академии наук, старейший (по дате рождения) из погребенных на Красной площади. Еще при жизни носил почетный титул «Отца русской геологии». Автор более 400 научных трудов. Впервые описал ископаемую рыбу геликоприон. Создал общую классификацию осадочных образований земной коры, принятую во всем мире. Составил сводные геологические карты Урала и Европейской части СССР, которые помогли в изучении теории колебательных движений земной коры и вывели Россию в ряд передовых стран по работе геологической службы. Первый среди русских ученых использовал микроскоп в изучении состава и происхождения горных пород. В 1946 году Академия наук СССР учредила премию и золотую медаль имени А. П. Карпинского, присуждаемые за выдающиеся работы в области геологии. В выставке представлены фотографии из коллекции Геологического института Российской академии наук.</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124744"/>
            <a:ext cx="2438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48259"/>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117</TotalTime>
  <Words>495</Words>
  <Application>Microsoft Office PowerPoint</Application>
  <PresentationFormat>Экран (4:3)</PresentationFormat>
  <Paragraphs>19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Воздушный поток</vt:lpstr>
      <vt:lpstr>День первооткрывателя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первооткрывателя</dc:title>
  <dc:creator>Руслан</dc:creator>
  <cp:lastModifiedBy>Руслан</cp:lastModifiedBy>
  <cp:revision>10</cp:revision>
  <dcterms:created xsi:type="dcterms:W3CDTF">2024-01-29T15:54:59Z</dcterms:created>
  <dcterms:modified xsi:type="dcterms:W3CDTF">2025-01-12T16:53:36Z</dcterms:modified>
</cp:coreProperties>
</file>