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7" r:id="rId13"/>
    <p:sldId id="272" r:id="rId14"/>
    <p:sldId id="269" r:id="rId15"/>
    <p:sldId id="270" r:id="rId16"/>
    <p:sldId id="27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завтракаете?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завтракаете?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94-4CB0-A004-14715D43A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94-4CB0-A004-14715D43A7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94-4CB0-A004-14715D43A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94-4CB0-A004-14715D43A71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Каждое утро</c:v>
                </c:pt>
                <c:pt idx="1">
                  <c:v>Если успею</c:v>
                </c:pt>
                <c:pt idx="2">
                  <c:v>Иногда</c:v>
                </c:pt>
                <c:pt idx="3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94-4CB0-A004-14715D43A7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едите на завтрак?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едите на завтрак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2E-4E41-A0AC-4D0403DEF6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2E-4E41-A0AC-4D0403DEF6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2E-4E41-A0AC-4D0403DEF6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32E-4E41-A0AC-4D0403DEF6F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 разному</c:v>
                </c:pt>
                <c:pt idx="1">
                  <c:v>каша и какой нибудь напиток</c:v>
                </c:pt>
                <c:pt idx="2">
                  <c:v>чай, мучное изделье</c:v>
                </c:pt>
                <c:pt idx="3">
                  <c:v>бутерброд и какой -нибудь напиток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2E-4E41-A0AC-4D0403DEF6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Какие напитки вы предпочитаете?</a:t>
            </a:r>
          </a:p>
        </c:rich>
      </c:tx>
      <c:layout>
        <c:manualLayout>
          <c:xMode val="edge"/>
          <c:yMode val="edge"/>
          <c:x val="0.11439637946491256"/>
          <c:y val="3.3939393939393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напитки вы предпочитаете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38-4C7B-8077-188BD2434B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38-4C7B-8077-188BD2434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38-4C7B-8077-188BD2434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38-4C7B-8077-188BD2434B0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чай, кофе</c:v>
                </c:pt>
                <c:pt idx="1">
                  <c:v>молочные</c:v>
                </c:pt>
                <c:pt idx="2">
                  <c:v>газированные</c:v>
                </c:pt>
                <c:pt idx="3">
                  <c:v>сок, компот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38-4C7B-8077-188BD2434B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сладости?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16-46C1-8952-6526B0ED69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16-46C1-8952-6526B0ED69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16-46C1-8952-6526B0ED69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16-46C1-8952-6526B0ED69B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Любл, но ем редко</c:v>
                </c:pt>
                <c:pt idx="1">
                  <c:v>вообще не люблю</c:v>
                </c:pt>
                <c:pt idx="2">
                  <c:v>употребляю часто</c:v>
                </c:pt>
                <c:pt idx="3">
                  <c:v>могу сразу съесть 0,5кг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16-46C1-8952-6526B0ED69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в неделю вы едите рыбу?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раз в неделю вы едите рыбу?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7C-410C-83B8-44E3C2E4A3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7C-410C-83B8-44E3C2E4A3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27C-410C-83B8-44E3C2E4A3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27C-410C-83B8-44E3C2E4A35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вообще не ем</c:v>
                </c:pt>
                <c:pt idx="1">
                  <c:v>2-3 раза </c:v>
                </c:pt>
                <c:pt idx="2">
                  <c:v>1 раз</c:v>
                </c:pt>
                <c:pt idx="3">
                  <c:v>1 раз и реже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C-410C-83B8-44E3C2E4A3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 едите овощи, фрукты?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едите овощи, фрукты?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20-4B89-B0F1-1FA01C86D1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20-4B89-B0F1-1FA01C86D1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20-4B89-B0F1-1FA01C86D1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320-4B89-B0F1-1FA01C86D1B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через день</c:v>
                </c:pt>
                <c:pt idx="2">
                  <c:v>1 раз в неделю</c:v>
                </c:pt>
                <c:pt idx="3">
                  <c:v>только летом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20-4B89-B0F1-1FA01C86D1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4D43D-7E73-708A-1579-26ECED363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6A3DB7-0006-6041-D8BE-11EE13128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87CDF-2A5A-32ED-2836-9707B0C0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88178-B912-E115-F1A1-4DCE5E2E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DAE4F-2336-358E-D1DD-99065E2D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D6AC4-5CDA-E738-B7D4-C884F9D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7BF83B-2F82-B336-E64B-C5C9128BA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972FB-C6B1-DFF2-1483-EA9F796F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8C254-209A-21CD-DC2C-9EBAA0F3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AD114-6A87-C725-DDDC-0C748D4B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C0881-9370-3B8A-20B1-E02B87F80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4FB21A-E6D4-2F0D-7B17-29835595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0000B-FF53-6993-DB74-02A831B2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14866-47C3-73D3-5D92-ED3FE885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F094B9-87D9-AAFF-CEF2-723E2AFE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F1784-A5AE-9947-89E8-00A3D1E3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5140B-ADF4-8EEB-5703-D57C780FB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FC63B5-F7F8-2A84-0461-F4D44780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D3548-6C5A-27EB-B0CA-86639FD4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C7A5A-9ABC-6D83-1705-144E554A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9582-01DC-588A-3F32-68864A1E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CAFC0-BF3B-74BD-9CB7-D9F06D7D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AB2CD-3E5F-22A3-0B9D-74533C86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9AFCB-876C-635A-08F8-8401A723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657EE-4A87-9667-BEB9-2BD6DFF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9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21658-F168-9101-6374-2DEE4013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322CC-B687-26BC-DCA6-370D23040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B470F-C0B6-4E22-5DA3-E857BE33C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340914-F30B-65BC-45D1-7462C1B0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226F9A-4BAF-DA20-D55E-9D4702B9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AE187-CB19-E328-15D0-EFA9A625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8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F0989-96E6-F1B0-5D74-485B8270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7EF99-E16B-53D1-49D5-7DB9DF5E7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0A154C-D5F0-0D86-B891-1BCDF2BE1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EAAFB1-4D8F-EF45-1F29-471188C6D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F61BB5-2EED-A517-E98B-731B5AB7C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13D96E-57FF-675D-5D1C-FEB142E9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4F9B54-2D1B-3032-D599-BF0FB15E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EFEAA7-C1DA-5311-E35D-8D99C7B8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4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75B41-E0A5-1BAF-5F70-ACE07AB6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878232-DCA9-98C8-2164-113ACBFE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0A692B-19E3-7538-5387-CFB139AB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9C35F-B8B4-EA6F-51E7-B0D95FC3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81BE9D-828E-C935-EC0A-6C9ABF7D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9F15B4-30C4-A637-D1B0-86790624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8131AD-65B0-5846-3371-933E7E6A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3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01196-4DA3-41A8-1217-AC0D92B5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EC5D0-CC19-AC7D-419F-3543FA92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D1C258-727A-63C2-D915-7ED340EA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EE2BF-84F6-FABD-8953-A6889F83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D5FB5-6AC0-3AE3-C318-B4BEE83C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38C0F5-D5C1-79FE-9794-2560F343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1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58606-9EAA-2775-51D6-1831F27A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94EA5E-7ABB-B50D-30B6-AAF190EA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36DD1-4668-22C8-DD2F-7E90983E0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4C377D-7DB4-6F3A-5289-1005A93D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2BEE72-1994-3B4E-2DF3-5294D456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0641CC-0854-D154-CC6D-2C921139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2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7E1CA-E9DD-111E-8602-F688D9BB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73548E-CB39-CC65-4CDD-3E94196B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83BD5-9F1D-BB3A-DD51-D4E086614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80D2-3FBB-40F9-B46D-6960F240502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73D2D-1973-DE30-9D48-DFAF12505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F2498-D046-A6DE-8E68-C2883F47E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540B-070B-4236-BF96-C7CEFC67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1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7BCBC-15C8-FDFB-80F8-D9FB3436D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82709"/>
          </a:xfrm>
        </p:spPr>
        <p:txBody>
          <a:bodyPr>
            <a:noAutofit/>
          </a:bodyPr>
          <a:lstStyle/>
          <a:p>
            <a:pPr marL="1137285" marR="598170">
              <a:spcBef>
                <a:spcPts val="1855"/>
              </a:spcBef>
              <a:spcAft>
                <a:spcPts val="0"/>
              </a:spcAft>
            </a:pPr>
            <a:r>
              <a:rPr lang="ru-RU" sz="4800" b="1" i="1" spc="-1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</a:t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800" b="1" i="1" spc="-5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здоровое </a:t>
            </a:r>
            <a:r>
              <a:rPr lang="ru-RU" sz="4800" b="1" i="1" spc="-1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питание.</a:t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i="1" spc="-1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17353-8BB1-CAFC-3402-F5A54143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2" y="2914931"/>
            <a:ext cx="4517528" cy="3029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1F879-EF1C-17DE-180B-C44D32C6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15" y="2930719"/>
            <a:ext cx="4072481" cy="314580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E0C24-43D7-F794-0FB2-881F3C4B5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94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B7668-418F-A22F-481F-4E1A51E4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1325563"/>
          </a:xfrm>
        </p:spPr>
        <p:txBody>
          <a:bodyPr>
            <a:normAutofit fontScale="90000"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b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Меню на один день с расчётом калорий</a:t>
            </a: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блюда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Жиры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Ккал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Ккал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ru-RU" sz="1800" b="1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Ккал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127396C-7AF7-475F-0FAE-BF5501E3E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87216"/>
              </p:ext>
            </p:extLst>
          </p:nvPr>
        </p:nvGraphicFramePr>
        <p:xfrm>
          <a:off x="838200" y="1782501"/>
          <a:ext cx="10515600" cy="374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524">
                  <a:extLst>
                    <a:ext uri="{9D8B030D-6E8A-4147-A177-3AD203B41FA5}">
                      <a16:colId xmlns:a16="http://schemas.microsoft.com/office/drawing/2014/main" val="4293805750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3733007380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1109370386"/>
                    </a:ext>
                  </a:extLst>
                </a:gridCol>
                <a:gridCol w="1331089">
                  <a:extLst>
                    <a:ext uri="{9D8B030D-6E8A-4147-A177-3AD203B41FA5}">
                      <a16:colId xmlns:a16="http://schemas.microsoft.com/office/drawing/2014/main" val="996912200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1624916217"/>
                    </a:ext>
                  </a:extLst>
                </a:gridCol>
                <a:gridCol w="1445871">
                  <a:extLst>
                    <a:ext uri="{9D8B030D-6E8A-4147-A177-3AD203B41FA5}">
                      <a16:colId xmlns:a16="http://schemas.microsoft.com/office/drawing/2014/main" val="1491099922"/>
                    </a:ext>
                  </a:extLst>
                </a:gridCol>
              </a:tblGrid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блюда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29811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54014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Колбасные изделия в тесте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27375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89299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71127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Гуляш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027033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Каша гречневая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591801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пшеничный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675705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 с лимоном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19322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57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D4BF0-32F5-0FE0-7C08-52F23F2B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01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расчета идеального веса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0AB4F-52DB-672B-73E4-6F5E1AD1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62"/>
            <a:ext cx="10515600" cy="4741701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 Купера для женщин: 0,624×рост-48,9.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 Купера для мужчин: 0,713×рост-58.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индекса массы тела разработан бельгийским социологом и статистиком Адольфом Кетле в 1869 году.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ИМТ = вес (кг) : (рост (м))</a:t>
            </a:r>
            <a:r>
              <a:rPr lang="ru-RU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рекомендациями Всемирной Организации Здравоохранения разработана следующая интерпретация показателей ИМТ:</a:t>
            </a:r>
          </a:p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8FD9919-F7DB-FB7A-0BD5-FB555C8A6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22279"/>
              </p:ext>
            </p:extLst>
          </p:nvPr>
        </p:nvGraphicFramePr>
        <p:xfrm>
          <a:off x="3389995" y="4340506"/>
          <a:ext cx="5881327" cy="2227113"/>
        </p:xfrm>
        <a:graphic>
          <a:graphicData uri="http://schemas.openxmlformats.org/drawingml/2006/table">
            <a:tbl>
              <a:tblPr firstRow="1" firstCol="1" bandRow="1"/>
              <a:tblGrid>
                <a:gridCol w="1770738">
                  <a:extLst>
                    <a:ext uri="{9D8B030D-6E8A-4147-A177-3AD203B41FA5}">
                      <a16:colId xmlns:a16="http://schemas.microsoft.com/office/drawing/2014/main" val="1655087165"/>
                    </a:ext>
                  </a:extLst>
                </a:gridCol>
                <a:gridCol w="4110589">
                  <a:extLst>
                    <a:ext uri="{9D8B030D-6E8A-4147-A177-3AD203B41FA5}">
                      <a16:colId xmlns:a16="http://schemas.microsoft.com/office/drawing/2014/main" val="2360078025"/>
                    </a:ext>
                  </a:extLst>
                </a:gridCol>
              </a:tblGrid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и менее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Выраженный дефицит массы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722038"/>
                  </a:ext>
                </a:extLst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– 18,5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(дефицит) масса тела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635017"/>
                  </a:ext>
                </a:extLst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 – 24,99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483080"/>
                  </a:ext>
                </a:extLst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Избыточная масса тела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244612"/>
                  </a:ext>
                </a:extLst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30- 35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Ожирение первой степени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61221"/>
                  </a:ext>
                </a:extLst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35 -40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Ожирение второй степени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50321"/>
                  </a:ext>
                </a:extLst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и более</a:t>
                      </a:r>
                    </a:p>
                  </a:txBody>
                  <a:tcPr marL="7175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Ожирение третьей степени</a:t>
                      </a:r>
                    </a:p>
                  </a:txBody>
                  <a:tcPr marL="71755" marR="71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71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23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7C11-1039-18D3-33CE-790CB10DE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64E12-74E5-B4F1-420A-DDD3D45B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891A66-C88E-B052-1598-072A83E747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1770" y="3573019"/>
            <a:ext cx="3885862" cy="1953849"/>
          </a:xfr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D56BD05-D3D9-B890-4FBF-8E24DF41063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670648"/>
              </p:ext>
            </p:extLst>
          </p:nvPr>
        </p:nvGraphicFramePr>
        <p:xfrm>
          <a:off x="5408578" y="1690687"/>
          <a:ext cx="5945222" cy="5045776"/>
        </p:xfrm>
        <a:graphic>
          <a:graphicData uri="http://schemas.openxmlformats.org/drawingml/2006/table">
            <a:tbl>
              <a:tblPr firstRow="1" firstCol="1" bandRow="1"/>
              <a:tblGrid>
                <a:gridCol w="970830">
                  <a:extLst>
                    <a:ext uri="{9D8B030D-6E8A-4147-A177-3AD203B41FA5}">
                      <a16:colId xmlns:a16="http://schemas.microsoft.com/office/drawing/2014/main" val="4008048302"/>
                    </a:ext>
                  </a:extLst>
                </a:gridCol>
                <a:gridCol w="739256">
                  <a:extLst>
                    <a:ext uri="{9D8B030D-6E8A-4147-A177-3AD203B41FA5}">
                      <a16:colId xmlns:a16="http://schemas.microsoft.com/office/drawing/2014/main" val="3672547361"/>
                    </a:ext>
                  </a:extLst>
                </a:gridCol>
                <a:gridCol w="578501">
                  <a:extLst>
                    <a:ext uri="{9D8B030D-6E8A-4147-A177-3AD203B41FA5}">
                      <a16:colId xmlns:a16="http://schemas.microsoft.com/office/drawing/2014/main" val="45630510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28046215"/>
                    </a:ext>
                  </a:extLst>
                </a:gridCol>
                <a:gridCol w="643762">
                  <a:extLst>
                    <a:ext uri="{9D8B030D-6E8A-4147-A177-3AD203B41FA5}">
                      <a16:colId xmlns:a16="http://schemas.microsoft.com/office/drawing/2014/main" val="3479609694"/>
                    </a:ext>
                  </a:extLst>
                </a:gridCol>
                <a:gridCol w="1890129">
                  <a:extLst>
                    <a:ext uri="{9D8B030D-6E8A-4147-A177-3AD203B41FA5}">
                      <a16:colId xmlns:a16="http://schemas.microsoft.com/office/drawing/2014/main" val="2122277851"/>
                    </a:ext>
                  </a:extLst>
                </a:gridCol>
              </a:tblGrid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(м)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</a:p>
                    <a:p>
                      <a:pPr algn="ctr"/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(кг)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Идеальный вес (кг)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ИМТ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338720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А.Артём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273362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К.Артём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246519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396565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Павел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688248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Виталий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820658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Дмитрий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691303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319435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Ангелина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676952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Егор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1,63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113775"/>
                  </a:ext>
                </a:extLst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Светлана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масса тела</a:t>
                      </a:r>
                    </a:p>
                  </a:txBody>
                  <a:tcPr marL="59884" marR="5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932599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B1D4EB-5A73-0A61-6085-7FA69829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5444" y="3226755"/>
            <a:ext cx="4469059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F1AC9-2E04-0FDE-76F2-B9A3489E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47AA58D-F53A-1FD4-030B-F0FB8F8B51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0837" y="2773735"/>
            <a:ext cx="4352925" cy="2349701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13F335-906D-C31B-CB31-23AEEEBB2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2729" y="3206571"/>
            <a:ext cx="4352925" cy="2112681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1E6BB0F-2EF8-6719-363F-2A4149D1D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321767"/>
              </p:ext>
            </p:extLst>
          </p:nvPr>
        </p:nvGraphicFramePr>
        <p:xfrm>
          <a:off x="5783497" y="1772122"/>
          <a:ext cx="5917727" cy="490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979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91734-F98F-2A87-D7E6-DDB5FF88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A6388C-7D32-CFD2-CCEE-A881DDE5DF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128" y="3075247"/>
            <a:ext cx="4352925" cy="2482332"/>
          </a:xfrm>
          <a:prstGeom prst="rect">
            <a:avLst/>
          </a:prstGeom>
        </p:spPr>
      </p:pic>
      <p:graphicFrame>
        <p:nvGraphicFramePr>
          <p:cNvPr id="9" name="Объект 6">
            <a:extLst>
              <a:ext uri="{FF2B5EF4-FFF2-40B4-BE49-F238E27FC236}">
                <a16:creationId xmlns:a16="http://schemas.microsoft.com/office/drawing/2014/main" id="{3DA7B4DD-F260-FEA8-D7BD-0FA5280E5C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033019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334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F22FB-700B-03B9-9EA9-FF000B5C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2D54D-DF0C-0536-CC2A-0F58723A9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D7AB7E-4049-CE2D-6252-94F9F775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C8F232C-09F0-1B52-4283-C69C84A9DCB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90816416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DC5D08A-064F-35AC-774F-2BA8B5D6CE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386557"/>
              </p:ext>
            </p:extLst>
          </p:nvPr>
        </p:nvGraphicFramePr>
        <p:xfrm>
          <a:off x="839788" y="1690688"/>
          <a:ext cx="5256212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52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C7C22-B384-3183-A409-FE567DD9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27459-B907-0634-E80B-70897701D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9320A9-DCB9-638D-FC35-0EFA33424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9E1E431-E109-0884-627E-BA41D3C886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0051881"/>
              </p:ext>
            </p:extLst>
          </p:nvPr>
        </p:nvGraphicFramePr>
        <p:xfrm>
          <a:off x="839788" y="1690688"/>
          <a:ext cx="5157787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B627F8B-B03D-B172-86A9-3997125BCFF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08936408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2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15281-96E6-1C29-F8CD-89D151D6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«Математика и здоровое питание»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69C16-145A-179F-D17B-EA5CB45D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62"/>
            <a:ext cx="10515600" cy="4788001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В упаковке 100 таблеток поливитаминов. Они содержат 8 г витамина С.  Сколько нужно таблеток поливитаминов, чтобы принять 72 г витамина С? 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 упаковке 200 драже аскорбиновой кислоты.  20 драже содержит 1 г витамина С. Сколько граммов витамина С в упаковке? 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Каждый день ребята в школе выпивают по 200 г молока на завтрак. Сколько граммов выпивает наш класс, если в классе 12 человек? Сколько это литров?   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Дежурные сначала разнесли 4 подноса с 13 стаканами кефира на каждом подносе, потом ещё 29 стаканов сока. Сколько всего стаканов разнесли дежурные? 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В июле ребята заготавливают для школьной столовой 5 кг липы. Сколько стаканов чая можно будет заварить, если на один стакан идёт 2 г цветов? На сколько дней хватит липы, если в школе питаются 70 человек?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Соль играет важную роль в жизнедеятельности организма. В теле человека, весящего 70 кг, содержится 140 г соли. Сколько соли содержится у человека весом 35 кг?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Пища школьника, занимающегося спортом, должна содержать достаточное количество белка, который необходим для развития мускулатуры. При интенсивных тренировках количество белка можно довести до 120 г в сутки. Какое количество белка нужно школьнику в неделю, в месяц?</a:t>
            </a: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Младшему школьнику в сутки нужно потреблять примерно 2 литра жидкости. Во время физических нагрузок потребность организма в жидкости повышается в 2 раза. Сколько жидкости должен употреблять в сутки школьник занимающийся спортом?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53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E962-6EF6-A97A-7C0A-E73E3ADF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80" y="659758"/>
            <a:ext cx="10606670" cy="5429892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Моя гипотеза подтверждена если использовать математические знания и элементарные вычислительные навыки, то можно правильно подобрать рацион здорового питания.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275A4-4A8F-4916-CE73-ADC204836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85863"/>
            <a:ext cx="10515600" cy="200378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этого можно сделать вывод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существует связь между питанием и математикой.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5312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6B868-2899-C754-19A1-CF9D8D09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4" y="358815"/>
            <a:ext cx="10023676" cy="64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94A28-D5C6-1528-3FE7-A14ABBB5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</a:t>
            </a:r>
            <a:r>
              <a:rPr lang="ru-RU" sz="4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использовать математические знания и элементарные вычислительные навыки, то можно правильно подобрать рацион здорового питания.</a:t>
            </a:r>
            <a:br>
              <a:rPr lang="ru-RU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9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AA4D54-BD0E-ED72-09C7-6C7D43C14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5416" y="3922845"/>
            <a:ext cx="2178384" cy="21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713C8-D135-3E65-B3B1-7560D48F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/>
              <a:t> 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возможности математики, доказать необходимость рационального питания школьников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6DB87-4061-C8F0-1C67-B3C4B555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изучить источники информации о здоровом питании;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-используя математические методы, составить рацион здорового питания на один день;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-обработать анкеты учащихся 5,9а, 11 классов о правильном питании ;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-доказать, что существует связь между питанием и математикой.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9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B1B18-EF02-FF8B-D528-9500C272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96A94-FA42-C610-851D-A5C4EDC9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каждый килограмм своей массы необходимо употреблять в день: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белков –1,8 г, жиров -1,8 г, углеводов – 7,8 г.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 посчитала приближенно до граммов сколько я должна употреблять ежедневно белков, жиров и углеводов.</a:t>
            </a: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Белков – 77,4 г</a:t>
            </a: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Жиров – 77,4г</a:t>
            </a: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Углеводов – 335,4г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6F5FF4-1096-A78B-2487-4962C80D3D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2927" y="3981690"/>
            <a:ext cx="4841736" cy="2511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086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BB8-812A-CB55-7FBB-A9CCAACC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здорового питания школьников: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E8C2D-F48E-3383-D319-5B5B4223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энергетического равновесия;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питания;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разнообразность питания;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питания;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потребления овощей и фруктов;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достаточное потребление чистой воды;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потребления соли(1ч.л. в день);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потребления сахара (6ч.л. в день).</a:t>
            </a:r>
          </a:p>
        </p:txBody>
      </p:sp>
    </p:spTree>
    <p:extLst>
      <p:ext uri="{BB962C8B-B14F-4D97-AF65-F5344CB8AC3E}">
        <p14:creationId xmlns:p14="http://schemas.microsoft.com/office/powerpoint/2010/main" val="400413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3F76-920C-FD33-F9A4-9269E85E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продуктов </a:t>
            </a:r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65E75342-D751-5DC8-EB32-E012D47DB7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0860" y="1976457"/>
            <a:ext cx="8309779" cy="47224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3ED7C-EE13-58A7-911D-483EAE998A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290" y="3301155"/>
            <a:ext cx="4391749" cy="3305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01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B1C95-D9F1-9436-F469-4CDC0417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kern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группы пищевых продуктов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5CCCA1-C8BB-8874-4615-350320826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619244"/>
              </p:ext>
            </p:extLst>
          </p:nvPr>
        </p:nvGraphicFramePr>
        <p:xfrm>
          <a:off x="173620" y="1562582"/>
          <a:ext cx="11667282" cy="484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928">
                  <a:extLst>
                    <a:ext uri="{9D8B030D-6E8A-4147-A177-3AD203B41FA5}">
                      <a16:colId xmlns:a16="http://schemas.microsoft.com/office/drawing/2014/main" val="3201798276"/>
                    </a:ext>
                  </a:extLst>
                </a:gridCol>
                <a:gridCol w="4050177">
                  <a:extLst>
                    <a:ext uri="{9D8B030D-6E8A-4147-A177-3AD203B41FA5}">
                      <a16:colId xmlns:a16="http://schemas.microsoft.com/office/drawing/2014/main" val="3211631666"/>
                    </a:ext>
                  </a:extLst>
                </a:gridCol>
                <a:gridCol w="4050177">
                  <a:extLst>
                    <a:ext uri="{9D8B030D-6E8A-4147-A177-3AD203B41FA5}">
                      <a16:colId xmlns:a16="http://schemas.microsoft.com/office/drawing/2014/main" val="2052258865"/>
                    </a:ext>
                  </a:extLst>
                </a:gridCol>
              </a:tblGrid>
              <a:tr h="361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продуктов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kern="10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пищевые вещества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3951228969"/>
                  </a:ext>
                </a:extLst>
              </a:tr>
              <a:tr h="1264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Хлеб, зерновые и картофель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 и сложные </a:t>
                      </a: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углеводы, </a:t>
                      </a: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белок, клетчатка, витамины группы В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Употребляйте каждый день, желательно в каждый прием пищи, отдавайте предпочтение продуктам из неочищенного зерна или содержащих отруби.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1113973554"/>
                  </a:ext>
                </a:extLst>
              </a:tr>
              <a:tr h="115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и фрукты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 и сложные углеводы, клетчатка, витамин С, каротиноиды, фолиевая кислота, множество биологически активных веществ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Употребляйте в любом виде 5 и более раз в день. Ежедневно съедайте не менее 400 грамм сырых или приготовленных овощей и фруктов.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1939893126"/>
                  </a:ext>
                </a:extLst>
              </a:tr>
              <a:tr h="166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Мясо, птица, рыба, яйца и бобовые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из главных источников белка, легкоусвояемой формы железа, витамина В12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Включайте в ежедневный рацион в количестве 120–150 г в готовом виде в 1–3 приема пищи. Количество яиц старайтесь сократить до 3–5 штук в неделю. Не забывайте о бобовых — это полезный и доступный источник белка.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3769590124"/>
                  </a:ext>
                </a:extLst>
              </a:tr>
              <a:tr h="340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207658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85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7C0E0-3237-5D13-B05E-0B0EC974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93FCB59-289C-89B6-7658-EB5FAC33F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370442"/>
              </p:ext>
            </p:extLst>
          </p:nvPr>
        </p:nvGraphicFramePr>
        <p:xfrm>
          <a:off x="838200" y="652621"/>
          <a:ext cx="10643886" cy="584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911">
                  <a:extLst>
                    <a:ext uri="{9D8B030D-6E8A-4147-A177-3AD203B41FA5}">
                      <a16:colId xmlns:a16="http://schemas.microsoft.com/office/drawing/2014/main" val="2541005834"/>
                    </a:ext>
                  </a:extLst>
                </a:gridCol>
                <a:gridCol w="4453013">
                  <a:extLst>
                    <a:ext uri="{9D8B030D-6E8A-4147-A177-3AD203B41FA5}">
                      <a16:colId xmlns:a16="http://schemas.microsoft.com/office/drawing/2014/main" val="2658911190"/>
                    </a:ext>
                  </a:extLst>
                </a:gridCol>
                <a:gridCol w="3547962">
                  <a:extLst>
                    <a:ext uri="{9D8B030D-6E8A-4147-A177-3AD203B41FA5}">
                      <a16:colId xmlns:a16="http://schemas.microsoft.com/office/drawing/2014/main" val="80623719"/>
                    </a:ext>
                  </a:extLst>
                </a:gridCol>
              </a:tblGrid>
              <a:tr h="30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Растительные масла и рыбий жир — источники полиненасыщенных жирных кислот и витамина Е.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Полиненасыщенные жирные кислоты обеспечивают профилактику сердечно-сосудистых заболеваний. Необходимы 1–2 столовые ложки для заправки овощных салатов. Старайтесь сократить количество жира, используемого для приготовления пищи. До минимума сократите использование животных жиров.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1064754659"/>
                  </a:ext>
                </a:extLst>
              </a:tr>
              <a:tr h="277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 и кондитерские изделия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 углеводы, насыщенные жиры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solidFill>
                            <a:srgbClr val="252A3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Способствуют развитию ожирения, диабета, сердечно-сосудистых и других заболеваний! Употребляйте их в ограниченных количествах и только в том случае, если в рационе питания присутствуют все остальные выше перечисленные продукты. Сократите ежедневное потребление сахара до 50 грамм.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42875" marT="76200" marB="76200"/>
                </a:tc>
                <a:extLst>
                  <a:ext uri="{0D108BD9-81ED-4DB2-BD59-A6C34878D82A}">
                    <a16:rowId xmlns:a16="http://schemas.microsoft.com/office/drawing/2014/main" val="418197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1C807-ED5F-E847-9523-B6EB029A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на один день с расчётом калорий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0E7A7FF-CF30-FB3D-A6FB-82F9C5926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89413"/>
              </p:ext>
            </p:extLst>
          </p:nvPr>
        </p:nvGraphicFramePr>
        <p:xfrm>
          <a:off x="838199" y="1690688"/>
          <a:ext cx="10515600" cy="543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155">
                  <a:extLst>
                    <a:ext uri="{9D8B030D-6E8A-4147-A177-3AD203B41FA5}">
                      <a16:colId xmlns:a16="http://schemas.microsoft.com/office/drawing/2014/main" val="4118700331"/>
                    </a:ext>
                  </a:extLst>
                </a:gridCol>
                <a:gridCol w="1270755">
                  <a:extLst>
                    <a:ext uri="{9D8B030D-6E8A-4147-A177-3AD203B41FA5}">
                      <a16:colId xmlns:a16="http://schemas.microsoft.com/office/drawing/2014/main" val="4153536160"/>
                    </a:ext>
                  </a:extLst>
                </a:gridCol>
                <a:gridCol w="1569756">
                  <a:extLst>
                    <a:ext uri="{9D8B030D-6E8A-4147-A177-3AD203B41FA5}">
                      <a16:colId xmlns:a16="http://schemas.microsoft.com/office/drawing/2014/main" val="3294091103"/>
                    </a:ext>
                  </a:extLst>
                </a:gridCol>
                <a:gridCol w="1582213">
                  <a:extLst>
                    <a:ext uri="{9D8B030D-6E8A-4147-A177-3AD203B41FA5}">
                      <a16:colId xmlns:a16="http://schemas.microsoft.com/office/drawing/2014/main" val="1988160870"/>
                    </a:ext>
                  </a:extLst>
                </a:gridCol>
                <a:gridCol w="1382880">
                  <a:extLst>
                    <a:ext uri="{9D8B030D-6E8A-4147-A177-3AD203B41FA5}">
                      <a16:colId xmlns:a16="http://schemas.microsoft.com/office/drawing/2014/main" val="1386999327"/>
                    </a:ext>
                  </a:extLst>
                </a:gridCol>
                <a:gridCol w="1381841">
                  <a:extLst>
                    <a:ext uri="{9D8B030D-6E8A-4147-A177-3AD203B41FA5}">
                      <a16:colId xmlns:a16="http://schemas.microsoft.com/office/drawing/2014/main" val="362297855"/>
                    </a:ext>
                  </a:extLst>
                </a:gridCol>
              </a:tblGrid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блюда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73428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54592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Каша молочная из манной крупы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0814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Бутерброд с маслом и сыром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100/15/20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89930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 с молоком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52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16972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 свежие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06753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60432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Помидоры солёные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00022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 картофельный с фасолью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23011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 запеченная с картофелем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282401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 из смеси сухофруктов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92381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пшеничный и ржаной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91801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9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838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1214</Words>
  <Application>Microsoft Office PowerPoint</Application>
  <PresentationFormat>Широкоэкранный</PresentationFormat>
  <Paragraphs>265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Математика и здоровое питание.   </vt:lpstr>
      <vt:lpstr>      Гипотеза: если использовать математические знания и элементарные вычислительные навыки, то можно правильно подобрать рацион здорового питания. </vt:lpstr>
      <vt:lpstr> Цель: : используя возможности математики, доказать необходимость рационального питания школьников. </vt:lpstr>
      <vt:lpstr>Здоровое питание</vt:lpstr>
      <vt:lpstr>  Основные принципы здорового питания школьников:   </vt:lpstr>
      <vt:lpstr>Норма продуктов </vt:lpstr>
      <vt:lpstr>Основные группы пищевых продуктов </vt:lpstr>
      <vt:lpstr>Презентация PowerPoint</vt:lpstr>
      <vt:lpstr>Меню на один день с расчётом калорий</vt:lpstr>
      <vt:lpstr>           Меню на один день с расчётом калорийблюда Выход Белки Жиры Углеводы Ккал  Ккал  Ккал </vt:lpstr>
      <vt:lpstr>Формула расчета идеального веса</vt:lpstr>
      <vt:lpstr>Результаты исследования</vt:lpstr>
      <vt:lpstr>Результаты анкетирования</vt:lpstr>
      <vt:lpstr>Результаты анкетирования </vt:lpstr>
      <vt:lpstr>Результаты анкетирования </vt:lpstr>
      <vt:lpstr>Результаты анкетирования </vt:lpstr>
      <vt:lpstr>Задачи «Математика и здоровое питание» </vt:lpstr>
      <vt:lpstr>      Моя гипотеза подтверждена если использовать математические знания и элементарные вычислительные навыки, то можно правильно подобрать рацион здорового питания.     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здоровое питание"   </dc:title>
  <dc:creator>Наталья Крыцина</dc:creator>
  <cp:lastModifiedBy>Наталья Крыцина</cp:lastModifiedBy>
  <cp:revision>4</cp:revision>
  <dcterms:created xsi:type="dcterms:W3CDTF">2024-02-20T18:17:55Z</dcterms:created>
  <dcterms:modified xsi:type="dcterms:W3CDTF">2024-02-23T18:13:50Z</dcterms:modified>
</cp:coreProperties>
</file>