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6" r:id="rId4"/>
    <p:sldId id="295" r:id="rId5"/>
    <p:sldId id="287" r:id="rId6"/>
    <p:sldId id="289" r:id="rId7"/>
    <p:sldId id="291" r:id="rId8"/>
    <p:sldId id="294" r:id="rId9"/>
    <p:sldId id="293" r:id="rId10"/>
    <p:sldId id="279" r:id="rId11"/>
    <p:sldId id="280" r:id="rId12"/>
    <p:sldId id="282" r:id="rId13"/>
    <p:sldId id="296" r:id="rId14"/>
    <p:sldId id="274" r:id="rId15"/>
    <p:sldId id="276" r:id="rId16"/>
    <p:sldId id="273" r:id="rId17"/>
  </p:sldIdLst>
  <p:sldSz cx="12192000" cy="6858000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6E888F79-BADA-46B4-A968-15D999737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9275" y="-20637"/>
            <a:ext cx="9144000" cy="2387600"/>
          </a:xfr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anchor="b">
            <a:normAutofit/>
          </a:bodyPr>
          <a:lstStyle>
            <a:lvl1pPr algn="ctr">
              <a:defRPr sz="88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val="852281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CC84E534-41C5-4E76-BE4A-960384F7A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2514" y="365125"/>
            <a:ext cx="8291286" cy="1325563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E3B82096-7AF9-4EEA-86A1-D9D7A4423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2514" y="1825625"/>
            <a:ext cx="8291286" cy="4351338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8" name="Рисунок 7" descr="Изображение выглядит как дерево, трава, внешний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54CA516A-9D99-4664-BAF0-E71369B51B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28938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val="586132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дерево, внешний, природа&#10;&#10;Автоматически созданное описание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A3D5038D-2D34-4FA1-BDC9-2DC604D7D8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="" val="0"/>
              </a:ext>
            </a:extLst>
          </a:blip>
          <a:stretch>
            <a:fillRect/>
          </a:stretch>
        </p:blipFill>
        <p:spPr>
          <a:xfrm>
            <a:off x="7004950" y="0"/>
            <a:ext cx="59544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val="3267891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esentation-creation.ru/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F74552CB-2298-46D9-B8AB-F4B8A098E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43F9A7F4-9853-47B5-9218-C21393530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227F95EA-B546-40E5-955E-973EA04C53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25256-EB4B-4638-A26A-2DFE18B0AEEE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6FFFF830-B83E-470D-9903-33FD1DB39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34C71D2B-DD87-4F95-AE17-6A2EC1C18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4A817-2A67-4288-9E7B-92C4DDD59B1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6"/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47B89673-269B-483F-B129-9D3CE40FFEE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val="299723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5" r:id="rId3"/>
  </p:sldLayoutIdLst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BEF1700D-8834-4889-9306-C3786535A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42" y="345990"/>
            <a:ext cx="10297296" cy="6038334"/>
          </a:xfrm>
        </p:spPr>
        <p:txBody>
          <a:bodyPr>
            <a:noAutofit/>
          </a:bodyPr>
          <a:lstStyle/>
          <a:p>
            <a:r>
              <a:rPr lang="ru-RU" sz="6000" dirty="0" smtClean="0"/>
              <a:t>Технология развития критического мышления (ТРКМ) – как одна из   современных   образовательных технологий. </a:t>
            </a:r>
            <a:br>
              <a:rPr lang="ru-RU" sz="6000" dirty="0" smtClean="0"/>
            </a:br>
            <a:endParaRPr lang="ru-RU" sz="6000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val="3908248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974" y="1359243"/>
            <a:ext cx="10264346" cy="4481384"/>
          </a:xfrm>
        </p:spPr>
        <p:txBody>
          <a:bodyPr>
            <a:noAutofit/>
          </a:bodyPr>
          <a:lstStyle/>
          <a:p>
            <a:pPr algn="l"/>
            <a:r>
              <a:rPr lang="ru-RU" sz="4800" u="sng" dirty="0" smtClean="0"/>
              <a:t>Стадия «Осмысление»</a:t>
            </a:r>
            <a:br>
              <a:rPr lang="ru-RU" sz="4800" u="sng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       «Чтение с остановками»    </a:t>
            </a:r>
            <a:br>
              <a:rPr lang="ru-RU" sz="4800" dirty="0" smtClean="0"/>
            </a:br>
            <a:r>
              <a:rPr lang="ru-RU" sz="4800" dirty="0" smtClean="0"/>
              <a:t>  «Толстые и тонкие вопросы»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2400" u="sng" dirty="0" smtClean="0"/>
              <a:t>«Тонкие» вопросы</a:t>
            </a:r>
            <a:r>
              <a:rPr lang="ru-RU" sz="2400" dirty="0" smtClean="0"/>
              <a:t>                   </a:t>
            </a:r>
            <a:r>
              <a:rPr lang="ru-RU" sz="2400" u="sng" dirty="0" smtClean="0"/>
              <a:t>«Толстые» вопросы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1.Кто…?                               1.Объяните</a:t>
            </a:r>
            <a:r>
              <a:rPr lang="en-US" sz="2400" dirty="0" smtClean="0"/>
              <a:t>,</a:t>
            </a:r>
            <a:r>
              <a:rPr lang="ru-RU" sz="2400" dirty="0" smtClean="0"/>
              <a:t> почему…                  </a:t>
            </a:r>
            <a:br>
              <a:rPr lang="ru-RU" sz="2400" dirty="0" smtClean="0"/>
            </a:br>
            <a:r>
              <a:rPr lang="ru-RU" sz="2400" dirty="0" smtClean="0"/>
              <a:t>2.Когда…?                           2.В чём сходство и различие…</a:t>
            </a:r>
            <a:br>
              <a:rPr lang="ru-RU" sz="2400" dirty="0" smtClean="0"/>
            </a:br>
            <a:r>
              <a:rPr lang="ru-RU" sz="2400" dirty="0" smtClean="0"/>
              <a:t>3.Что делал…?                   3.Что было бы</a:t>
            </a:r>
            <a:r>
              <a:rPr lang="en-US" sz="2400" dirty="0" smtClean="0"/>
              <a:t>,</a:t>
            </a:r>
            <a:r>
              <a:rPr lang="ru-RU" sz="2400" dirty="0" smtClean="0"/>
              <a:t> если…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2151" y="700215"/>
            <a:ext cx="9711124" cy="526398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5300" u="sng" dirty="0" smtClean="0"/>
              <a:t>Эссе</a:t>
            </a:r>
            <a:r>
              <a:rPr lang="ru-RU" sz="5300" dirty="0" smtClean="0"/>
              <a:t> — творческая </a:t>
            </a:r>
            <a:r>
              <a:rPr lang="ru-RU" sz="5300" dirty="0" err="1" smtClean="0"/>
              <a:t>письмен-ная</a:t>
            </a:r>
            <a:r>
              <a:rPr lang="ru-RU" sz="5300" dirty="0" smtClean="0"/>
              <a:t> работа, </a:t>
            </a:r>
            <a:r>
              <a:rPr lang="ru-RU" sz="5300" dirty="0" err="1" smtClean="0"/>
              <a:t>сочинение-рассуж-дение</a:t>
            </a:r>
            <a:r>
              <a:rPr lang="ru-RU" sz="5300" dirty="0" smtClean="0"/>
              <a:t>, которое  предполагает выражение собственных </a:t>
            </a:r>
            <a:r>
              <a:rPr lang="ru-RU" sz="5300" dirty="0" err="1" smtClean="0"/>
              <a:t>мыс-лей</a:t>
            </a:r>
            <a:r>
              <a:rPr lang="ru-RU" sz="5300" dirty="0" smtClean="0"/>
              <a:t> и чувств по определённой теме.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3784" y="510746"/>
            <a:ext cx="10445578" cy="5033319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5300" u="sng" dirty="0" err="1" smtClean="0"/>
              <a:t>Синквейн</a:t>
            </a:r>
            <a:r>
              <a:rPr lang="ru-RU" sz="5300" u="sng" dirty="0" smtClean="0"/>
              <a:t>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 строка:  Тема – 1 слово (имя существительное)</a:t>
            </a:r>
            <a:br>
              <a:rPr lang="ru-RU" sz="2400" dirty="0" smtClean="0"/>
            </a:br>
            <a:r>
              <a:rPr lang="ru-RU" sz="2400" dirty="0" smtClean="0"/>
              <a:t>  </a:t>
            </a:r>
            <a:br>
              <a:rPr lang="ru-RU" sz="2400" dirty="0" smtClean="0"/>
            </a:br>
            <a:r>
              <a:rPr lang="ru-RU" sz="2400" dirty="0" smtClean="0"/>
              <a:t> 2 строка:  Описание темы – 2 слова (имя прилагательное)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3 строка:  Описание действия – 3 слова (глагол)</a:t>
            </a:r>
            <a:br>
              <a:rPr lang="ru-RU" sz="2400" dirty="0" smtClean="0"/>
            </a:br>
            <a:r>
              <a:rPr lang="ru-RU" sz="2400" dirty="0" smtClean="0"/>
              <a:t>   </a:t>
            </a:r>
            <a:br>
              <a:rPr lang="ru-RU" sz="2400" dirty="0" smtClean="0"/>
            </a:br>
            <a:r>
              <a:rPr lang="ru-RU" sz="2400" dirty="0" smtClean="0"/>
              <a:t>4 строка:  Отношение к теме – фраза из 4-х слов (цитата, предложение)</a:t>
            </a:r>
            <a:br>
              <a:rPr lang="ru-RU" sz="2400" dirty="0" smtClean="0"/>
            </a:br>
            <a:r>
              <a:rPr lang="ru-RU" sz="2400" dirty="0" smtClean="0"/>
              <a:t>   </a:t>
            </a:r>
            <a:br>
              <a:rPr lang="ru-RU" sz="2400" dirty="0" smtClean="0"/>
            </a:br>
            <a:r>
              <a:rPr lang="ru-RU" sz="2400" dirty="0" smtClean="0"/>
              <a:t> 5 строка  Суть темы – 1 слово (синоним)</a:t>
            </a: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9773" y="214184"/>
            <a:ext cx="9793502" cy="4810897"/>
          </a:xfrm>
        </p:spPr>
        <p:txBody>
          <a:bodyPr>
            <a:noAutofit/>
          </a:bodyPr>
          <a:lstStyle/>
          <a:p>
            <a:pPr algn="l"/>
            <a:r>
              <a:rPr lang="ru-RU" sz="5400" dirty="0" smtClean="0"/>
              <a:t>Скажи мне - и я забуду, </a:t>
            </a:r>
            <a:br>
              <a:rPr lang="ru-RU" sz="5400" dirty="0" smtClean="0"/>
            </a:br>
            <a:r>
              <a:rPr lang="ru-RU" sz="5400" dirty="0" smtClean="0"/>
              <a:t>покажи мне - и я запомню,</a:t>
            </a:r>
            <a:br>
              <a:rPr lang="ru-RU" sz="5400" dirty="0" smtClean="0"/>
            </a:br>
            <a:r>
              <a:rPr lang="ru-RU" sz="5400" dirty="0" smtClean="0"/>
              <a:t> вовлеки меня - и я научусь.</a:t>
            </a:r>
            <a:endParaRPr lang="ru-RU" sz="5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6865" y="593123"/>
            <a:ext cx="9852454" cy="5535828"/>
          </a:xfrm>
        </p:spPr>
        <p:txBody>
          <a:bodyPr>
            <a:normAutofit/>
          </a:bodyPr>
          <a:lstStyle/>
          <a:p>
            <a:pPr fontAlgn="base"/>
            <a:r>
              <a:rPr lang="ru-RU" sz="5300" u="sng" dirty="0" smtClean="0"/>
              <a:t>ЧЕЛОВЕК  УСВАИВАЕТ: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4800" dirty="0" smtClean="0"/>
              <a:t>10% того, что слышит</a:t>
            </a:r>
            <a:br>
              <a:rPr lang="ru-RU" sz="4800" dirty="0" smtClean="0"/>
            </a:br>
            <a:r>
              <a:rPr lang="ru-RU" sz="4800" dirty="0" smtClean="0"/>
              <a:t>  50-60% того, что видит</a:t>
            </a:r>
            <a:br>
              <a:rPr lang="ru-RU" sz="4800" dirty="0" smtClean="0"/>
            </a:br>
            <a:r>
              <a:rPr lang="ru-RU" sz="4800" dirty="0" smtClean="0"/>
              <a:t>      80-90% того, что делает сам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6205" y="659027"/>
            <a:ext cx="9917070" cy="53793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s://cf3.ppt-online.org/files3/slide/c/CJbLTnVhUgs5R0BMd3EtSFwopDWPy2au6Xmk8q/slide-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0303" y="642552"/>
            <a:ext cx="10066638" cy="54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9730" y="807308"/>
            <a:ext cx="10132540" cy="4687329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 за  внимание!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552" y="642551"/>
            <a:ext cx="10783330" cy="488503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9600" i="1" dirty="0" smtClean="0"/>
              <a:t> </a:t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/>
            </a:r>
            <a:br>
              <a:rPr lang="ru-RU" sz="9600" i="1" dirty="0" smtClean="0"/>
            </a:br>
            <a:r>
              <a:rPr lang="ru-RU" sz="9600" i="1" dirty="0" smtClean="0"/>
              <a:t>  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Фокусирование на проблемах стимулирует природную любознательность учеников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и побуждает их к критическому мышлению.               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                    </a:t>
            </a:r>
            <a:r>
              <a:rPr lang="ru-RU" sz="6700" i="1" dirty="0" smtClean="0"/>
              <a:t>Джон </a:t>
            </a:r>
            <a:r>
              <a:rPr lang="ru-RU" sz="6700" i="1" dirty="0" err="1" smtClean="0"/>
              <a:t>Дьюи</a:t>
            </a:r>
            <a:r>
              <a:rPr lang="ru-RU" sz="6700" i="1" dirty="0" smtClean="0"/>
              <a:t>                </a:t>
            </a:r>
            <a:r>
              <a:rPr lang="ru-RU" sz="6700" dirty="0" smtClean="0"/>
              <a:t>                                </a:t>
            </a:r>
            <a:endParaRPr lang="ru-RU" sz="67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6734" y="362465"/>
            <a:ext cx="10445579" cy="541226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>Цель ТРКМ — развитие </a:t>
            </a:r>
            <a:r>
              <a:rPr lang="ru-RU" sz="5300" dirty="0" err="1" smtClean="0"/>
              <a:t>мысли-тельных</a:t>
            </a:r>
            <a:r>
              <a:rPr lang="ru-RU" sz="5300" dirty="0" smtClean="0"/>
              <a:t> навыков учащихся, </a:t>
            </a:r>
            <a:r>
              <a:rPr lang="ru-RU" sz="5300" dirty="0" err="1" smtClean="0"/>
              <a:t>не-обходимых</a:t>
            </a:r>
            <a:r>
              <a:rPr lang="ru-RU" sz="5300" dirty="0" smtClean="0"/>
              <a:t> не только в учёбе, но и в обычной жизни (умение </a:t>
            </a:r>
            <a:r>
              <a:rPr lang="ru-RU" sz="5300" dirty="0" err="1" smtClean="0"/>
              <a:t>при-нимать</a:t>
            </a:r>
            <a:r>
              <a:rPr lang="ru-RU" sz="5300" dirty="0" smtClean="0"/>
              <a:t> взвешенные </a:t>
            </a:r>
            <a:r>
              <a:rPr lang="ru-RU" sz="5300" dirty="0" err="1" smtClean="0"/>
              <a:t>решения,ра-ботать</a:t>
            </a:r>
            <a:r>
              <a:rPr lang="ru-RU" sz="5300" dirty="0" smtClean="0"/>
              <a:t> с информацией, </a:t>
            </a:r>
            <a:r>
              <a:rPr lang="ru-RU" sz="5300" dirty="0" err="1" smtClean="0"/>
              <a:t>анализи-ровать</a:t>
            </a:r>
            <a:r>
              <a:rPr lang="ru-RU" sz="5300" dirty="0" smtClean="0"/>
              <a:t> различные стороны </a:t>
            </a:r>
            <a:r>
              <a:rPr lang="ru-RU" sz="5300" dirty="0" err="1" smtClean="0"/>
              <a:t>яв-лений</a:t>
            </a:r>
            <a:r>
              <a:rPr lang="ru-RU" sz="5300" dirty="0" smtClean="0"/>
              <a:t> )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9275" y="1062681"/>
            <a:ext cx="9144000" cy="484384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13254" y="757881"/>
            <a:ext cx="10181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Принципы ТРКМ: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-принцип целенаправленности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-принцип связи обучения с жизнью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-принцип сознательности и активности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-принцип наглядности обучения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-принцип доступности 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-принцип научности 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-принцип коллективного взаимодействия 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-принцип прочности 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8411" y="387178"/>
            <a:ext cx="10931610" cy="5684107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/>
              <a:t/>
            </a:r>
            <a:br>
              <a:rPr lang="ru-RU" sz="5300" u="sng" dirty="0" smtClean="0"/>
            </a:br>
            <a:r>
              <a:rPr lang="ru-RU" sz="53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u="sng" dirty="0" smtClean="0">
                <a:latin typeface="Times New Roman" pitchFamily="18" charset="0"/>
                <a:cs typeface="Times New Roman" pitchFamily="18" charset="0"/>
              </a:rPr>
              <a:t>Роль учителя в ТРКМ: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направляет усилия учеников в определенное русло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-сталкивает различные суждения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создает условия, побуждающие к принятию самостоятельных решений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дает учащимся возможность самостоятельно делать выводы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9275" y="741404"/>
            <a:ext cx="9144000" cy="544521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s://sun9-2.userapi.com/impg/rX5MH1SZrULKeemTAbRjt_n7iZlCi32wFUPcNQ/Lm8_l6C_8dU.jpg?size=604x604&amp;quality=95&amp;sign=d3e80bbcff359f890fb0e9ef1d17c271&amp;type=albu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546" y="552450"/>
            <a:ext cx="6862119" cy="5568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8584" y="766119"/>
            <a:ext cx="9834691" cy="52886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Замира\Desktop\slide-1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065" y="733168"/>
            <a:ext cx="10050162" cy="533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9275" y="436605"/>
            <a:ext cx="9144000" cy="570882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Замира\Desktop\img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0346" y="444843"/>
            <a:ext cx="9803027" cy="568410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5632" y="370702"/>
            <a:ext cx="9867643" cy="575001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Замира\Pictures\55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6821" y="403655"/>
            <a:ext cx="9794789" cy="567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p15="http://schemas.microsoft.com/office/powerpoint/2012/main" xmlns:a14="http://schemas.microsoft.com/office/drawing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38</Words>
  <Application>Microsoft Office PowerPoint</Application>
  <PresentationFormat>Произвольный</PresentationFormat>
  <Paragraphs>12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Технология развития критического мышления (ТРКМ) – как одна из   современных   образовательных технологий.  </vt:lpstr>
      <vt:lpstr>                                  Фокусирование на проблемах стимулирует природную любознательность учеников и побуждает их к критическому мышлению.                                     Джон Дьюи                                                </vt:lpstr>
      <vt:lpstr>                 Цель ТРКМ — развитие мысли-тельных навыков учащихся, не-обходимых не только в учёбе, но и в обычной жизни (умение при-нимать взвешенные решения,ра-ботать с информацией, анализи-ровать различные стороны яв-лений ) </vt:lpstr>
      <vt:lpstr> </vt:lpstr>
      <vt:lpstr>                                            Роль учителя в ТРКМ: - направляет усилия учеников в определенное русло  -сталкивает различные суждения  - создает условия, побуждающие к принятию самостоятельных решений  - дает учащимся возможность самостоятельно делать выводы </vt:lpstr>
      <vt:lpstr>Слайд 6</vt:lpstr>
      <vt:lpstr>Слайд 7</vt:lpstr>
      <vt:lpstr>Слайд 8</vt:lpstr>
      <vt:lpstr>Слайд 9</vt:lpstr>
      <vt:lpstr>Стадия «Осмысление»         «Чтение с остановками»       «Толстые и тонкие вопросы»  «Тонкие» вопросы                   «Толстые» вопросы 1.Кто…?                               1.Объяните, почему…                   2.Когда…?                           2.В чём сходство и различие… 3.Что делал…?                   3.Что было бы, если… </vt:lpstr>
      <vt:lpstr>Эссе — творческая письмен-ная работа, сочинение-рассуж-дение, которое  предполагает выражение собственных мыс-лей и чувств по определённой теме.  </vt:lpstr>
      <vt:lpstr>   Синквейн         1 строка:  Тема – 1 слово (имя существительное)     2 строка:  Описание темы – 2 слова (имя прилагательное)   3 строка:  Описание действия – 3 слова (глагол)     4 строка:  Отношение к теме – фраза из 4-х слов (цитата, предложение)      5 строка  Суть темы – 1 слово (синоним)</vt:lpstr>
      <vt:lpstr>Скажи мне - и я забуду,  покажи мне - и я запомню,  вовлеки меня - и я научусь.</vt:lpstr>
      <vt:lpstr>ЧЕЛОВЕК  УСВАИВАЕТ:  10% того, что слышит   50-60% того, что видит       80-90% того, что делает сам      </vt:lpstr>
      <vt:lpstr>Слайд 15</vt:lpstr>
      <vt:lpstr>Спасибо  за  внимание!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Замира</cp:lastModifiedBy>
  <cp:revision>39</cp:revision>
  <dcterms:created xsi:type="dcterms:W3CDTF">2021-05-05T06:13:49Z</dcterms:created>
  <dcterms:modified xsi:type="dcterms:W3CDTF">2025-07-01T13:18:06Z</dcterms:modified>
</cp:coreProperties>
</file>