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2"/>
  </p:notesMasterIdLst>
  <p:sldIdLst>
    <p:sldId id="256" r:id="rId2"/>
    <p:sldId id="257" r:id="rId3"/>
    <p:sldId id="258" r:id="rId4"/>
    <p:sldId id="275" r:id="rId5"/>
    <p:sldId id="272" r:id="rId6"/>
    <p:sldId id="260" r:id="rId7"/>
    <p:sldId id="267" r:id="rId8"/>
    <p:sldId id="270" r:id="rId9"/>
    <p:sldId id="271" r:id="rId10"/>
    <p:sldId id="27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AF6371-247D-4419-9E98-F8BF82178A40}" type="datetimeFigureOut">
              <a:rPr lang="ru-RU" smtClean="0"/>
              <a:t>21.02.2025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D50894-8446-480C-B0DA-3C8B23D1C3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71768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D50894-8446-480C-B0DA-3C8B23D1C381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35386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CF1DA-1876-4D30-A254-101B93749482}" type="datetimeFigureOut">
              <a:rPr lang="ru-RU" smtClean="0"/>
              <a:pPr/>
              <a:t>21.02.2025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C3892-4499-464F-93D9-BAC516CCB1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43542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CF1DA-1876-4D30-A254-101B93749482}" type="datetimeFigureOut">
              <a:rPr lang="ru-RU" smtClean="0"/>
              <a:pPr/>
              <a:t>21.02.2025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C3892-4499-464F-93D9-BAC516CCB1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1864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CF1DA-1876-4D30-A254-101B93749482}" type="datetimeFigureOut">
              <a:rPr lang="ru-RU" smtClean="0"/>
              <a:pPr/>
              <a:t>21.02.2025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C3892-4499-464F-93D9-BAC516CCB1A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88942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CF1DA-1876-4D30-A254-101B93749482}" type="datetimeFigureOut">
              <a:rPr lang="ru-RU" smtClean="0"/>
              <a:pPr/>
              <a:t>21.02.2025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C3892-4499-464F-93D9-BAC516CCB1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64136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CF1DA-1876-4D30-A254-101B93749482}" type="datetimeFigureOut">
              <a:rPr lang="ru-RU" smtClean="0"/>
              <a:pPr/>
              <a:t>21.02.2025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C3892-4499-464F-93D9-BAC516CCB1A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77841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CF1DA-1876-4D30-A254-101B93749482}" type="datetimeFigureOut">
              <a:rPr lang="ru-RU" smtClean="0"/>
              <a:pPr/>
              <a:t>21.02.2025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C3892-4499-464F-93D9-BAC516CCB1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01450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CF1DA-1876-4D30-A254-101B93749482}" type="datetimeFigureOut">
              <a:rPr lang="ru-RU" smtClean="0"/>
              <a:pPr/>
              <a:t>21.02.2025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C3892-4499-464F-93D9-BAC516CCB1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22434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CF1DA-1876-4D30-A254-101B93749482}" type="datetimeFigureOut">
              <a:rPr lang="ru-RU" smtClean="0"/>
              <a:pPr/>
              <a:t>21.02.2025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C3892-4499-464F-93D9-BAC516CCB1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29803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CF1DA-1876-4D30-A254-101B93749482}" type="datetimeFigureOut">
              <a:rPr lang="ru-RU" smtClean="0"/>
              <a:pPr/>
              <a:t>21.02.2025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C3892-4499-464F-93D9-BAC516CCB1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66751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CF1DA-1876-4D30-A254-101B93749482}" type="datetimeFigureOut">
              <a:rPr lang="ru-RU" smtClean="0"/>
              <a:pPr/>
              <a:t>21.02.2025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C3892-4499-464F-93D9-BAC516CCB1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18275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CF1DA-1876-4D30-A254-101B93749482}" type="datetimeFigureOut">
              <a:rPr lang="ru-RU" smtClean="0"/>
              <a:pPr/>
              <a:t>21.02.2025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C3892-4499-464F-93D9-BAC516CCB1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04497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CF1DA-1876-4D30-A254-101B93749482}" type="datetimeFigureOut">
              <a:rPr lang="ru-RU" smtClean="0"/>
              <a:pPr/>
              <a:t>21.02.2025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C3892-4499-464F-93D9-BAC516CCB1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58010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CF1DA-1876-4D30-A254-101B93749482}" type="datetimeFigureOut">
              <a:rPr lang="ru-RU" smtClean="0"/>
              <a:pPr/>
              <a:t>21.02.2025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C3892-4499-464F-93D9-BAC516CCB1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27200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CF1DA-1876-4D30-A254-101B93749482}" type="datetimeFigureOut">
              <a:rPr lang="ru-RU" smtClean="0"/>
              <a:pPr/>
              <a:t>21.02.2025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C3892-4499-464F-93D9-BAC516CCB1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55475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CF1DA-1876-4D30-A254-101B93749482}" type="datetimeFigureOut">
              <a:rPr lang="ru-RU" smtClean="0"/>
              <a:pPr/>
              <a:t>21.02.2025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C3892-4499-464F-93D9-BAC516CCB1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64725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CF1DA-1876-4D30-A254-101B93749482}" type="datetimeFigureOut">
              <a:rPr lang="ru-RU" smtClean="0"/>
              <a:pPr/>
              <a:t>21.02.2025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C3892-4499-464F-93D9-BAC516CCB1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1040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CCF1DA-1876-4D30-A254-101B93749482}" type="datetimeFigureOut">
              <a:rPr lang="ru-RU" smtClean="0"/>
              <a:pPr/>
              <a:t>21.02.2025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ABC3892-4499-464F-93D9-BAC516CCB1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8795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11" Type="http://schemas.openxmlformats.org/officeDocument/2006/relationships/image" Target="../media/image23.png"/><Relationship Id="rId5" Type="http://schemas.openxmlformats.org/officeDocument/2006/relationships/image" Target="../media/image17.jpeg"/><Relationship Id="rId10" Type="http://schemas.openxmlformats.org/officeDocument/2006/relationships/image" Target="../media/image22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500043"/>
            <a:ext cx="7743852" cy="714380"/>
          </a:xfrm>
        </p:spPr>
        <p:txBody>
          <a:bodyPr>
            <a:normAutofit/>
          </a:bodyPr>
          <a:lstStyle/>
          <a:p>
            <a:pPr algn="ctr"/>
            <a:r>
              <a:rPr lang="ru-RU" sz="1400" dirty="0" smtClean="0"/>
              <a:t>МУНИЦИПАЛЬНОЕ АВТОНОМНОЕ УЧРЕЖДЕНИЕ ДОПОЛНИТЕЛЬНОГО ОБРАЗОВАНИЯ </a:t>
            </a:r>
            <a:br>
              <a:rPr lang="ru-RU" sz="1400" dirty="0" smtClean="0"/>
            </a:br>
            <a:r>
              <a:rPr lang="ru-RU" sz="1400" dirty="0" smtClean="0"/>
              <a:t>«РАКИТЯНСКИЙ ДОМ ДЕТСКОГО ТВОРЧЕСТВА»</a:t>
            </a:r>
            <a:endParaRPr lang="ru-RU" sz="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85786" y="4429132"/>
            <a:ext cx="7743852" cy="714380"/>
          </a:xfrm>
        </p:spPr>
        <p:txBody>
          <a:bodyPr>
            <a:normAutofit/>
          </a:bodyPr>
          <a:lstStyle/>
          <a:p>
            <a:r>
              <a:rPr lang="ru-RU" sz="1000" b="1" dirty="0" smtClean="0"/>
              <a:t>ПЕДАГОГ ДОПОЛНИТЕЛЬНОГО ОБРАЗОВАНИЯ</a:t>
            </a:r>
          </a:p>
          <a:p>
            <a:r>
              <a:rPr lang="ru-RU" sz="900" b="1" dirty="0" smtClean="0"/>
              <a:t>КРИСАНОВА ТАТЬЯНА ВЛАДИМИРОВНА</a:t>
            </a:r>
            <a:endParaRPr lang="ru-RU" sz="900" b="1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7204629"/>
              </p:ext>
            </p:extLst>
          </p:nvPr>
        </p:nvGraphicFramePr>
        <p:xfrm>
          <a:off x="714348" y="1500174"/>
          <a:ext cx="7929618" cy="17211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296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721104">
                <a:tc>
                  <a:txBody>
                    <a:bodyPr/>
                    <a:lstStyle/>
                    <a:p>
                      <a:pPr algn="ctr"/>
                      <a:r>
                        <a:rPr kumimoji="0" lang="ru-RU" sz="3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Развитие креативных способностей детей средствами декоративно- прикладного творчества.</a:t>
                      </a:r>
                      <a:endParaRPr kumimoji="0" lang="ru-RU" sz="32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2"/>
          <p:cNvSpPr txBox="1">
            <a:spLocks/>
          </p:cNvSpPr>
          <p:nvPr/>
        </p:nvSpPr>
        <p:spPr>
          <a:xfrm>
            <a:off x="683568" y="3068960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ru-RU" sz="2400" dirty="0" smtClean="0">
                <a:effectLst/>
              </a:rPr>
              <a:t>Спасибо за внимание!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2387237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8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Источниками</a:t>
            </a:r>
            <a:r>
              <a:rPr lang="ru-RU" sz="2800" dirty="0">
                <a:solidFill>
                  <a:schemeClr val="accent2"/>
                </a:solidFill>
              </a:rPr>
              <a:t> </a:t>
            </a:r>
            <a:r>
              <a:rPr lang="ru-RU" sz="28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полноценного</a:t>
            </a:r>
            <a:r>
              <a:rPr lang="ru-RU" sz="2800" dirty="0">
                <a:solidFill>
                  <a:schemeClr val="accent2"/>
                </a:solidFill>
              </a:rPr>
              <a:t> р</a:t>
            </a:r>
            <a:r>
              <a:rPr lang="ru-RU" sz="28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</a:t>
            </a:r>
            <a:r>
              <a:rPr lang="ru-RU" sz="2800" dirty="0">
                <a:solidFill>
                  <a:schemeClr val="accent2"/>
                </a:solidFill>
              </a:rPr>
              <a:t>звития </a:t>
            </a:r>
            <a:r>
              <a:rPr lang="ru-RU" sz="28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ребенка</a:t>
            </a:r>
            <a:r>
              <a:rPr lang="ru-RU" sz="2800" dirty="0">
                <a:solidFill>
                  <a:schemeClr val="accent2"/>
                </a:solidFill>
              </a:rPr>
              <a:t> </a:t>
            </a:r>
            <a:r>
              <a:rPr lang="ru-RU" sz="28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выступают</a:t>
            </a:r>
            <a:r>
              <a:rPr lang="ru-RU" sz="2800" dirty="0">
                <a:solidFill>
                  <a:schemeClr val="accent2"/>
                </a:solidFill>
              </a:rPr>
              <a:t> </a:t>
            </a:r>
            <a:r>
              <a:rPr lang="ru-RU" sz="28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два вида </a:t>
            </a:r>
            <a:r>
              <a:rPr lang="ru-RU" sz="28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деятельности</a:t>
            </a:r>
            <a:endParaRPr lang="ru-RU" sz="2800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609599" y="2262114"/>
            <a:ext cx="3090672" cy="475131"/>
          </a:xfrm>
        </p:spPr>
        <p:txBody>
          <a:bodyPr>
            <a:normAutofit/>
          </a:bodyPr>
          <a:lstStyle/>
          <a:p>
            <a:r>
              <a:rPr lang="ru-RU" sz="2000" b="1" dirty="0">
                <a:solidFill>
                  <a:schemeClr val="accent2"/>
                </a:solidFill>
              </a:rPr>
              <a:t>У</a:t>
            </a:r>
            <a:r>
              <a:rPr lang="ru-RU" sz="2000" b="1" dirty="0" smtClean="0">
                <a:solidFill>
                  <a:schemeClr val="accent2"/>
                </a:solidFill>
              </a:rPr>
              <a:t>чебная </a:t>
            </a:r>
            <a:r>
              <a:rPr lang="ru-RU" sz="2000" b="1" dirty="0">
                <a:solidFill>
                  <a:schemeClr val="accent2"/>
                </a:solidFill>
              </a:rPr>
              <a:t>деятельность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109728" indent="0">
              <a:buNone/>
            </a:pPr>
            <a:endParaRPr lang="ru-RU" dirty="0"/>
          </a:p>
          <a:p>
            <a:endParaRPr lang="ru-RU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3"/>
          </p:nvPr>
        </p:nvSpPr>
        <p:spPr>
          <a:xfrm>
            <a:off x="4283968" y="2160983"/>
            <a:ext cx="3528392" cy="576262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accent2"/>
                </a:solidFill>
              </a:rPr>
              <a:t>Творческая</a:t>
            </a:r>
            <a:r>
              <a:rPr lang="ru-RU" sz="2000" dirty="0" smtClean="0"/>
              <a:t> </a:t>
            </a:r>
            <a:r>
              <a:rPr lang="ru-RU" sz="2000" b="1" dirty="0" smtClean="0">
                <a:solidFill>
                  <a:schemeClr val="accent2"/>
                </a:solidFill>
              </a:rPr>
              <a:t>деятельность</a:t>
            </a:r>
            <a:endParaRPr lang="ru-RU" sz="2000" b="1" dirty="0">
              <a:solidFill>
                <a:schemeClr val="accent2"/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92" y="2990136"/>
            <a:ext cx="4041775" cy="1821956"/>
          </a:xfr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7578" y="2967828"/>
            <a:ext cx="4041774" cy="18219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09599" y="609600"/>
            <a:ext cx="7130753" cy="1320800"/>
          </a:xfrm>
        </p:spPr>
        <p:txBody>
          <a:bodyPr>
            <a:noAutofit/>
          </a:bodyPr>
          <a:lstStyle/>
          <a:p>
            <a:r>
              <a:rPr lang="ru-RU" sz="28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Развитие творческих способностей детей осуществляется постепенно, в несколько уровней: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09598" y="2160590"/>
            <a:ext cx="8210874" cy="3880773"/>
          </a:xfrm>
        </p:spPr>
        <p:txBody>
          <a:bodyPr>
            <a:noAutofit/>
          </a:bodyPr>
          <a:lstStyle/>
          <a:p>
            <a:r>
              <a:rPr lang="ru-RU" sz="2800" dirty="0" smtClean="0"/>
              <a:t>Развитие интереса к творческой деятельности</a:t>
            </a:r>
          </a:p>
          <a:p>
            <a:r>
              <a:rPr lang="ru-RU" sz="2800" dirty="0"/>
              <a:t>Формирование наглядно-образной творческой </a:t>
            </a:r>
            <a:r>
              <a:rPr lang="ru-RU" sz="2800" dirty="0" smtClean="0"/>
              <a:t>деятельности</a:t>
            </a:r>
          </a:p>
          <a:p>
            <a:r>
              <a:rPr lang="ru-RU" sz="2800" dirty="0"/>
              <a:t>Формирование умения видеть прекрасное, перестраиваться при выполнении творческого задания</a:t>
            </a:r>
            <a:r>
              <a:rPr lang="ru-RU" sz="2800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908720"/>
            <a:ext cx="6347714" cy="3880773"/>
          </a:xfrm>
        </p:spPr>
        <p:txBody>
          <a:bodyPr/>
          <a:lstStyle/>
          <a:p>
            <a:r>
              <a:rPr lang="ru-RU" sz="2800" dirty="0"/>
              <a:t>Самостоятельное овладение новыми знаниями, умениями и </a:t>
            </a:r>
            <a:r>
              <a:rPr lang="ru-RU" sz="2800" dirty="0" smtClean="0"/>
              <a:t>навыками</a:t>
            </a:r>
          </a:p>
          <a:p>
            <a:r>
              <a:rPr lang="ru-RU" sz="2800" dirty="0" smtClean="0"/>
              <a:t>Развитие </a:t>
            </a:r>
            <a:r>
              <a:rPr lang="ru-RU" sz="2800" dirty="0"/>
              <a:t>эмоциональной сферы</a:t>
            </a:r>
            <a:r>
              <a:rPr lang="ru-RU" sz="2800" dirty="0" smtClean="0"/>
              <a:t>.</a:t>
            </a:r>
          </a:p>
          <a:p>
            <a:r>
              <a:rPr lang="ru-RU" dirty="0" smtClean="0"/>
              <a:t> </a:t>
            </a:r>
            <a:r>
              <a:rPr lang="ru-RU" sz="2800" dirty="0" smtClean="0"/>
              <a:t>Создание </a:t>
            </a:r>
            <a:r>
              <a:rPr lang="ru-RU" sz="2800" dirty="0"/>
              <a:t>продукта творческой деятельности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375628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09599" y="260648"/>
            <a:ext cx="6347713" cy="72008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Объединение</a:t>
            </a:r>
            <a:r>
              <a:rPr lang="ru-RU" sz="3200" dirty="0">
                <a:solidFill>
                  <a:schemeClr val="accent2"/>
                </a:solidFill>
              </a:rPr>
              <a:t> </a:t>
            </a:r>
            <a:r>
              <a:rPr lang="ru-RU" sz="32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</a:t>
            </a:r>
            <a:r>
              <a:rPr lang="ru-RU" sz="3200" dirty="0">
                <a:solidFill>
                  <a:schemeClr val="accent2"/>
                </a:solidFill>
              </a:rPr>
              <a:t> </a:t>
            </a:r>
            <a:r>
              <a:rPr lang="ru-RU" sz="32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интересам</a:t>
            </a:r>
            <a:r>
              <a:rPr lang="ru-RU" sz="3200" dirty="0">
                <a:solidFill>
                  <a:schemeClr val="accent2"/>
                </a:solidFill>
              </a:rPr>
              <a:t> «</a:t>
            </a:r>
            <a:r>
              <a:rPr lang="ru-RU" sz="32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Островок</a:t>
            </a:r>
            <a:r>
              <a:rPr lang="ru-RU" sz="3200" dirty="0">
                <a:solidFill>
                  <a:schemeClr val="accent2"/>
                </a:solidFill>
              </a:rPr>
              <a:t> </a:t>
            </a:r>
            <a:r>
              <a:rPr lang="ru-RU" sz="32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творчества</a:t>
            </a:r>
            <a:r>
              <a:rPr lang="ru-RU" sz="3200" dirty="0">
                <a:solidFill>
                  <a:schemeClr val="accent2"/>
                </a:solidFill>
              </a:rPr>
              <a:t>»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23528" y="1503343"/>
            <a:ext cx="3888432" cy="175283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7346" y="4581128"/>
            <a:ext cx="3852858" cy="173679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99992" y="3140968"/>
            <a:ext cx="3764266" cy="1696860"/>
          </a:xfrm>
          <a:prstGeom prst="rect">
            <a:avLst/>
          </a:prstGeom>
        </p:spPr>
      </p:pic>
      <p:sp>
        <p:nvSpPr>
          <p:cNvPr id="7" name="Заголовок 2"/>
          <p:cNvSpPr txBox="1">
            <a:spLocks/>
          </p:cNvSpPr>
          <p:nvPr/>
        </p:nvSpPr>
        <p:spPr>
          <a:xfrm>
            <a:off x="467544" y="26064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9766278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67200" y="1702604"/>
            <a:ext cx="1776872" cy="394176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9589" y="3004222"/>
            <a:ext cx="1737211" cy="3853778"/>
          </a:xfrm>
          <a:prstGeom prst="rect">
            <a:avLst/>
          </a:prstGeom>
        </p:spPr>
      </p:pic>
      <p:pic>
        <p:nvPicPr>
          <p:cNvPr id="2050" name="Picture 2" descr="https://sun9-79.userapi.com/s/v1/ig2/P0lBUW6sf4BvvfoXMtbkRwEsWrP3g_e3bPL82jRuogdz_yFbfgJ8IetwHgX3Z3Q9InoGZ1Q7C24mFMU0wiaSO8Fa.jpg?quality=95&amp;as=32x24,48x36,72x54,108x81,160x120,240x180,360x270,480x360,540x405,640x480,720x540,1080x810,1280x960,1440x1080,2560x1920&amp;from=bu&amp;u=APceSvKE8pUPx_ki5CQJCBWQGf14xC0NlDoGuzC-Cy4&amp;cs=1280x96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702604"/>
            <a:ext cx="3312368" cy="2484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sun9-49.userapi.com/s/v1/ig2/C6-fMEVlbAHwN6UXOGhna8B2zdRig23_4e3LwJYNtDEZad_1TT3RXfdZ-LMJAHNdH5Fta2Lu45TeQMMECKZEePTM.jpg?quality=95&amp;as=32x14,48x22,72x32,108x49,160x72,240x108,360x162,480x216,540x243,640x288,720x325,1080x487,1280x577,1440x649,2560x1154&amp;from=bu&amp;u=i5OE6uVrmwYTLltweIDx0YcTPZ_40jPESLEM7Ykh_N0&amp;cs=1280x57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6762" y="4498909"/>
            <a:ext cx="4176464" cy="1882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115616" y="332656"/>
            <a:ext cx="6347713" cy="73116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Объединение</a:t>
            </a:r>
            <a:r>
              <a:rPr lang="ru-RU" dirty="0" smtClean="0">
                <a:solidFill>
                  <a:schemeClr val="accent2"/>
                </a:solidFill>
              </a:rPr>
              <a:t> </a:t>
            </a:r>
            <a:r>
              <a:rPr lang="ru-RU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</a:t>
            </a:r>
            <a:r>
              <a:rPr lang="ru-RU" dirty="0" smtClean="0">
                <a:solidFill>
                  <a:schemeClr val="accent2"/>
                </a:solidFill>
              </a:rPr>
              <a:t> </a:t>
            </a:r>
            <a:r>
              <a:rPr lang="ru-RU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интересам</a:t>
            </a:r>
            <a:r>
              <a:rPr lang="ru-RU" dirty="0" smtClean="0">
                <a:solidFill>
                  <a:schemeClr val="accent2"/>
                </a:solidFill>
              </a:rPr>
              <a:t> «</a:t>
            </a:r>
            <a:r>
              <a:rPr lang="ru-RU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Островок</a:t>
            </a:r>
            <a:r>
              <a:rPr lang="ru-RU" dirty="0" smtClean="0">
                <a:solidFill>
                  <a:schemeClr val="accent2"/>
                </a:solidFill>
              </a:rPr>
              <a:t> </a:t>
            </a:r>
            <a:r>
              <a:rPr lang="ru-RU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творчества</a:t>
            </a:r>
            <a:r>
              <a:rPr lang="ru-RU" dirty="0" smtClean="0">
                <a:solidFill>
                  <a:schemeClr val="accent2"/>
                </a:solidFill>
              </a:rPr>
              <a:t>»</a:t>
            </a:r>
            <a:endParaRPr lang="ru-RU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sun9-50.userapi.com/s/v1/ig2/25_x29yVZ-gsO0zBYTz4J8qganf70cMawnN2Oc3amSojhaC8OcvyuCk9odnwBwLQ0_1QQC_6UKwYu_xsICIxyi_b.jpg?quality=95&amp;as=32x24,48x36,72x54,108x81,160x120,240x180,360x270,480x360,540x405,640x480,720x540,1080x810,1280x960,1440x1080,2560x1920&amp;from=bu&amp;u=PY0W1cFHGrclXIUzudgL4yqyiCfRnjhxqREwMbHF6vs&amp;cs=1280x96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77456"/>
            <a:ext cx="3340504" cy="2505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sun9-26.userapi.com/s/v1/ig2/cEH8JxOTxyMUt1M1XkKsOXp1BW9f9vyBn-PtJsDQ3BR7DUXyDhbdB55uaEKQKZkt_LQqgcBCVt4AYRWe1Ccjvn0V.jpg?quality=95&amp;as=32x24,48x36,72x54,108x81,160x120,240x180,360x270,480x360,540x405,640x480,720x540,1080x810,1280x960,1440x1080,2560x1920&amp;from=bu&amp;u=exwn5IoeTxTrHVAbrQP-QcmtDeOp5g0U94THUbsXeug&amp;cs=1280x96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514" y="1577456"/>
            <a:ext cx="3331195" cy="2498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sun9-29.userapi.com/s/v1/ig2/OyQhg6gKF437ok4EVeY6Gy1pq0lQwxCQxCZH4uhHnsb_u5GLXelkbqlWMZJnXmjwquvMYNPAjDkQox0OxkVD-kBf.jpg?quality=95&amp;as=32x14,48x22,72x32,108x49,160x72,240x108,360x162,480x216,540x243,640x288,720x325,1080x487,1280x577,1440x649,2560x1154&amp;from=bu&amp;u=WpBwbIhmjKlOVkgH1UOLfTdVE4sMH-H2GF3mG5VsppQ&amp;cs=1280x577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59" r="13434"/>
          <a:stretch/>
        </p:blipFill>
        <p:spPr bwMode="auto">
          <a:xfrm>
            <a:off x="1403648" y="4235671"/>
            <a:ext cx="3340504" cy="2154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s://sun9-3.userapi.com/s/v1/ig2/9XT04F9lgHbDdg-sAV26JpWkhOLBPTAWSYtLtfHNfTvJB-pp-s5-dnXN72tVDQ7hYTSCsBjahsd_UpwCfrTLTs7k.jpg?quality=95&amp;as=32x24,48x36,72x54,108x81,160x120,240x180,360x270,480x360,540x405,640x480,720x540,960x720&amp;from=bu&amp;u=W53paoGxwKEdLKWEZg9QFmGPM5FXkt-RdVUYJNp1l6o&amp;cs=960x72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235671"/>
            <a:ext cx="2890664" cy="2167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2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ru-RU" sz="32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Объединение</a:t>
            </a:r>
            <a:r>
              <a:rPr lang="ru-RU" sz="3200" dirty="0">
                <a:solidFill>
                  <a:schemeClr val="accent2"/>
                </a:solidFill>
              </a:rPr>
              <a:t> </a:t>
            </a:r>
            <a:r>
              <a:rPr lang="ru-RU" sz="32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</a:t>
            </a:r>
            <a:r>
              <a:rPr lang="ru-RU" sz="3200" dirty="0">
                <a:solidFill>
                  <a:schemeClr val="accent2"/>
                </a:solidFill>
              </a:rPr>
              <a:t> </a:t>
            </a:r>
            <a:r>
              <a:rPr lang="ru-RU" sz="32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интересам</a:t>
            </a:r>
            <a:r>
              <a:rPr lang="ru-RU" sz="3200" dirty="0">
                <a:solidFill>
                  <a:schemeClr val="accent2"/>
                </a:solidFill>
              </a:rPr>
              <a:t> «</a:t>
            </a:r>
            <a:r>
              <a:rPr lang="ru-RU" sz="32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Островок</a:t>
            </a:r>
            <a:r>
              <a:rPr lang="ru-RU" sz="3200" dirty="0">
                <a:solidFill>
                  <a:schemeClr val="accent2"/>
                </a:solidFill>
              </a:rPr>
              <a:t> </a:t>
            </a:r>
            <a:r>
              <a:rPr lang="ru-RU" sz="32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творчества</a:t>
            </a:r>
            <a:r>
              <a:rPr lang="ru-RU" sz="3200" dirty="0">
                <a:solidFill>
                  <a:schemeClr val="accent2"/>
                </a:solidFill>
              </a:rPr>
              <a:t>»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5850997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  <a:r>
              <a:rPr lang="ru-RU" sz="28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труктура </a:t>
            </a:r>
            <a:r>
              <a:rPr lang="ru-RU" sz="28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занятия, </a:t>
            </a:r>
            <a:r>
              <a:rPr lang="ru-RU" sz="28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направленная </a:t>
            </a:r>
            <a:r>
              <a:rPr lang="ru-RU" sz="28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развитие креативных способностей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1.Этап</a:t>
            </a:r>
            <a:r>
              <a:rPr lang="ru-RU" dirty="0"/>
              <a:t>. </a:t>
            </a:r>
            <a:r>
              <a:rPr lang="ru-RU" dirty="0" smtClean="0"/>
              <a:t>Разминка (</a:t>
            </a:r>
            <a:r>
              <a:rPr lang="ru-RU" dirty="0"/>
              <a:t>ребусы, кроссворды,  игры «Верю — не верю», и т. д</a:t>
            </a:r>
            <a:r>
              <a:rPr lang="ru-RU" dirty="0" smtClean="0"/>
              <a:t>.)</a:t>
            </a:r>
          </a:p>
          <a:p>
            <a:endParaRPr lang="ru-RU" dirty="0" smtClean="0"/>
          </a:p>
          <a:p>
            <a:r>
              <a:rPr lang="ru-RU" b="1" dirty="0"/>
              <a:t>2. Этап.  </a:t>
            </a:r>
            <a:r>
              <a:rPr lang="ru-RU" dirty="0" smtClean="0"/>
              <a:t>Воспроизведение</a:t>
            </a:r>
            <a:r>
              <a:rPr lang="ru-RU" dirty="0"/>
              <a:t> </a:t>
            </a:r>
            <a:r>
              <a:rPr lang="ru-RU" dirty="0" smtClean="0"/>
              <a:t>(</a:t>
            </a:r>
            <a:r>
              <a:rPr lang="ru-RU" dirty="0"/>
              <a:t>задания, формирующие приёмы рационального запоминания, тренирующие внимание</a:t>
            </a:r>
            <a:r>
              <a:rPr lang="ru-RU" dirty="0" smtClean="0"/>
              <a:t>)</a:t>
            </a:r>
          </a:p>
          <a:p>
            <a:endParaRPr lang="ru-RU" dirty="0" smtClean="0"/>
          </a:p>
          <a:p>
            <a:r>
              <a:rPr lang="ru-RU" b="1" dirty="0"/>
              <a:t>3. Этап</a:t>
            </a:r>
            <a:r>
              <a:rPr lang="ru-RU" dirty="0"/>
              <a:t>.</a:t>
            </a:r>
            <a:r>
              <a:rPr lang="ru-RU" b="1" dirty="0"/>
              <a:t> </a:t>
            </a:r>
            <a:r>
              <a:rPr lang="ru-RU" dirty="0"/>
              <a:t>Решение креативных </a:t>
            </a:r>
            <a:r>
              <a:rPr lang="ru-RU" dirty="0" smtClean="0"/>
              <a:t>задач (разнообразные </a:t>
            </a:r>
            <a:r>
              <a:rPr lang="ru-RU" dirty="0"/>
              <a:t>игры на составление фигур-силуэтов по своему </a:t>
            </a:r>
            <a:r>
              <a:rPr lang="ru-RU" dirty="0" smtClean="0"/>
              <a:t>замыслу)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54264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61061" y="348694"/>
            <a:ext cx="46805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Достижения обучающихся</a:t>
            </a:r>
            <a:endParaRPr lang="ru-RU" sz="2800" dirty="0">
              <a:solidFill>
                <a:schemeClr val="accent2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436" y="985276"/>
            <a:ext cx="1516575" cy="214499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861" y="1489749"/>
            <a:ext cx="1572200" cy="222728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2124" y="902583"/>
            <a:ext cx="1526058" cy="221720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6348" y="3429000"/>
            <a:ext cx="1594532" cy="225408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5045" y="1363484"/>
            <a:ext cx="1577470" cy="228153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2671" y="980728"/>
            <a:ext cx="1425534" cy="201622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469" y="4287231"/>
            <a:ext cx="1510435" cy="212724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8962" y="3356992"/>
            <a:ext cx="1606958" cy="225413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738" y="4294171"/>
            <a:ext cx="1638094" cy="212724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258000" y="4293096"/>
            <a:ext cx="1644128" cy="2121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281623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492</TotalTime>
  <Words>122</Words>
  <Application>Microsoft Office PowerPoint</Application>
  <PresentationFormat>Экран (4:3)</PresentationFormat>
  <Paragraphs>26</Paragraphs>
  <Slides>10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Calibri</vt:lpstr>
      <vt:lpstr>Times New Roman</vt:lpstr>
      <vt:lpstr>Trebuchet MS</vt:lpstr>
      <vt:lpstr>Wingdings 3</vt:lpstr>
      <vt:lpstr>Аспект</vt:lpstr>
      <vt:lpstr>МУНИЦИПАЛЬНОЕ АВТОНОМНОЕ УЧРЕЖДЕНИЕ ДОПОЛНИТЕЛЬНОГО ОБРАЗОВАНИЯ  «РАКИТЯНСКИЙ ДОМ ДЕТСКОГО ТВОРЧЕСТВА»</vt:lpstr>
      <vt:lpstr>Источниками полноценного развития ребенка выступают два вида деятельности</vt:lpstr>
      <vt:lpstr>Развитие творческих способностей детей осуществляется постепенно, в несколько уровней:</vt:lpstr>
      <vt:lpstr>Презентация PowerPoint</vt:lpstr>
      <vt:lpstr>Объединение по интересам «Островок творчества»</vt:lpstr>
      <vt:lpstr>Объединение по интересам «Островок творчества»</vt:lpstr>
      <vt:lpstr>Презентация PowerPoint</vt:lpstr>
      <vt:lpstr>Структура занятия, направленная на развитие креативных способностей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АВТОНОМНОЕ УЧРЕЖДЕНИЕ ДОПОЛНИТЕЛЬНОГО ОБРАЗОВАНИЯ  «РАКИТЯНСКИЙ ДОМ ДЕТСКОГО ТВОРЧЕСТВА»</dc:title>
  <dc:creator>ДомДетскогоТворчеств</dc:creator>
  <cp:lastModifiedBy>admin_ПК</cp:lastModifiedBy>
  <cp:revision>29</cp:revision>
  <dcterms:created xsi:type="dcterms:W3CDTF">2025-01-27T05:26:05Z</dcterms:created>
  <dcterms:modified xsi:type="dcterms:W3CDTF">2025-02-21T05:13:55Z</dcterms:modified>
</cp:coreProperties>
</file>