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1"/>
  </p:notesMasterIdLst>
  <p:sldIdLst>
    <p:sldId id="269" r:id="rId2"/>
    <p:sldId id="256" r:id="rId3"/>
    <p:sldId id="258" r:id="rId4"/>
    <p:sldId id="259" r:id="rId5"/>
    <p:sldId id="279" r:id="rId6"/>
    <p:sldId id="264" r:id="rId7"/>
    <p:sldId id="265" r:id="rId8"/>
    <p:sldId id="266" r:id="rId9"/>
    <p:sldId id="267" r:id="rId10"/>
    <p:sldId id="268" r:id="rId11"/>
    <p:sldId id="280" r:id="rId12"/>
    <p:sldId id="281" r:id="rId13"/>
    <p:sldId id="270" r:id="rId14"/>
    <p:sldId id="274" r:id="rId15"/>
    <p:sldId id="278" r:id="rId16"/>
    <p:sldId id="275" r:id="rId17"/>
    <p:sldId id="283" r:id="rId18"/>
    <p:sldId id="282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D16B5C-E673-4D3B-AC92-AD99CC37B158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4A3288-0A6E-4FE7-902E-F958D3253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80642C-837B-45E3-BAD6-3799E7A099C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7BFCE-ED5C-4BED-BE1D-3101BBDF6F9B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18E3-A5F9-42D4-925C-111A9EB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B8F51-8B93-4325-9D9F-30A08D0EB34B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9901D-E57D-4B8F-A5E5-CDC3933D3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2AE6A-47CF-4596-A1AA-A97AA05E1FD8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DD7DF-48EF-4CFC-92F9-33930F1EC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49B4A-FB56-4316-9601-4033D1E33255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32C0B-617E-40B6-801F-8403A1A5F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4965A-CF55-4907-82AF-56E7ED6455FF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20D06-DC04-47B8-8DF5-5E22E1661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8C192-A90A-4A48-83F1-B08EF20D721E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E8AFE-6954-4DE1-97F8-A4EA75547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86F5A-1904-4B8F-A2BF-9DD24D490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8A206-19EE-4952-9503-D7D8B80B5E8E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060FC-C7E8-47F3-8D47-70737FBEB9BF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03EF-BD43-456F-BE67-98B2CB5CA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5EA83-732B-4E10-A412-95437BF2C15B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76A63-36AD-42D6-9AF4-D3348B20C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F5E41-8955-4F5C-BB91-7896CE1789BD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3174E-AD84-4AD8-BD3D-FD4D4C031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03A0-2FDD-434C-91A9-4C9FC683EBEB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EDA26-A181-4EAD-B551-65C53E6AC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AAB56C3-B890-41C8-984B-B67681DF8E52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B4AF157-B9D1-47E5-8D3C-AC78805FA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61" r:id="rId2"/>
    <p:sldLayoutId id="2147483870" r:id="rId3"/>
    <p:sldLayoutId id="2147483862" r:id="rId4"/>
    <p:sldLayoutId id="2147483871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CCD11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8AB0C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CCD11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CCD11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2;&#1072;&#1084;&#1080;&#1085;&#1099;%20&#1076;&#1086;&#1082;&#1091;&#1084;&#1077;&#1085;&#1090;&#1099;\&#1076;&#1086;&#1073;&#1072;&#1074;&#1083;&#1077;&#1085;&#1072;%2019,12,09\&#1089;&#1090;&#1072;&#1083;&#1080;&#1085;&#1075;&#1088;&#1072;&#1076;\3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hlinkClick r:id="rId2" action="ppaction://hlinksldjump"/>
              </a:rPr>
              <a:t>Танк Т-34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Боевые машины времен 2-ой мировой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3"/>
          </p:nvPr>
        </p:nvSpPr>
        <p:spPr>
          <a:noFill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hlinkClick r:id="rId3" action="ppaction://hlinksldjump"/>
              </a:rPr>
              <a:t>Катюша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  <p:pic>
        <p:nvPicPr>
          <p:cNvPr id="5127" name="Содержимое 9" descr="Рисунок1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" y="2965450"/>
            <a:ext cx="4038600" cy="2386013"/>
          </a:xfrm>
        </p:spPr>
      </p:pic>
      <p:pic>
        <p:nvPicPr>
          <p:cNvPr id="5128" name="Содержимое 11" descr="Рисунок2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649788" y="2914650"/>
            <a:ext cx="4038600" cy="2487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3688" y="500063"/>
            <a:ext cx="20574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0" y="4714875"/>
            <a:ext cx="8686800" cy="13049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14313" y="1000125"/>
            <a:ext cx="42862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Найдите обьем корпуса танка т-34  если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 его реальная 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длинна 5920 мм,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ширина 3000 мм ,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высота 2405 мм </a:t>
            </a:r>
            <a:endParaRPr lang="ru-RU" sz="4400" b="1">
              <a:latin typeface="Constantia" pitchFamily="18" charset="0"/>
            </a:endParaRPr>
          </a:p>
        </p:txBody>
      </p:sp>
      <p:pic>
        <p:nvPicPr>
          <p:cNvPr id="7" name="Рисунок 6" descr="Рисунок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46" b="1646"/>
          <a:stretch>
            <a:fillRect/>
          </a:stretch>
        </p:blipFill>
        <p:spPr>
          <a:xfrm>
            <a:off x="3838580" y="0"/>
            <a:ext cx="5305420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221457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/>
              <a:t>     </a:t>
            </a:r>
            <a:r>
              <a:rPr lang="ru-RU" sz="2800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Экипаж танка  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состоит из четырёх человек — </a:t>
            </a:r>
            <a:r>
              <a:rPr lang="ru-RU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механика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водителя 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стрелка-радиста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располага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ru-RU" sz="28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ющихся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отделении управления и заряжающего  с  командиром, выполняющим  также  функции </a:t>
            </a:r>
            <a:r>
              <a:rPr lang="ru-RU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наводчика</a:t>
            </a:r>
            <a:r>
              <a:rPr lang="ru-RU" sz="2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которые  находились   в  башне</a:t>
            </a:r>
            <a:r>
              <a:rPr lang="ru-RU" sz="4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Содержимое 4" descr="warmashines_1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428875"/>
            <a:ext cx="7572375" cy="4214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99071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smtClean="0"/>
              <a:t>«</a:t>
            </a:r>
            <a:r>
              <a:rPr lang="ru-RU" sz="4400" b="1" err="1" smtClean="0">
                <a:solidFill>
                  <a:srgbClr val="FFC000"/>
                </a:solidFill>
              </a:rPr>
              <a:t>Катю́ша</a:t>
            </a:r>
            <a:r>
              <a:rPr lang="ru-RU" sz="4400" b="1" smtClean="0">
                <a:solidFill>
                  <a:srgbClr val="FFC000"/>
                </a:solidFill>
              </a:rPr>
              <a:t>»</a:t>
            </a:r>
            <a:r>
              <a:rPr lang="ru-RU" sz="3100" b="1" smtClean="0"/>
              <a:t> </a:t>
            </a:r>
            <a:r>
              <a:rPr lang="ru-RU" sz="31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неофициальное собирательное название боевых машин реактивной артиллерии БМ-8 (82 мм), БМ-13 (132 мм) и БМ-31 (310 мм).</a:t>
            </a:r>
            <a:r>
              <a:rPr lang="ru-RU"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7" name="Содержимое 4" descr="Рисунок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000250"/>
            <a:ext cx="58975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42875"/>
            <a:ext cx="9144000" cy="642937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единой уверенной версии почему  БМ-13 стали именоваться «катюшами», существует несколько предположений</a:t>
            </a:r>
            <a:r>
              <a:rPr lang="ru-RU" sz="20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[2]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названию ставшей популярной перед войной песни Блантера на слова Исаковского «Катюша». Версия не очень убедительная, поскольку с ходу не прослеживается прямой взаимосвязи , но, тем не менее, песня, вероятно, стала катализатором названия под влиянием других причин.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сокращению «КАТ» — 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Костиковские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автоматические термические» (по другому источнику — «… артиллерийские термические»), по имени руководителя проекта, Андрея Костикова.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связано с индексом «К» на корпусе миномёта — установки выпускались заводом имени Калинина (по другому источнику — заводом имени Коминтерна). А фронтовики любили давать прозвища оружию. Например, гаубицу М-30 прозвали «Матушкой», пушку-гаубицу МЛ-20 — «Емелькой». Да и БМ-13 поначалу иногда именовали «Раисой Сергеевной», таким образом расшифровывая сокращение РС (реактивный снаряд).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Четвертая версия предполагает, что именно так окрестили эти машины девушки с московского завода «Компрессор», работавшие на сборке.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152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Содержимое 6" descr="0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3" y="357188"/>
            <a:ext cx="8143875" cy="60721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285750"/>
            <a:ext cx="8286750" cy="62150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143372" y="642918"/>
            <a:ext cx="5214974" cy="5786478"/>
          </a:xfrm>
          <a:prstGeom prst="rect">
            <a:avLst/>
          </a:prstGeom>
          <a:ln w="6350" cap="rnd">
            <a:noFill/>
          </a:ln>
        </p:spPr>
        <p:txBody>
          <a:bodyPr anchor="b">
            <a:normAutofit/>
          </a:bodyPr>
          <a:lstStyle/>
          <a:p>
            <a:pPr>
              <a:defRPr/>
            </a:pP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Вычислите вес </a:t>
            </a:r>
            <a:r>
              <a:rPr lang="ru-RU" sz="36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 Black" pitchFamily="34" charset="0"/>
                <a:ea typeface="+mj-ea"/>
                <a:cs typeface="+mj-cs"/>
              </a:rPr>
              <a:t>132-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миллиметровых снарядов 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 Black" pitchFamily="34" charset="0"/>
                <a:ea typeface="+mj-ea"/>
                <a:cs typeface="+mj-cs"/>
              </a:rPr>
              <a:t>М-13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, </a:t>
            </a:r>
            <a:b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если он составляет  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 Black" pitchFamily="34" charset="0"/>
                <a:ea typeface="+mj-ea"/>
                <a:cs typeface="+mj-cs"/>
              </a:rPr>
              <a:t>610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часть от 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 Black" pitchFamily="34" charset="0"/>
                <a:ea typeface="+mj-ea"/>
                <a:cs typeface="+mj-cs"/>
              </a:rPr>
              <a:t>25,62 т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-массы танка 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 Black" pitchFamily="34" charset="0"/>
                <a:ea typeface="+mj-ea"/>
                <a:cs typeface="+mj-cs"/>
              </a:rPr>
              <a:t>Т-34</a:t>
            </a:r>
            <a: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.</a:t>
            </a:r>
            <a:br>
              <a:rPr lang="ru-RU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sz="4200" b="1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484" name="Содержимое 6" descr="Рисунок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949700" cy="4367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>
          <a:xfrm>
            <a:off x="285750" y="1714500"/>
            <a:ext cx="8421688" cy="43815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z="3600" b="1" smtClean="0"/>
              <a:t>Чтобы  найти  какова дальность полёта  снаряда  «Катюши», найдите   </a:t>
            </a:r>
            <a:r>
              <a:rPr lang="ru-RU" sz="3600" b="1" smtClean="0">
                <a:latin typeface="Arial Black" pitchFamily="34" charset="0"/>
              </a:rPr>
              <a:t>22 %   от  38500</a:t>
            </a:r>
            <a:r>
              <a:rPr lang="ru-RU" sz="3600" b="1" smtClean="0"/>
              <a:t>.</a:t>
            </a:r>
          </a:p>
          <a:p>
            <a:pPr eaLnBrk="1" hangingPunct="1"/>
            <a:endParaRPr lang="ru-RU" smtClean="0"/>
          </a:p>
        </p:txBody>
      </p:sp>
      <p:pic>
        <p:nvPicPr>
          <p:cNvPr id="21508" name="Содержимое 7" descr="Рисунок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214313"/>
            <a:ext cx="4714875" cy="3929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714500"/>
            <a:ext cx="8358188" cy="43815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3200" b="1" dirty="0" smtClean="0"/>
              <a:t>Если вычислить </a:t>
            </a:r>
            <a:r>
              <a:rPr lang="ru-RU" sz="3200" b="1" dirty="0" err="1" smtClean="0"/>
              <a:t>значе</a:t>
            </a:r>
            <a:r>
              <a:rPr lang="ru-RU" sz="3200" b="1" dirty="0" smtClean="0"/>
              <a:t>-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b="1" dirty="0" smtClean="0"/>
              <a:t>  </a:t>
            </a:r>
            <a:r>
              <a:rPr lang="ru-RU" sz="3200" b="1" dirty="0" err="1" smtClean="0"/>
              <a:t>ние</a:t>
            </a:r>
            <a:r>
              <a:rPr lang="ru-RU" sz="3200" b="1" dirty="0" smtClean="0"/>
              <a:t>  этого выражения : </a:t>
            </a:r>
          </a:p>
          <a:p>
            <a:pPr eaLnBrk="1" hangingPunct="1">
              <a:defRPr/>
            </a:pPr>
            <a:endParaRPr lang="ru-RU" sz="3200" b="1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ru-RU" sz="3200" b="1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latin typeface="Arial Black" pitchFamily="34" charset="0"/>
              </a:rPr>
              <a:t>8344+ ( 308+(1285+150*2))*3-5553 , 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ru-RU" sz="3200" b="1" dirty="0" smtClean="0"/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3200" b="1" dirty="0" smtClean="0"/>
              <a:t>то мы узнаем дальность полёта снаряда «Катюши». </a:t>
            </a:r>
            <a:endParaRPr lang="ru-RU" sz="3200" b="1" dirty="0"/>
          </a:p>
        </p:txBody>
      </p:sp>
      <p:pic>
        <p:nvPicPr>
          <p:cNvPr id="22532" name="Содержимое 5" descr="Рисунок1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0"/>
            <a:ext cx="3786187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11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65" y="9"/>
            <a:ext cx="8572553" cy="4050905"/>
          </a:xfrm>
          <a:effectLst>
            <a:outerShdw blurRad="215900" dist="203200" dir="9660000" algn="ctr" rotWithShape="0">
              <a:srgbClr val="000000">
                <a:alpha val="55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</p:pic>
      <p:sp>
        <p:nvSpPr>
          <p:cNvPr id="23555" name="Текст 11"/>
          <p:cNvSpPr>
            <a:spLocks noGrp="1"/>
          </p:cNvSpPr>
          <p:nvPr>
            <p:ph type="body" idx="2"/>
          </p:nvPr>
        </p:nvSpPr>
        <p:spPr>
          <a:xfrm>
            <a:off x="142875" y="3929063"/>
            <a:ext cx="8858250" cy="2500312"/>
          </a:xfrm>
        </p:spPr>
        <p:txBody>
          <a:bodyPr/>
          <a:lstStyle/>
          <a:p>
            <a:pPr algn="just" eaLnBrk="1" hangingPunct="1">
              <a:lnSpc>
                <a:spcPct val="100000"/>
              </a:lnSpc>
            </a:pPr>
            <a:r>
              <a:rPr lang="ru-RU" sz="2400" b="1" smtClean="0"/>
              <a:t>Катюши выполнили залп по немецким войскам , однако чтобы полностью уничтожить противника им нужно изменить  угол  направления движения снаряда </a:t>
            </a:r>
          </a:p>
          <a:p>
            <a:pPr algn="just" eaLnBrk="1" hangingPunct="1">
              <a:lnSpc>
                <a:spcPct val="100000"/>
              </a:lnSpc>
            </a:pPr>
            <a:r>
              <a:rPr lang="ru-RU" sz="2400" b="1" smtClean="0"/>
              <a:t>Найдите  этот  угол (4) если известно что- 1 –расстояние между немецкими войками 1000 м ; 2-расстояние между катюшами и немецкими войсками  2000 м, угол 3- прямой</a:t>
            </a:r>
            <a:r>
              <a:rPr lang="ru-RU" smtClean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75" y="285750"/>
            <a:ext cx="8048625" cy="6429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142875" y="1928813"/>
            <a:ext cx="8858250" cy="4379912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T-34 (или «тридцать-четвёрка») — советский средний танк периода Великой Отечественной войны, выпускавшийся с 1940 года, и с 1942 года являвшийся основной боевой единицей бронетанковых войск СССР. Стал самым массовым танком Второй мировой войны.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своим боевым качествам Т-34 был признан рядом специалистов лучшим средним танком Второй Мировой войны. При его создании советским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торам удалось найти оптимальное  соотношение  между  основными боевыми,  эксплуатационными  и технологическими   характеристиками.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FFC000"/>
                </a:solidFill>
              </a:rPr>
              <a:t>Т-34</a:t>
            </a:r>
            <a:br>
              <a:rPr lang="ru-RU" b="1" smtClean="0">
                <a:solidFill>
                  <a:srgbClr val="FFC000"/>
                </a:solidFill>
              </a:rPr>
            </a:br>
            <a:r>
              <a:rPr lang="ru-RU" b="1" smtClean="0">
                <a:solidFill>
                  <a:srgbClr val="FFC000"/>
                </a:solidFill>
              </a:rPr>
              <a:t>советский танк времен 2 мировой войны</a:t>
            </a:r>
            <a:endParaRPr lang="ru-RU" b="1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Общий вид </a:t>
            </a:r>
            <a:endParaRPr lang="ru-RU"/>
          </a:p>
        </p:txBody>
      </p:sp>
      <p:pic>
        <p:nvPicPr>
          <p:cNvPr id="7171" name="Содержимое 6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5588" y="1524000"/>
            <a:ext cx="609282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/>
              <a:t>Основным противником </a:t>
            </a:r>
            <a:r>
              <a:rPr lang="ru-RU" b="1" smtClean="0">
                <a:latin typeface="Arial Black" pitchFamily="34" charset="0"/>
              </a:rPr>
              <a:t>т-34</a:t>
            </a:r>
            <a:r>
              <a:rPr lang="ru-RU" b="1" smtClean="0"/>
              <a:t> во 2 мировой войне стал немецкий танк </a:t>
            </a:r>
            <a:r>
              <a:rPr b="1" smtClean="0"/>
              <a:t>&lt;</a:t>
            </a:r>
            <a:r>
              <a:rPr lang="ru-RU" b="1" smtClean="0"/>
              <a:t>тигр</a:t>
            </a:r>
            <a:r>
              <a:rPr b="1" smtClean="0"/>
              <a:t>&gt;</a:t>
            </a:r>
            <a:endParaRPr lang="ru-RU" b="1"/>
          </a:p>
        </p:txBody>
      </p:sp>
      <p:pic>
        <p:nvPicPr>
          <p:cNvPr id="8195" name="Содержимое 4" descr="Рисунок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2133600"/>
            <a:ext cx="3748088" cy="4295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214313"/>
          <a:ext cx="8786812" cy="6620066"/>
        </p:xfrm>
        <a:graphic>
          <a:graphicData uri="http://schemas.openxmlformats.org/drawingml/2006/table">
            <a:tbl>
              <a:tblPr/>
              <a:tblGrid>
                <a:gridCol w="3857625"/>
                <a:gridCol w="2571750"/>
                <a:gridCol w="2357437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   Т-34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VI Tiger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Классификация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средний танк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тяжёлый танк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Боевая масса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25,6 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56,9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Годы производства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1940—1944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1942—1944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Количество выпущенных, шт.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33 929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1355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Скорость по шоссе, км/ч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  54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Скорость по пересечённой местности, км/ч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25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20-25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Запас  хода по шоссе, км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Запас  хода по пересечённой местности, км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Преодолеваемый подъём, град.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	     36°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Преодолеваемая стенка, 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600075" algn="l"/>
                        </a:tabLst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	    0,75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Преодолеваемый ров, 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   3,4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Преодолеваемый брод, 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Удельная мощность, л. с./т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  19,5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90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114300" cy="3476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9263">
              <a:tabLst>
                <a:tab pos="600075" algn="l"/>
              </a:tabLst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4" descr="warmashines_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286125"/>
            <a:ext cx="5143500" cy="3000375"/>
          </a:xfrm>
        </p:spPr>
      </p:pic>
      <p:sp>
        <p:nvSpPr>
          <p:cNvPr id="10243" name="Текст 2"/>
          <p:cNvSpPr>
            <a:spLocks noGrp="1"/>
          </p:cNvSpPr>
          <p:nvPr>
            <p:ph type="body" idx="2"/>
          </p:nvPr>
        </p:nvSpPr>
        <p:spPr>
          <a:xfrm>
            <a:off x="357188" y="357188"/>
            <a:ext cx="8408987" cy="2857500"/>
          </a:xfrm>
        </p:spPr>
        <p:txBody>
          <a:bodyPr/>
          <a:lstStyle/>
          <a:p>
            <a:pPr eaLnBrk="1" hangingPunct="1"/>
            <a:r>
              <a:rPr lang="ru-RU" sz="2400" smtClean="0"/>
              <a:t>Танк  </a:t>
            </a:r>
            <a:r>
              <a:rPr lang="ru-RU" sz="2400" smtClean="0">
                <a:latin typeface="Arial Black" pitchFamily="34" charset="0"/>
              </a:rPr>
              <a:t>т-34</a:t>
            </a:r>
            <a:r>
              <a:rPr lang="ru-RU" sz="2400" smtClean="0"/>
              <a:t> ехал по шоссе </a:t>
            </a:r>
            <a:r>
              <a:rPr lang="ru-RU" sz="2400" smtClean="0">
                <a:latin typeface="Arial Black" pitchFamily="34" charset="0"/>
              </a:rPr>
              <a:t>4</a:t>
            </a:r>
            <a:r>
              <a:rPr lang="ru-RU" sz="2400" smtClean="0"/>
              <a:t> часа и прошел </a:t>
            </a:r>
            <a:r>
              <a:rPr lang="ru-RU" sz="2400" smtClean="0">
                <a:latin typeface="Arial Black" pitchFamily="34" charset="0"/>
              </a:rPr>
              <a:t>216</a:t>
            </a:r>
            <a:r>
              <a:rPr lang="ru-RU" sz="2400" smtClean="0"/>
              <a:t> км, а по пересеченной местности  за </a:t>
            </a:r>
            <a:r>
              <a:rPr lang="ru-RU" sz="2400" smtClean="0">
                <a:latin typeface="Arial Black" pitchFamily="34" charset="0"/>
              </a:rPr>
              <a:t>2</a:t>
            </a:r>
            <a:r>
              <a:rPr lang="ru-RU" sz="2400" smtClean="0"/>
              <a:t> часа он прошел </a:t>
            </a:r>
            <a:r>
              <a:rPr lang="ru-RU" sz="2400" smtClean="0">
                <a:latin typeface="Arial Black" pitchFamily="34" charset="0"/>
              </a:rPr>
              <a:t>50</a:t>
            </a:r>
            <a:r>
              <a:rPr lang="ru-RU" sz="2400" smtClean="0"/>
              <a:t>км. определите на сколько скорость по шоссе больше скорости по пересеченной местности. значения которые вы найдете будут достоверны.</a:t>
            </a:r>
          </a:p>
          <a:p>
            <a:pPr eaLnBrk="1" hangingPunct="1"/>
            <a:endParaRPr lang="ru-RU" sz="240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14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11267" name="Текст 6"/>
          <p:cNvSpPr>
            <a:spLocks noGrp="1"/>
          </p:cNvSpPr>
          <p:nvPr>
            <p:ph type="body" sz="half" idx="2"/>
          </p:nvPr>
        </p:nvSpPr>
        <p:spPr>
          <a:xfrm>
            <a:off x="428625" y="4143375"/>
            <a:ext cx="8572500" cy="2500313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примерное </a:t>
            </a:r>
            <a:r>
              <a:rPr lang="ru-RU" sz="3200" smtClean="0"/>
              <a:t>значение</a:t>
            </a:r>
            <a:r>
              <a:rPr lang="ru-RU" sz="2800" b="1" smtClean="0"/>
              <a:t> боевой  массы  танка </a:t>
            </a:r>
            <a:r>
              <a:rPr lang="ru-RU" sz="2800" b="1" smtClean="0">
                <a:latin typeface="Arial Black" pitchFamily="34" charset="0"/>
              </a:rPr>
              <a:t>т-34</a:t>
            </a:r>
            <a:r>
              <a:rPr lang="ru-RU" sz="2800" b="1" smtClean="0"/>
              <a:t> (в тоннах) является  корнем  уравнения</a:t>
            </a:r>
          </a:p>
          <a:p>
            <a:pPr eaLnBrk="1" hangingPunct="1"/>
            <a:r>
              <a:rPr lang="ru-RU" sz="2800" b="1" smtClean="0"/>
              <a:t> </a:t>
            </a:r>
            <a:r>
              <a:rPr lang="ru-RU" sz="2800" b="1" smtClean="0">
                <a:latin typeface="Arial Black" pitchFamily="34" charset="0"/>
              </a:rPr>
              <a:t>1/2x-51,2=0</a:t>
            </a:r>
            <a:r>
              <a:rPr lang="ru-RU" sz="2800" b="1" smtClean="0"/>
              <a:t>    и  в  </a:t>
            </a:r>
            <a:r>
              <a:rPr lang="ru-RU" sz="2800" b="1" smtClean="0">
                <a:latin typeface="Arial Black" pitchFamily="34" charset="0"/>
              </a:rPr>
              <a:t>2.25 </a:t>
            </a:r>
            <a:r>
              <a:rPr lang="ru-RU" sz="2000" smtClean="0">
                <a:latin typeface="Arial Black" pitchFamily="34" charset="0"/>
              </a:rPr>
              <a:t>меньше</a:t>
            </a:r>
            <a:r>
              <a:rPr lang="ru-RU" sz="2800" b="1" smtClean="0"/>
              <a:t> массы «Тигра», найдите массу  </a:t>
            </a:r>
            <a:r>
              <a:rPr lang="ru-RU" sz="2800" b="1" smtClean="0">
                <a:latin typeface="Arial Black" pitchFamily="34" charset="0"/>
              </a:rPr>
              <a:t>т-34 </a:t>
            </a:r>
            <a:r>
              <a:rPr lang="ru-RU" sz="2800" b="1" smtClean="0"/>
              <a:t> и   массу  «Тигра».</a:t>
            </a:r>
          </a:p>
        </p:txBody>
      </p:sp>
      <p:pic>
        <p:nvPicPr>
          <p:cNvPr id="7" name="Рисунок 6" descr="Рисунок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8" b="208"/>
          <a:stretch>
            <a:fillRect/>
          </a:stretch>
        </p:blipFill>
        <p:spPr>
          <a:xfrm>
            <a:off x="3529002" y="0"/>
            <a:ext cx="5614998" cy="42148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>
          <a:xfrm>
            <a:off x="5786438" y="285750"/>
            <a:ext cx="3214687" cy="5734050"/>
          </a:xfrm>
        </p:spPr>
        <p:txBody>
          <a:bodyPr/>
          <a:lstStyle/>
          <a:p>
            <a:pPr eaLnBrk="1" hangingPunct="1"/>
            <a:r>
              <a:rPr lang="ru-RU" sz="2800" b="1" smtClean="0"/>
              <a:t>найдите обьем корпуса танка</a:t>
            </a:r>
          </a:p>
          <a:p>
            <a:pPr eaLnBrk="1" hangingPunct="1"/>
            <a:r>
              <a:rPr lang="ru-RU" sz="2800" b="1" smtClean="0"/>
              <a:t> </a:t>
            </a:r>
            <a:r>
              <a:rPr lang="ru-RU" sz="2800" b="1" smtClean="0">
                <a:latin typeface="Arial Black" pitchFamily="34" charset="0"/>
              </a:rPr>
              <a:t>т-34</a:t>
            </a:r>
            <a:r>
              <a:rPr lang="ru-RU" sz="2800" b="1" smtClean="0"/>
              <a:t>,  если его реальная </a:t>
            </a:r>
          </a:p>
          <a:p>
            <a:pPr eaLnBrk="1" hangingPunct="1"/>
            <a:r>
              <a:rPr lang="ru-RU" sz="2800" b="1" smtClean="0"/>
              <a:t>длина  </a:t>
            </a:r>
            <a:r>
              <a:rPr lang="ru-RU" sz="2800" b="1" smtClean="0">
                <a:latin typeface="Arial Black" pitchFamily="34" charset="0"/>
              </a:rPr>
              <a:t>5920</a:t>
            </a:r>
            <a:r>
              <a:rPr lang="ru-RU" sz="2800" b="1" smtClean="0"/>
              <a:t> мм,</a:t>
            </a:r>
          </a:p>
          <a:p>
            <a:pPr eaLnBrk="1" hangingPunct="1"/>
            <a:r>
              <a:rPr lang="ru-RU" sz="2800" b="1" smtClean="0"/>
              <a:t>ширина </a:t>
            </a:r>
            <a:r>
              <a:rPr lang="ru-RU" sz="2800" b="1" smtClean="0">
                <a:latin typeface="Arial Black" pitchFamily="34" charset="0"/>
              </a:rPr>
              <a:t>3000</a:t>
            </a:r>
            <a:r>
              <a:rPr lang="ru-RU" sz="2800" b="1" smtClean="0"/>
              <a:t> мм высота  </a:t>
            </a:r>
            <a:r>
              <a:rPr lang="ru-RU" sz="2800" b="1" smtClean="0">
                <a:latin typeface="Arial Black" pitchFamily="34" charset="0"/>
              </a:rPr>
              <a:t>2405</a:t>
            </a:r>
            <a:r>
              <a:rPr lang="ru-RU" sz="2800" b="1" smtClean="0"/>
              <a:t> мм</a:t>
            </a:r>
          </a:p>
        </p:txBody>
      </p:sp>
      <p:pic>
        <p:nvPicPr>
          <p:cNvPr id="7" name="Рисунок 6" descr="Рисунок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71" b="1071"/>
          <a:stretch>
            <a:fillRect/>
          </a:stretch>
        </p:blipFill>
        <p:spPr>
          <a:xfrm>
            <a:off x="0" y="457200"/>
            <a:ext cx="5786446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13315" name="Текст 3"/>
          <p:cNvSpPr>
            <a:spLocks noGrp="1"/>
          </p:cNvSpPr>
          <p:nvPr>
            <p:ph type="body" sz="half" idx="2"/>
          </p:nvPr>
        </p:nvSpPr>
        <p:spPr>
          <a:xfrm>
            <a:off x="5857875" y="642938"/>
            <a:ext cx="3286125" cy="5376862"/>
          </a:xfrm>
        </p:spPr>
        <p:txBody>
          <a:bodyPr/>
          <a:lstStyle/>
          <a:p>
            <a:pPr eaLnBrk="1" hangingPunct="1"/>
            <a:r>
              <a:rPr lang="ru-RU" sz="2400" b="1" smtClean="0"/>
              <a:t>сколько человек помещается в танк е </a:t>
            </a:r>
            <a:r>
              <a:rPr lang="ru-RU" sz="2400" b="1" smtClean="0">
                <a:latin typeface="Arial Black" pitchFamily="34" charset="0"/>
              </a:rPr>
              <a:t>т-34</a:t>
            </a:r>
            <a:r>
              <a:rPr lang="ru-RU" sz="2400" b="1" smtClean="0"/>
              <a:t>,</a:t>
            </a:r>
          </a:p>
          <a:p>
            <a:pPr eaLnBrk="1" hangingPunct="1"/>
            <a:r>
              <a:rPr lang="ru-RU" sz="2400" b="1" smtClean="0"/>
              <a:t> если известно что это значение составляет </a:t>
            </a:r>
            <a:r>
              <a:rPr lang="ru-RU" sz="2400" b="1" smtClean="0">
                <a:latin typeface="Arial Black" pitchFamily="34" charset="0"/>
              </a:rPr>
              <a:t>0.8</a:t>
            </a:r>
            <a:r>
              <a:rPr lang="ru-RU" sz="2400" b="1" smtClean="0"/>
              <a:t> от количества  человек  в «тигре», а оно является решением уравнения </a:t>
            </a:r>
          </a:p>
          <a:p>
            <a:pPr eaLnBrk="1" hangingPunct="1"/>
            <a:r>
              <a:rPr lang="ru-RU" sz="2400" b="1" smtClean="0">
                <a:latin typeface="Arial Black" pitchFamily="34" charset="0"/>
              </a:rPr>
              <a:t>20х-81=19.</a:t>
            </a:r>
          </a:p>
        </p:txBody>
      </p:sp>
      <p:pic>
        <p:nvPicPr>
          <p:cNvPr id="7" name="Рисунок 6" descr="Рисунок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120" b="2120"/>
          <a:stretch>
            <a:fillRect/>
          </a:stretch>
        </p:blipFill>
        <p:spPr>
          <a:xfrm>
            <a:off x="0" y="457200"/>
            <a:ext cx="5786446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1">
      <a:dk1>
        <a:srgbClr val="6F6702"/>
      </a:dk1>
      <a:lt1>
        <a:sysClr val="window" lastClr="FFFFFF"/>
      </a:lt1>
      <a:dk2>
        <a:srgbClr val="6F6702"/>
      </a:dk2>
      <a:lt2>
        <a:srgbClr val="FEFAC9"/>
      </a:lt2>
      <a:accent1>
        <a:srgbClr val="33391C"/>
      </a:accent1>
      <a:accent2>
        <a:srgbClr val="FAE915"/>
      </a:accent2>
      <a:accent3>
        <a:srgbClr val="E7BC29"/>
      </a:accent3>
      <a:accent4>
        <a:srgbClr val="DD7E0E"/>
      </a:accent4>
      <a:accent5>
        <a:srgbClr val="FBEF59"/>
      </a:accent5>
      <a:accent6>
        <a:srgbClr val="809EC2"/>
      </a:accent6>
      <a:hlink>
        <a:srgbClr val="2C2900"/>
      </a:hlink>
      <a:folHlink>
        <a:srgbClr val="7F7F7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1150</TotalTime>
  <Words>518</Words>
  <PresentationFormat>Экран (4:3)</PresentationFormat>
  <Paragraphs>100</Paragraphs>
  <Slides>19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Constantia</vt:lpstr>
      <vt:lpstr>Wingdings 2</vt:lpstr>
      <vt:lpstr>Calibri</vt:lpstr>
      <vt:lpstr>Times New Roman</vt:lpstr>
      <vt:lpstr>Arial Black</vt:lpstr>
      <vt:lpstr>Бумажная</vt:lpstr>
      <vt:lpstr>Боевые машины времен 2-ой мировой</vt:lpstr>
      <vt:lpstr>Т-34 советский танк времен 2 мировой войны</vt:lpstr>
      <vt:lpstr>Общий вид </vt:lpstr>
      <vt:lpstr>Основным противником т-34 во 2 мировой войне стал немецкий танк &lt;тигр&gt;</vt:lpstr>
      <vt:lpstr>Слайд 5</vt:lpstr>
      <vt:lpstr>Слайд 6</vt:lpstr>
      <vt:lpstr>Слайд 7</vt:lpstr>
      <vt:lpstr>Слайд 8</vt:lpstr>
      <vt:lpstr>Слайд 9</vt:lpstr>
      <vt:lpstr>Слайд 10</vt:lpstr>
      <vt:lpstr>     Экипаж танка   состоит из четырёх человек — механика-водителя и стрелка-радиста, располага -ющихся в отделении управления и заряжающего  с  командиром, выполняющим  также  функции наводчика, которые  находились   в  башне.</vt:lpstr>
      <vt:lpstr>«Катю́ша» — неофициальное собирательное название боевых машин реактивной артиллерии БМ-8 (82 мм), БМ-13 (132 мм) и БМ-31 (310 мм). </vt:lpstr>
      <vt:lpstr>Слайд 13</vt:lpstr>
      <vt:lpstr>Слайд 14</vt:lpstr>
      <vt:lpstr>Слайд 15</vt:lpstr>
      <vt:lpstr>Слайд 16</vt:lpstr>
      <vt:lpstr>Слайд 17</vt:lpstr>
      <vt:lpstr>Слайд 18</vt:lpstr>
      <vt:lpstr>Задача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Т-34 советский танк времен 2 мировой войны</dc:title>
  <cp:lastModifiedBy>Наташа</cp:lastModifiedBy>
  <cp:revision>122</cp:revision>
  <dcterms:modified xsi:type="dcterms:W3CDTF">2010-01-24T08:35:42Z</dcterms:modified>
</cp:coreProperties>
</file>