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4" r:id="rId2"/>
    <p:sldId id="272" r:id="rId3"/>
    <p:sldId id="262" r:id="rId4"/>
    <p:sldId id="268" r:id="rId5"/>
    <p:sldId id="265" r:id="rId6"/>
    <p:sldId id="266" r:id="rId7"/>
    <p:sldId id="263" r:id="rId8"/>
    <p:sldId id="257" r:id="rId9"/>
    <p:sldId id="274" r:id="rId10"/>
    <p:sldId id="258" r:id="rId11"/>
    <p:sldId id="259" r:id="rId12"/>
    <p:sldId id="269" r:id="rId13"/>
    <p:sldId id="270" r:id="rId14"/>
    <p:sldId id="271" r:id="rId15"/>
    <p:sldId id="275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8821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309" autoAdjust="0"/>
  </p:normalViewPr>
  <p:slideViewPr>
    <p:cSldViewPr>
      <p:cViewPr varScale="1">
        <p:scale>
          <a:sx n="75" d="100"/>
          <a:sy n="7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B7C389C-0E5E-4C44-B392-D4AE8F07FDD2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C429D7-5C23-4F4C-859D-8F5346CED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B64E76-0141-403A-8C5E-FA2725C971A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0807E-ED24-45D1-ABE4-76BCFE792F38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9E069-77AE-4B8C-9A37-43FC94A6B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5327F-1BF5-41FC-923B-F26127859FDA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EA7F1-67A5-4E4B-8A0E-4F68F5BB4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DB51-C624-4E6B-A54B-643A8B91070A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C111F-24DB-4957-AF49-BBA905DE3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986C-A506-4DB0-863C-59E5263C44E5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DCB1D-CAA5-4086-B252-2E9D5F876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B00C7-E158-49AF-AECE-B190129D00AE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3CA84-43B1-48D5-80A1-C3206B536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AEE25-CD1F-4BB2-9D24-70B9F425AB20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A91AF-72C6-475B-8129-20ED11B0B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359E1-2141-4896-B3C8-FA774131595C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9E6F8-FB44-4552-B08A-C8402A0E9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A5FF-8FAE-46F7-A255-B71EF6F32D16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9507-30C6-408F-8595-E400A9AB5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17FDE-AA76-4F00-B961-C5056CCA136A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94D0E-C382-49A3-A300-80A949AC6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8872-A105-4772-9D17-79D58C00B16A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9C431-7F3A-4F91-BB2D-459953404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4FC5D-D3D4-47E0-85D8-971473901A13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5C8E-61D8-409C-9CE1-EE70641E4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32890B-155A-4948-818F-48EC0D57141E}" type="datetimeFigureOut">
              <a:rPr lang="ru-RU"/>
              <a:pPr>
                <a:defRPr/>
              </a:pPr>
              <a:t>24.01.2010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F1D6E5-180F-4E4D-BBB8-78D874628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9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E:\&#1052;&#1072;&#1084;&#1080;&#1085;&#1099;%20&#1076;&#1086;&#1082;&#1091;&#1084;&#1077;&#1085;&#1090;&#1099;\&#1076;&#1086;&#1073;&#1072;&#1074;&#1083;&#1077;&#1085;&#1072;%2019,12,09\&#1089;&#1090;&#1072;&#1083;&#1080;&#1085;&#1075;&#1088;&#1072;&#1076;\2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СТАЛИНГРАДСКАЯ БИТВА</a:t>
            </a:r>
            <a:endParaRPr lang="ru-RU" sz="2800" dirty="0"/>
          </a:p>
        </p:txBody>
      </p:sp>
      <p:pic>
        <p:nvPicPr>
          <p:cNvPr id="3075" name="Содержимое 3" descr="картинка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62263" y="1600200"/>
            <a:ext cx="341947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6858048" cy="14287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 № 2.</a:t>
            </a:r>
            <a:endParaRPr lang="ru-RU" dirty="0"/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>
          <a:xfrm>
            <a:off x="3357563" y="1428750"/>
            <a:ext cx="5786437" cy="5000625"/>
          </a:xfrm>
        </p:spPr>
        <p:txBody>
          <a:bodyPr/>
          <a:lstStyle/>
          <a:p>
            <a:pPr marL="73025" eaLnBrk="1" hangingPunct="1"/>
            <a:r>
              <a:rPr lang="ru-RU" sz="3200" b="1" smtClean="0"/>
              <a:t>За время наступления войска Донского фронта взяли в плен </a:t>
            </a:r>
            <a:r>
              <a:rPr lang="en-US" sz="3200" b="1" smtClean="0"/>
              <a:t>n</a:t>
            </a:r>
            <a:r>
              <a:rPr lang="ru-RU" sz="3200" b="1" smtClean="0"/>
              <a:t>-е число офицеров. Найдите это число, если разделить его на 100, прибавить178, и сумму умножить на14, получим 2842</a:t>
            </a:r>
          </a:p>
          <a:p>
            <a:pPr marL="73025" eaLnBrk="1" hangingPunct="1"/>
            <a:endParaRPr lang="ru-RU" sz="3600" b="1" smtClean="0"/>
          </a:p>
        </p:txBody>
      </p:sp>
      <p:pic>
        <p:nvPicPr>
          <p:cNvPr id="12292" name="Picture 3" descr="C:\Documents and Settings\All Users\Documents\My Pictures\Сталинградская битва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32480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086600" cy="10001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 № 3.</a:t>
            </a:r>
            <a:endParaRPr lang="ru-RU" dirty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142875" y="2143125"/>
            <a:ext cx="8543925" cy="4143375"/>
          </a:xfrm>
        </p:spPr>
        <p:txBody>
          <a:bodyPr/>
          <a:lstStyle/>
          <a:p>
            <a:pPr marL="73025" eaLnBrk="1" hangingPunct="1"/>
            <a:r>
              <a:rPr lang="ru-RU" sz="4400" smtClean="0"/>
              <a:t>В немецкой армии было 3000 орудий. Сколько было орудий в русской армии, если известно, что его меньше, чем у противника  на число, равное 16% от 5000.</a:t>
            </a:r>
          </a:p>
        </p:txBody>
      </p:sp>
      <p:pic>
        <p:nvPicPr>
          <p:cNvPr id="13316" name="Picture 5" descr="C:\Documents and Settings\Наташа\Рабочий стол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0"/>
            <a:ext cx="1857375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84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Задача 4</a:t>
            </a:r>
            <a:endParaRPr lang="ru-RU" sz="4400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2"/>
          </p:nvPr>
        </p:nvSpPr>
        <p:spPr>
          <a:xfrm>
            <a:off x="0" y="714375"/>
            <a:ext cx="9144000" cy="5411788"/>
          </a:xfrm>
        </p:spPr>
        <p:txBody>
          <a:bodyPr/>
          <a:lstStyle/>
          <a:p>
            <a:pPr eaLnBrk="1" hangingPunct="1"/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     </a:t>
            </a:r>
          </a:p>
          <a:p>
            <a:pPr eaLnBrk="1" hangingPunct="1"/>
            <a:r>
              <a:rPr lang="ru-RU" sz="3200" b="1" smtClean="0"/>
              <a:t>На помощь сражающимся пришли истребительные батальоны и части народного ополчения, сформированные из рабочих заводов Тракторного, "Баррикады", "Красный Октябрь". Этим добровольным формировани- ям Тракторный завод передал танки, тягачи и   пулеметы. Танков -60 ,тягочей-0,75, пулеметов-5/2 от числа танков. Выясните, сколько тягачей ,танков и пулеметов передал Тракторный завод добровольным формированием?</a:t>
            </a:r>
          </a:p>
          <a:p>
            <a:pPr eaLnBrk="1" hangingPunct="1"/>
            <a:r>
              <a:rPr lang="ru-RU" sz="2800" smtClean="0"/>
              <a:t/>
            </a:r>
            <a:br>
              <a:rPr lang="ru-RU" sz="2800" smtClean="0"/>
            </a:br>
            <a:endParaRPr lang="ru-RU" sz="160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155575"/>
          </a:xfrm>
        </p:spPr>
        <p:txBody>
          <a:bodyPr>
            <a:normAutofit fontScale="250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--</a:t>
            </a:r>
            <a:endParaRPr lang="ru-RU" dirty="0"/>
          </a:p>
        </p:txBody>
      </p:sp>
      <p:pic>
        <p:nvPicPr>
          <p:cNvPr id="14341" name="Picture 6" descr="C:\Documents and Settings\Наташа\Рабочий стол\Рисунок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5263" y="0"/>
            <a:ext cx="2598737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18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1489075"/>
            <a:ext cx="8258175" cy="460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/>
              <a:t>         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1536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71563"/>
            <a:ext cx="8401050" cy="5054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428625" y="1143000"/>
          <a:ext cx="8258202" cy="5429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734"/>
                <a:gridCol w="2752734"/>
                <a:gridCol w="2752734"/>
              </a:tblGrid>
              <a:tr h="9508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Советская армия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Немецкая армия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7544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личном составе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1,7 раза больше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12 дивизий 160 000 чел</a:t>
                      </a:r>
                      <a:endParaRPr lang="ru-RU" dirty="0"/>
                    </a:p>
                  </a:txBody>
                  <a:tcPr/>
                </a:tc>
              </a:tr>
              <a:tr h="623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1988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в артиллерии и танках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1,3 раза больше</a:t>
                      </a:r>
                    </a:p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2 200 орудий и минометов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400 танков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79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1735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 самолетах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2 раза больше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8-я воздушная армия</a:t>
                      </a:r>
                    </a:p>
                    <a:p>
                      <a:r>
                        <a:rPr lang="ru-RU" dirty="0" smtClean="0"/>
                        <a:t> 454 самолета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21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Задача 6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85938"/>
            <a:ext cx="8329613" cy="4340225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началу января 1943 года состав окруженной под Сталинградом немецкой группировки входило 300 танков, орудий и минометов – на 4030 больше, чем боевых самолетов, а тех – в 3 раза меньше, чем танков. Вычислить сколько было  орудий и миномётов, боевых самолетов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90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2.avi">
            <a:hlinkClick r:id="" action="ppaction://media"/>
          </p:cNvPr>
          <p:cNvPicPr>
            <a:picLocks noGrp="1" noRot="1" noChangeAspect="1"/>
          </p:cNvPicPr>
          <p:nvPr>
            <p:ph sz="quarter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1143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-357188"/>
            <a:ext cx="8143875" cy="45005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Поклон земле, суровой и прекрасной, 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вечно будет людям дорога!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виден новый город- светлый, ясный,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Степная ширь и Волги берега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копнешь песок, а он не желтый весь,</a:t>
            </a:r>
            <a:b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золотисный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он, 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темно-красный,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кровь героев, пролитая здесь</a:t>
            </a: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Поклон земле, суровой и прекрасной ! 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286625" y="1535113"/>
            <a:ext cx="14001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7413" name="Содержимое 4"/>
          <p:cNvSpPr>
            <a:spLocks noGrp="1"/>
          </p:cNvSpPr>
          <p:nvPr>
            <p:ph sz="quarter" idx="2"/>
          </p:nvPr>
        </p:nvSpPr>
        <p:spPr>
          <a:xfrm>
            <a:off x="6858000" y="5500688"/>
            <a:ext cx="1571625" cy="6254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4" name="Содержимое 7" descr="Рисунок7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2928938" y="3756025"/>
            <a:ext cx="3890962" cy="3101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715125" cy="63087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C000"/>
                </a:solidFill>
              </a:rPr>
              <a:t>Пройдут века, а немеркнущая слава доблестных защитников волжской твердыни будет вечно жить в памяти народов мира как ярчайший образец беспримерного  мужества и героизма. Имя "Сталинград" золотыми буквами навечно вписано в историю нашего Отечества.</a:t>
            </a:r>
          </a:p>
          <a:p>
            <a:pPr eaLnBrk="1" hangingPunct="1"/>
            <a:endParaRPr lang="ru-RU" sz="3600" b="1" smtClean="0">
              <a:solidFill>
                <a:srgbClr val="FFC000"/>
              </a:solidFill>
            </a:endParaRPr>
          </a:p>
        </p:txBody>
      </p:sp>
      <p:pic>
        <p:nvPicPr>
          <p:cNvPr id="4100" name="Picture 2" descr="C:\Documents and Settings\Наташа\Рабочий стол\рабочка\еще деду\tape.jpg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5150" y="428625"/>
            <a:ext cx="2014538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Текст 2"/>
          <p:cNvSpPr>
            <a:spLocks noGrp="1"/>
          </p:cNvSpPr>
          <p:nvPr>
            <p:ph type="body" idx="2"/>
          </p:nvPr>
        </p:nvSpPr>
        <p:spPr>
          <a:xfrm>
            <a:off x="0" y="357188"/>
            <a:ext cx="5000625" cy="650081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Сталинградская битва</a:t>
            </a:r>
            <a:r>
              <a:rPr lang="ru-RU" sz="3200" smtClean="0"/>
              <a:t> — сражение между войсками СССР, с одной стороны, и войсками нацистской Германии, Румынии, Италии и Венгрии в ходе Великой Отечественной войны. Битва была одним из важнейших событий Второй мировой войны. </a:t>
            </a:r>
          </a:p>
        </p:txBody>
      </p:sp>
      <p:pic>
        <p:nvPicPr>
          <p:cNvPr id="5123" name="Содержимое 7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714375"/>
            <a:ext cx="4486275" cy="5303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7900988" cy="33575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FFC000"/>
                </a:solidFill>
              </a:rPr>
              <a:t>Сталинградская битва </a:t>
            </a:r>
            <a:r>
              <a:rPr lang="ru-RU" sz="3200" dirty="0" smtClean="0">
                <a:solidFill>
                  <a:srgbClr val="FFC000"/>
                </a:solidFill>
              </a:rPr>
              <a:t>- развернулась на площади 100 тысяч кв. км при протяженности фронта от 400 до 850 км и продолжалась 200 дней и ночей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8529638" y="3786188"/>
            <a:ext cx="614362" cy="30718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149" name="Содержимое 6" descr="Рисунок3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3094038"/>
            <a:ext cx="3889375" cy="3763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latin typeface="Georgia" pitchFamily="18" charset="0"/>
              </a:rPr>
              <a:t>Этапы </a:t>
            </a:r>
            <a:r>
              <a:rPr lang="ru-RU" sz="4400" dirty="0" err="1" smtClean="0">
                <a:latin typeface="Georgia" pitchFamily="18" charset="0"/>
              </a:rPr>
              <a:t>сталинградской</a:t>
            </a:r>
            <a:r>
              <a:rPr lang="ru-RU" sz="4400" dirty="0" smtClean="0">
                <a:latin typeface="Georgia" pitchFamily="18" charset="0"/>
              </a:rPr>
              <a:t> битвы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115300" cy="4537075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17 июля – 12 сентября 1942 </a:t>
            </a:r>
            <a:r>
              <a:rPr lang="ru-RU" sz="2800" b="1" dirty="0" smtClean="0"/>
              <a:t>– наступление немцев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13 сентября – 18 ноября 1942 </a:t>
            </a:r>
            <a:r>
              <a:rPr lang="ru-RU" sz="2800" b="1" dirty="0" smtClean="0"/>
              <a:t>– оборонительные бои на улицах Сталинграда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AutoNum type="arabicPeriod"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19 ноября 1942 – 2 февраля 1943 </a:t>
            </a:r>
            <a:r>
              <a:rPr lang="ru-RU" sz="2800" b="1" dirty="0" smtClean="0"/>
              <a:t>– контрнаступление советских войск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rot="16720358" flipV="1">
            <a:off x="4645025" y="1141413"/>
            <a:ext cx="4041775" cy="3937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5857875"/>
            <a:ext cx="8401050" cy="1000125"/>
          </a:xfrm>
        </p:spPr>
        <p:txBody>
          <a:bodyPr>
            <a:no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dirty="0" smtClean="0">
                <a:solidFill>
                  <a:srgbClr val="00B050"/>
                </a:solidFill>
              </a:rPr>
              <a:t>Сегодня Сталинград называется  Волгоградом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-1071563" y="6072188"/>
            <a:ext cx="4041776" cy="196850"/>
          </a:xfrm>
        </p:spPr>
        <p:txBody>
          <a:bodyPr>
            <a:normAutofit fontScale="32500" lnSpcReduction="2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pic>
        <p:nvPicPr>
          <p:cNvPr id="8197" name="Содержимое 6" descr="img06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8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2"/>
          <p:cNvSpPr>
            <a:spLocks noGrp="1"/>
          </p:cNvSpPr>
          <p:nvPr>
            <p:ph type="body" idx="2"/>
          </p:nvPr>
        </p:nvSpPr>
        <p:spPr>
          <a:xfrm>
            <a:off x="142875" y="3857625"/>
            <a:ext cx="9001125" cy="3000375"/>
          </a:xfrm>
        </p:spPr>
        <p:txBody>
          <a:bodyPr/>
          <a:lstStyle/>
          <a:p>
            <a:pPr eaLnBrk="1" hangingPunct="1"/>
            <a:r>
              <a:rPr lang="ru-RU" sz="2800" b="1" smtClean="0"/>
              <a:t>       Захват Сталинграда был очень важен Гитлеру по нескольким причинам. Это был главный индустриальный город на берегах Волги .ОН обеспечил бы безопасность на левом фланге немецких армий, наступающих на Кавказ. ТО , что город носил имя Сталина , делал захват города выигрышным идеологическим и пропагандистским ходом.</a:t>
            </a:r>
          </a:p>
        </p:txBody>
      </p:sp>
      <p:pic>
        <p:nvPicPr>
          <p:cNvPr id="9219" name="Содержимое 4" descr="Рисунок4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0"/>
            <a:ext cx="4643438" cy="3929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7572428" cy="14382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Задача № 1.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3071813"/>
            <a:ext cx="8858250" cy="3071812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dirty="0" smtClean="0"/>
              <a:t>           С</a:t>
            </a:r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rgbClr val="C00000"/>
                </a:solidFill>
              </a:rPr>
              <a:t>а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</a:t>
            </a:r>
            <a:r>
              <a:rPr lang="ru-RU" sz="3200" dirty="0" smtClean="0">
                <a:solidFill>
                  <a:srgbClr val="FFC000"/>
                </a:solidFill>
              </a:rPr>
              <a:t> </a:t>
            </a:r>
            <a:r>
              <a:rPr lang="ru-RU" sz="3200" dirty="0" smtClean="0"/>
              <a:t>– </a:t>
            </a:r>
            <a:r>
              <a:rPr lang="ru-RU" dirty="0" smtClean="0"/>
              <a:t>по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в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сентября 1942г</a:t>
            </a:r>
            <a:r>
              <a:rPr lang="ru-RU" sz="3200" dirty="0" smtClean="0"/>
              <a:t>.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 началось наступление немцев под Сталинградом.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Найдите эти числа, если известно, что: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err="1" smtClean="0">
                <a:solidFill>
                  <a:srgbClr val="C00000"/>
                </a:solidFill>
              </a:rPr>
              <a:t>а</a:t>
            </a:r>
            <a:r>
              <a:rPr lang="ru-RU" sz="3200" b="1" dirty="0" err="1" smtClean="0"/>
              <a:t>=</a:t>
            </a:r>
            <a:r>
              <a:rPr lang="ru-RU" sz="3200" b="1" dirty="0" smtClean="0"/>
              <a:t>(1000-524):28</a:t>
            </a:r>
            <a:endParaRPr lang="ru-RU" sz="32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в</a:t>
            </a:r>
            <a:r>
              <a:rPr lang="ru-RU" sz="3200" b="1" dirty="0" smtClean="0"/>
              <a:t>=4404*(789+312)*3</a:t>
            </a:r>
            <a:endParaRPr lang="ru-RU" sz="3200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b="1" dirty="0"/>
          </a:p>
        </p:txBody>
      </p:sp>
      <p:pic>
        <p:nvPicPr>
          <p:cNvPr id="10244" name="Picture 2" descr="C:\Documents and Settings\Наташа\Рабочий стол\рабочка\еще деду\pic_12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0"/>
            <a:ext cx="330993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 сообщениям  Донского фронта на 10 января 1943 года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3" y="1714500"/>
          <a:ext cx="8229600" cy="5081969"/>
        </p:xfrm>
        <a:graphic>
          <a:graphicData uri="http://schemas.openxmlformats.org/drawingml/2006/table">
            <a:tbl>
              <a:tblPr/>
              <a:tblGrid>
                <a:gridCol w="2500312"/>
                <a:gridCol w="3714750"/>
                <a:gridCol w="2014538"/>
              </a:tblGrid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Наши войска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противник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207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Личный состав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21/25 часть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250 тыс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6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орудий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 66% больше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4150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615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37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танков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 1/6 часть  меньше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593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5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Боевых самолетов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 300% больше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</a:tr>
              <a:tr h="723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3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466</TotalTime>
  <Words>350</Words>
  <Application>Microsoft Office PowerPoint</Application>
  <PresentationFormat>Экран (4:3)</PresentationFormat>
  <Paragraphs>64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СТАЛИНГРАДСКАЯ БИТВА</vt:lpstr>
      <vt:lpstr>Слайд 2</vt:lpstr>
      <vt:lpstr>Слайд 3</vt:lpstr>
      <vt:lpstr>Слайд 4</vt:lpstr>
      <vt:lpstr>Этапы сталинградской битвы</vt:lpstr>
      <vt:lpstr>Слайд 6</vt:lpstr>
      <vt:lpstr>Слайд 7</vt:lpstr>
      <vt:lpstr>Задача № 1.</vt:lpstr>
      <vt:lpstr>по сообщениям  Донского фронта на 10 января 1943 года </vt:lpstr>
      <vt:lpstr>Задача № 2.</vt:lpstr>
      <vt:lpstr>Задача № 3.</vt:lpstr>
      <vt:lpstr>Задача 4</vt:lpstr>
      <vt:lpstr>Задача 5</vt:lpstr>
      <vt:lpstr>Задача 6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Xtkjdtr</dc:creator>
  <cp:lastModifiedBy>Наташа</cp:lastModifiedBy>
  <cp:revision>54</cp:revision>
  <dcterms:created xsi:type="dcterms:W3CDTF">2009-12-01T07:07:56Z</dcterms:created>
  <dcterms:modified xsi:type="dcterms:W3CDTF">2010-01-24T08:54:10Z</dcterms:modified>
</cp:coreProperties>
</file>