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1">
      <p:cViewPr varScale="1">
        <p:scale>
          <a:sx n="55" d="100"/>
          <a:sy n="55" d="100"/>
        </p:scale>
        <p:origin x="84" y="1032"/>
      </p:cViewPr>
      <p:guideLst>
        <p:guide pos="3840"/>
        <p:guide pos="2160" orient="horz"/>
      </p:guideLst>
    </p:cSldViewPr>
  </p:slideViewPr>
  <p:gridSpacing cx="360000" cy="3600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</a:blip>
          <a:stretch/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 bwMode="auto">
          <a:xfrm>
            <a:off x="0" y="0"/>
            <a:ext cx="2305051" cy="6858001"/>
            <a:chOff x="0" y="0"/>
            <a:chExt cx="2305051" cy="6858001"/>
          </a:xfrm>
          <a:gradFill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 fill="norm" stroke="1" extrusionOk="0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 fill="norm" stroke="1" extrusionOk="0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 fill="norm" stroke="1" extrusionOk="0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 fill="norm" stroke="1" extrusionOk="0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7"/>
            </a:xfrm>
            <a:custGeom>
              <a:avLst/>
              <a:gdLst/>
              <a:ahLst/>
              <a:cxnLst/>
              <a:rect l="0" t="0" r="r" b="b"/>
              <a:pathLst>
                <a:path w="264" h="329" fill="norm" stroke="1" extrusionOk="0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 fill="norm" stroke="1" extrusionOk="0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 fill="norm" stroke="1" extrusionOk="0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4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 fill="norm" stroke="1" extrusionOk="0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49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 fill="norm" stroke="1" extrusionOk="0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 fill="norm" stroke="1" extrusionOk="0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 fill="norm" stroke="1" extrusionOk="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 fill="norm" stroke="1" extrusionOk="0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 fill="norm" stroke="1" extrusionOk="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 fill="norm" stroke="1" extrusionOk="0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 fill="norm" stroke="1" extrusionOk="0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7" cy="160338"/>
            </a:xfrm>
            <a:custGeom>
              <a:avLst/>
              <a:gdLst/>
              <a:ahLst/>
              <a:cxnLst/>
              <a:rect l="0" t="0" r="r" b="b"/>
              <a:pathLst>
                <a:path w="35" h="34" fill="norm" stroke="1" extrusionOk="0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899"/>
            </a:xfrm>
            <a:custGeom>
              <a:avLst/>
              <a:gdLst/>
              <a:ahLst/>
              <a:cxnLst/>
              <a:rect l="0" t="0" r="r" b="b"/>
              <a:pathLst>
                <a:path w="402" h="2536" fill="norm" stroke="1" extrusionOk="0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 fill="norm" stroke="1" extrusionOk="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49"/>
            </a:xfrm>
            <a:custGeom>
              <a:avLst/>
              <a:gdLst/>
              <a:ahLst/>
              <a:cxnLst/>
              <a:rect l="0" t="0" r="r" b="b"/>
              <a:pathLst>
                <a:path w="23" h="23" fill="norm" stroke="1" extrusionOk="0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 fill="norm" stroke="1" extrusionOk="0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4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 fill="norm" stroke="1" extrusionOk="0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 fill="norm" stroke="1" extrusionOk="0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 fill="norm" stroke="1" extrusionOk="0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 fill="norm" stroke="1" extrusionOk="0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 fill="norm" stroke="1" extrusionOk="0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4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 fill="norm" stroke="1" extrusionOk="0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 fill="norm" stroke="1" extrusionOk="0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2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fill="norm" stroke="1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 fill="norm" stroke="1" extrusionOk="0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 fill="norm" stroke="1" extrusionOk="0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 fill="norm" stroke="1" extrusionOk="0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 fill="norm" stroke="1" extrusionOk="0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7077511" y="5410201"/>
            <a:ext cx="2743200" cy="365125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876424" y="5410201"/>
            <a:ext cx="512488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9896911" y="5410199"/>
            <a:ext cx="771089" cy="365125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Панорамная фотография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446212" y="609599"/>
            <a:ext cx="9302752" cy="274842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 bwMode="auto"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 bwMode="auto">
          <a:xfrm>
            <a:off x="903512" y="732394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ts val="0"/>
              </a:spcBef>
              <a:buNone/>
              <a:defRPr sz="3200" b="0" cap="all">
                <a:ln w="3175" cmpd="sng">
                  <a:noFill/>
                </a:ln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61" name="TextBox 60"/>
          <p:cNvSpPr txBox="1"/>
          <p:nvPr/>
        </p:nvSpPr>
        <p:spPr bwMode="auto">
          <a:xfrm>
            <a:off x="10537370" y="276497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ts val="0"/>
              </a:spcBef>
              <a:buNone/>
              <a:defRPr sz="3200" b="0" cap="all">
                <a:ln w="3175" cmpd="sng">
                  <a:noFill/>
                </a:ln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Три колонк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 bwMode="auto">
          <a:xfrm>
            <a:off x="1141413" y="609600"/>
            <a:ext cx="9905998" cy="1905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 bwMode="auto"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514766" y="2677635"/>
            <a:ext cx="318438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 bwMode="auto"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 bwMode="auto"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 bwMode="auto"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Столбец с тремя рисункам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1141411" y="609600"/>
            <a:ext cx="9905999" cy="1905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0" name="Picture Placeholder 2"/>
          <p:cNvSpPr>
            <a:spLocks noChangeAspect="1" noGrp="1"/>
          </p:cNvSpPr>
          <p:nvPr>
            <p:ph type="pic" idx="15"/>
          </p:nvPr>
        </p:nvSpPr>
        <p:spPr bwMode="auto">
          <a:xfrm>
            <a:off x="1141413" y="2666998"/>
            <a:ext cx="3195240" cy="1524000"/>
          </a:xfrm>
          <a:prstGeom prst="round2DiagRect">
            <a:avLst>
              <a:gd name="adj1" fmla="val 16667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/>
            </a:lvl1pPr>
          </a:lstStyle>
          <a:p>
            <a:pPr marL="0" lvl="0" indent="0">
              <a:buNone/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 bwMode="auto"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3" name="Picture Placeholder 2"/>
          <p:cNvSpPr>
            <a:spLocks noChangeAspect="1" noGrp="1"/>
          </p:cNvSpPr>
          <p:nvPr>
            <p:ph type="pic" idx="21"/>
          </p:nvPr>
        </p:nvSpPr>
        <p:spPr bwMode="auto">
          <a:xfrm>
            <a:off x="4489053" y="2666998"/>
            <a:ext cx="3198940" cy="1524000"/>
          </a:xfrm>
          <a:prstGeom prst="round2DiagRect">
            <a:avLst>
              <a:gd name="adj1" fmla="val 16667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/>
            </a:lvl1pPr>
          </a:lstStyle>
          <a:p>
            <a:pPr marL="0" lvl="0" indent="0">
              <a:buNone/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 bwMode="auto"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 bwMode="auto"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26" name="Picture Placeholder 2"/>
          <p:cNvSpPr>
            <a:spLocks noChangeAspect="1" noGrp="1"/>
          </p:cNvSpPr>
          <p:nvPr>
            <p:ph type="pic" idx="22"/>
          </p:nvPr>
        </p:nvSpPr>
        <p:spPr bwMode="auto">
          <a:xfrm>
            <a:off x="7852442" y="2666998"/>
            <a:ext cx="3194969" cy="1524000"/>
          </a:xfrm>
          <a:prstGeom prst="round2DiagRect">
            <a:avLst>
              <a:gd name="adj1" fmla="val 16667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/>
            </a:lvl1pPr>
          </a:lstStyle>
          <a:p>
            <a:pPr marL="0" lvl="0" indent="0">
              <a:buNone/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 bwMode="auto"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042400" y="609599"/>
            <a:ext cx="2005011" cy="5181601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141410" y="609599"/>
            <a:ext cx="7748590" cy="518160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141410" y="2249486"/>
            <a:ext cx="4878389" cy="354171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2249486"/>
            <a:ext cx="4875211" cy="354171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1" y="619126"/>
            <a:ext cx="9906000" cy="147796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141410" y="3073397"/>
            <a:ext cx="4878390" cy="271780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3073397"/>
            <a:ext cx="4875210" cy="2717801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6705" y="609601"/>
            <a:ext cx="3856037" cy="1639883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56200" y="592666"/>
            <a:ext cx="5891209" cy="5198534"/>
          </a:xfrm>
        </p:spPr>
        <p:txBody>
          <a:bodyPr anchor="ctr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3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</a:blip>
          <a:stretch/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 bwMode="auto"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 bwMode="auto">
            <a:xfrm>
              <a:off x="-14288" y="0"/>
              <a:ext cx="1220788" cy="6858001"/>
              <a:chOff x="-14288" y="0"/>
              <a:chExt cx="1220788" cy="6858001"/>
            </a:xfrm>
            <a:gradFill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 fill="norm" stroke="1" extrusionOk="0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 fill="norm" stroke="1" extrusionOk="0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 fill="norm" stroke="1" extrusionOk="0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 fill="norm" stroke="1" extrusionOk="0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 fill="norm" stroke="1" extrusionOk="0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 fill="norm" stroke="1" extrusionOk="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 fill="norm" stroke="1" extrusionOk="0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 fill="norm" stroke="1" extrusionOk="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49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 fill="norm" stroke="1" extrusionOk="0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 fill="norm" stroke="1" extrusionOk="0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 fill="norm" stroke="1" extrusionOk="0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4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 fill="norm" stroke="1" extrusionOk="0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 fill="norm" stroke="1" extrusionOk="0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2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 fill="norm" stroke="1" extrusionOk="0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 fill="norm" stroke="1" extrusionOk="0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/>
            <p:cNvGrpSpPr/>
            <p:nvPr/>
          </p:nvGrpSpPr>
          <p:grpSpPr bwMode="auto">
            <a:xfrm>
              <a:off x="11364912" y="0"/>
              <a:ext cx="674688" cy="6848476"/>
              <a:chOff x="11364912" y="0"/>
              <a:chExt cx="674688" cy="6848476"/>
            </a:xfrm>
            <a:gradFill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 fill="norm" stroke="1" extrusionOk="0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 fill="norm" stroke="1" extrusionOk="0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599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 fill="norm" stroke="1" extrusionOk="0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 fill="norm" stroke="1" extrusionOk="0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 fill="norm" stroke="1" extrusionOk="0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4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 fill="norm" stroke="1" extrusionOk="0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 fill="norm" stroke="1" extrusionOk="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A87A34-81AB-432B-8DAE-1953F412C126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2F896-40B5-4ADD-8801-0D06FADFA095}" type="slidenum">
              <a:rPr lang="en-US"/>
              <a:t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3600" cap="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120000"/>
        </a:lnSpc>
        <a:spcBef>
          <a:spcPts val="1000"/>
        </a:spcBef>
        <a:buSzPct val="125000"/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120000"/>
        </a:lnSpc>
        <a:spcBef>
          <a:spcPts val="500"/>
        </a:spcBef>
        <a:buSzPct val="125000"/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49569" y="351692"/>
            <a:ext cx="10955215" cy="261314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>
                <a:solidFill>
                  <a:schemeClr val="accent3"/>
                </a:solidFill>
              </a:rPr>
              <a:t>    Характеристика и критерии </a:t>
            </a:r>
            <a:br>
              <a:rPr lang="ru-RU" b="1">
                <a:solidFill>
                  <a:schemeClr val="accent3"/>
                </a:solidFill>
              </a:rPr>
            </a:br>
            <a:r>
              <a:rPr lang="ru-RU" b="1">
                <a:solidFill>
                  <a:schemeClr val="accent3"/>
                </a:solidFill>
              </a:rPr>
              <a:t>оценки  учебных заданий  на примере математической  грамотности                                                                           (одного задания)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76424" y="4396154"/>
            <a:ext cx="8791575" cy="861646"/>
          </a:xfrm>
        </p:spPr>
        <p:txBody>
          <a:bodyPr/>
          <a:lstStyle/>
          <a:p>
            <a:pPr algn="ctr">
              <a:defRPr/>
            </a:pPr>
            <a:r>
              <a:rPr lang="ru-RU" sz="3600" b="0" cap="none" spc="0">
                <a:ln w="0"/>
                <a:solidFill>
                  <a:schemeClr val="tx1"/>
                </a:solidFill>
              </a:rPr>
              <a:t>Кривошеева Надежда Ивановна</a:t>
            </a:r>
            <a:endParaRPr/>
          </a:p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400" b="1" i="1" u="none" strike="noStrike" cap="all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АЛГОРИТМ </a:t>
            </a:r>
            <a:br>
              <a:rPr lang="ru-RU" sz="2400" b="0" i="0" u="none" strike="noStrike" cap="all" spc="0">
                <a:ln>
                  <a:noFill/>
                </a:ln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400" b="1" i="0" u="none" strike="noStrike" cap="all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разработки характеристики и критериев оценки учебных заданий</a:t>
            </a:r>
            <a:br>
              <a:rPr lang="ru-RU" sz="2400" b="0" i="0" u="none" strike="noStrike" cap="all" spc="0">
                <a:ln>
                  <a:noFill/>
                </a:ln>
                <a:solidFill>
                  <a:prstClr val="black"/>
                </a:solidFill>
                <a:ea typeface="+mj-ea"/>
                <a:cs typeface="+mj-cs"/>
              </a:rPr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41412" y="1635369"/>
            <a:ext cx="9905999" cy="4853354"/>
          </a:xfrm>
        </p:spPr>
        <p:txBody>
          <a:bodyPr>
            <a:normAutofit/>
          </a:bodyPr>
          <a:lstStyle/>
          <a:p>
            <a:pPr marL="0" marR="0" lvl="0" indent="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None/>
              <a:defRPr/>
            </a:pPr>
            <a:r>
              <a:rPr lang="ru-RU" sz="1400" b="0" i="0" u="none" strike="noStrike" cap="none" spc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 Учебное задание (</a:t>
            </a:r>
            <a:r>
              <a:rPr lang="ru-RU" sz="1400" b="0" i="0" u="none" strike="noStrike" cap="none" spc="0">
                <a:ln>
                  <a:noFill/>
                </a:ln>
                <a:solidFill>
                  <a:srgbClr val="262626"/>
                </a:solidFill>
                <a:latin typeface="Times New Roman"/>
                <a:ea typeface="+mn-ea"/>
                <a:cs typeface="+mn-cs"/>
              </a:rPr>
              <a:t>завтрак на восемь человека, рассчитайте и вставьте пропущенные цифры в таблице.</a:t>
            </a:r>
            <a:r>
              <a:rPr lang="ru-RU" sz="1400" b="0" i="0" u="none" strike="noStrike" cap="none" spc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)                                                                                                                                          Блок вопросов к учебному заданию                                                                                                                                                                                                              Время выполнения учебного задания                                                                                                                          </a:t>
            </a:r>
            <a:endParaRPr/>
          </a:p>
          <a:p>
            <a:pPr marL="0" marR="0" lvl="0" indent="0" algn="ctr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None/>
              <a:defRPr/>
            </a:pPr>
            <a:r>
              <a:rPr lang="ru-RU" sz="1400" b="1" i="0" u="none" strike="noStrike" cap="none" spc="0">
                <a:ln>
                  <a:noFill/>
                </a:ln>
                <a:solidFill>
                  <a:prstClr val="black"/>
                </a:solidFill>
                <a:ea typeface="+mn-ea"/>
                <a:cs typeface="Times New Roman"/>
              </a:rPr>
              <a:t>Характеристика задания:</a:t>
            </a:r>
            <a:endParaRPr/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1.Содержательная область оценки.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2.Компетентностная область оценки (вид когнитивной деятельности).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3.Контекст.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4.Уровень сложности задания /</a:t>
            </a:r>
            <a:r>
              <a:rPr lang="ru-RU" sz="1200" b="0" i="1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математической/читательской</a:t>
            </a: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… грамотности.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5.Типы заданий по форме ответа (формат ответа).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   Тип научного знания: тип знания - для ЕНГ (содержательное/ процедурное). 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   Тип текста - для  ЧГ (составной (объявление, интервью, аннотация, отзыв о книге); сплошной).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6.Объект оценки (проверяемые знания/умения, на формирование/оценку которых направлено задание).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7.Дополнительные характеристики.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228600" marR="0" lvl="0" indent="-228600" algn="l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/>
              <a:buChar char="•"/>
              <a:defRPr/>
            </a:pPr>
            <a:r>
              <a:rPr lang="ru-RU" sz="1200" b="0" i="0" u="none" strike="noStrike" cap="none" spc="0">
                <a:ln>
                  <a:noFill/>
                </a:ln>
                <a:solidFill>
                  <a:srgbClr val="000000"/>
                </a:solidFill>
                <a:latin typeface="Times New Roman"/>
                <a:ea typeface="+mn-ea"/>
                <a:cs typeface="Times New Roman"/>
              </a:rPr>
              <a:t>8.Система оценивания (0,1,2… балла), критерии оценивания; максимальный балл; способ проверки.</a:t>
            </a:r>
            <a:endParaRPr lang="ru-RU" sz="1200" b="0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  <a:p>
            <a:pPr marL="0" indent="0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41412" y="193431"/>
            <a:ext cx="10745788" cy="559777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b="1">
                <a:solidFill>
                  <a:srgbClr val="FF0000"/>
                </a:solidFill>
              </a:rPr>
              <a:t>(рассчитать)                                                                                                                 </a:t>
            </a:r>
            <a:r>
              <a:rPr lang="ru-RU" sz="1800" b="1">
                <a:solidFill>
                  <a:srgbClr val="000000"/>
                </a:solidFill>
                <a:latin typeface="Times New Roman"/>
              </a:rPr>
              <a:t>Диагностическая работа для обучающихся </a:t>
            </a:r>
            <a:r>
              <a:rPr lang="ru-RU" sz="1800" b="1" i="1">
                <a:solidFill>
                  <a:srgbClr val="FF0000"/>
                </a:solidFill>
                <a:latin typeface="Times New Roman"/>
              </a:rPr>
              <a:t>5</a:t>
            </a:r>
            <a:r>
              <a:rPr lang="ru-RU" sz="1800" b="1">
                <a:solidFill>
                  <a:srgbClr val="000000"/>
                </a:solidFill>
                <a:latin typeface="Times New Roman"/>
              </a:rPr>
              <a:t> классов </a:t>
            </a:r>
            <a:endParaRPr lang="ru-RU"/>
          </a:p>
          <a:p>
            <a:pPr marL="0" indent="0" algn="ctr">
              <a:buNone/>
              <a:defRPr/>
            </a:pPr>
            <a:r>
              <a:rPr lang="ru-RU" sz="1800" b="1" i="1">
                <a:solidFill>
                  <a:srgbClr val="FF0000"/>
                </a:solidFill>
                <a:latin typeface="Times New Roman"/>
              </a:rPr>
              <a:t>МАТЕМАТИЧЕСКАЯ ГРАМОТНОСТЬ</a:t>
            </a:r>
            <a:endParaRPr/>
          </a:p>
          <a:p>
            <a:pPr marL="0" indent="0" algn="ctr">
              <a:buNone/>
              <a:defRPr/>
            </a:pPr>
            <a:r>
              <a:rPr lang="ru-RU" b="1">
                <a:solidFill>
                  <a:schemeClr val="bg1"/>
                </a:solidFill>
              </a:rPr>
              <a:t>ИНСТРУКЦИЯ    </a:t>
            </a:r>
            <a:r>
              <a:rPr lang="ru-RU" b="1">
                <a:solidFill>
                  <a:srgbClr val="FF0000"/>
                </a:solidFill>
              </a:rPr>
              <a:t>                                                                                                               </a:t>
            </a:r>
            <a:r>
              <a:rPr lang="ru-RU" sz="1800">
                <a:solidFill>
                  <a:srgbClr val="000000"/>
                </a:solidFill>
                <a:latin typeface="Times New Roman"/>
              </a:rPr>
              <a:t>Работа состоит из таблицы , в  которой указано наименование блюда, названия продуктов, количество продуктов на одного человека и необходимо рассчитать количество продуктов на 8 человек .</a:t>
            </a:r>
            <a:endParaRPr lang="ru-RU"/>
          </a:p>
          <a:p>
            <a:pPr marL="0" indent="0">
              <a:buNone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      На выполнение работы отводится 15 минут. </a:t>
            </a:r>
            <a:endParaRPr/>
          </a:p>
          <a:p>
            <a:pPr marL="0" indent="0">
              <a:buNone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Необходимо рассчитать количество продуктов по каждому виду продуктов.</a:t>
            </a:r>
            <a:endParaRPr/>
          </a:p>
          <a:p>
            <a:pPr marL="0" indent="0">
              <a:buNone/>
              <a:defRPr/>
            </a:pPr>
            <a:r>
              <a:rPr lang="ru-RU" sz="1800" b="0" i="0">
                <a:solidFill>
                  <a:srgbClr val="262626"/>
                </a:solidFill>
                <a:latin typeface="Times New Roman"/>
              </a:rPr>
              <a:t>В пятом классе это может быть расчет стоимости бутербродов и чая, или практическая работа по полному расчету меню для завтрака</a:t>
            </a:r>
            <a:r>
              <a:rPr lang="ru-RU" b="0" i="0">
                <a:solidFill>
                  <a:srgbClr val="262626"/>
                </a:solidFill>
                <a:latin typeface="Times New Roman"/>
              </a:rPr>
              <a:t>. </a:t>
            </a:r>
            <a:endParaRPr lang="ru-RU"/>
          </a:p>
          <a:p>
            <a:pPr marL="0" indent="0" algn="ctr">
              <a:buNone/>
              <a:defRPr/>
            </a:pPr>
            <a:r>
              <a:rPr lang="ru-RU" b="1">
                <a:solidFill>
                  <a:srgbClr val="FF0000"/>
                </a:solidFill>
              </a:rPr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1336431" y="2110153"/>
          <a:ext cx="9904413" cy="4448908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474913"/>
                <a:gridCol w="2476500"/>
                <a:gridCol w="2476500"/>
                <a:gridCol w="2476500"/>
              </a:tblGrid>
              <a:tr h="776224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b="0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Блюдо</a:t>
                      </a:r>
                      <a:endParaRPr b="0"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b="0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Продукты</a:t>
                      </a:r>
                      <a:endParaRPr b="0"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0" i="0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+mn-lt"/>
                          <a:ea typeface="+mn-ea"/>
                          <a:cs typeface="+mn-cs"/>
                        </a:rPr>
                        <a:t>Количество продуктов на одного человека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0" i="0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+mn-lt"/>
                          <a:ea typeface="+mn-ea"/>
                          <a:cs typeface="+mn-cs"/>
                        </a:rPr>
                        <a:t>Количество продуктов на восемь человек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</a:tr>
              <a:tr h="612114">
                <a:tc rowSpan="4"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   Бутерброд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Хлеб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2 ломтика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</a:rPr>
                        <a:t> 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</a:tr>
              <a:tr h="612114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Сливочное масло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10 г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</a:rPr>
                        <a:t> 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</a:tr>
              <a:tr h="612114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Сыр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30 г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</a:rPr>
                        <a:t> 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</a:tr>
              <a:tr h="612114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Зелень (овощи)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15 г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</a:tr>
              <a:tr h="612114">
                <a:tc rowSpan="2"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Чай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Заварка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5 г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</a:rPr>
                        <a:t> 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</a:tr>
              <a:tr h="612114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Сахар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highlight>
                            <a:srgbClr val="FFFFFF"/>
                          </a:highlight>
                          <a:latin typeface="Times New Roman"/>
                        </a:rPr>
                        <a:t>30 г</a:t>
                      </a: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defRPr/>
                      </a:pPr>
                      <a:endParaRPr>
                        <a:solidFill>
                          <a:schemeClr val="bg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 bwMode="auto">
          <a:xfrm flipH="0" flipV="0">
            <a:off x="1705707" y="751673"/>
            <a:ext cx="8663660" cy="427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/>
              <a:buChar char="•"/>
              <a:defRPr/>
            </a:pPr>
            <a:r>
              <a:rPr lang="ru-RU"/>
              <a:t> </a:t>
            </a:r>
            <a:r>
              <a:rPr sz="2200" b="0" i="0" u="none">
                <a:solidFill>
                  <a:srgbClr val="262626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200" b="1" i="0" u="none">
                <a:solidFill>
                  <a:srgbClr val="262626"/>
                </a:solidFill>
                <a:latin typeface="Times New Roman"/>
                <a:ea typeface="Times New Roman"/>
                <a:cs typeface="Times New Roman"/>
              </a:rPr>
              <a:t>Р</a:t>
            </a:r>
            <a:r>
              <a:rPr sz="2200" b="1" i="0" u="none">
                <a:solidFill>
                  <a:srgbClr val="262626"/>
                </a:solidFill>
                <a:latin typeface="Times New Roman"/>
                <a:ea typeface="Times New Roman"/>
                <a:cs typeface="Times New Roman"/>
              </a:rPr>
              <a:t>ассчитайте и вставьте пропущенные цифры в таблице.</a:t>
            </a:r>
            <a:endParaRPr sz="2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753017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>
                <a:solidFill>
                  <a:schemeClr val="bg1"/>
                </a:solidFill>
              </a:rPr>
              <a:t>          Продукты для бутерброда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150058639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SzPct val="125000"/>
              <a:buFont typeface="Arial"/>
              <a:buNone/>
              <a:defRPr/>
            </a:pPr>
            <a:r>
              <a:rPr sz="1600">
                <a:solidFill>
                  <a:schemeClr val="bg1"/>
                </a:solidFill>
              </a:rPr>
              <a:t>1. Хлеб или батон                                                                                                                                                                                             </a:t>
            </a:r>
            <a:r>
              <a:rPr sz="1600">
                <a:solidFill>
                  <a:schemeClr val="bg1"/>
                </a:solidFill>
              </a:rPr>
              <a:t>2. </a:t>
            </a:r>
            <a:r>
              <a:rPr lang="ru-RU" sz="1600">
                <a:solidFill>
                  <a:schemeClr val="bg1"/>
                </a:solidFill>
              </a:rPr>
              <a:t>Масло </a:t>
            </a:r>
            <a:r>
              <a:rPr lang="ru-RU" sz="1600">
                <a:solidFill>
                  <a:schemeClr val="bg1"/>
                </a:solidFill>
              </a:rPr>
              <a:t>сливочное </a:t>
            </a:r>
            <a:r>
              <a:rPr lang="ru-RU" sz="160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</a:t>
            </a:r>
            <a:r>
              <a:rPr lang="ru-RU" sz="1600">
                <a:solidFill>
                  <a:schemeClr val="bg1"/>
                </a:solidFill>
              </a:rPr>
              <a:t>3. Сыр</a:t>
            </a:r>
            <a:r>
              <a:rPr lang="ru-RU" sz="160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>
                <a:solidFill>
                  <a:schemeClr val="bg1"/>
                </a:solidFill>
              </a:rPr>
              <a:t>4. Ветчина</a:t>
            </a:r>
            <a:r>
              <a:rPr lang="ru-RU" sz="160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              5. Зелень                                                                                                                                                                                                   6. Помидор</a:t>
            </a:r>
            <a:r>
              <a:rPr lang="ru-RU" sz="160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В</a:t>
            </a:r>
            <a:r>
              <a:rPr lang="ru-RU" sz="1600">
                <a:solidFill>
                  <a:schemeClr val="bg1"/>
                </a:solidFill>
              </a:rPr>
              <a:t> классе на практических занятиях Вити, было предложено приготовить бутерброды на 8 ребят, но также сказано , что он должен взять лишь те продукты которые были рассчитаны в таблице.  </a:t>
            </a:r>
            <a:endParaRPr lang="ru-RU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41412" y="263769"/>
            <a:ext cx="10569942" cy="622495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 marL="0" indent="0" algn="ctr">
              <a:buNone/>
              <a:defRPr/>
            </a:pPr>
            <a:r>
              <a:rPr lang="ru-RU" sz="2400" b="1" i="1">
                <a:solidFill>
                  <a:srgbClr val="FF0000"/>
                </a:solidFill>
                <a:latin typeface="Times New Roman"/>
              </a:rPr>
              <a:t>(</a:t>
            </a:r>
            <a:r>
              <a:rPr lang="ru-RU" sz="2400" b="1" i="1">
                <a:solidFill>
                  <a:srgbClr val="FF0000"/>
                </a:solidFill>
                <a:latin typeface="Times New Roman"/>
              </a:rPr>
              <a:t>разработать)</a:t>
            </a:r>
            <a:endParaRPr sz="2400"/>
          </a:p>
          <a:p>
            <a:pPr>
              <a:buFont typeface="Arial"/>
              <a:buChar char="•"/>
              <a:defRPr/>
            </a:pPr>
            <a:r>
              <a:rPr lang="ru-RU" sz="1800" b="1">
                <a:solidFill>
                  <a:srgbClr val="000000"/>
                </a:solidFill>
                <a:latin typeface="Times New Roman"/>
              </a:rPr>
              <a:t>Задание 1«Приготовьте» завтрак на восемь человека, рассчитайте и вставьте пропущенные цифры в </a:t>
            </a:r>
            <a:r>
              <a:rPr lang="ru-RU" sz="1800" b="1">
                <a:solidFill>
                  <a:srgbClr val="000000"/>
                </a:solidFill>
                <a:latin typeface="Times New Roman"/>
              </a:rPr>
              <a:t>таблице.</a:t>
            </a:r>
            <a:endParaRPr/>
          </a:p>
          <a:p>
            <a:pPr>
              <a:buFont typeface="Arial"/>
              <a:buChar char="•"/>
              <a:defRPr/>
            </a:pPr>
            <a:r>
              <a:rPr lang="ru-RU" sz="1800" b="1">
                <a:solidFill>
                  <a:srgbClr val="000000"/>
                </a:solidFill>
                <a:latin typeface="Times New Roman"/>
              </a:rPr>
              <a:t>Время </a:t>
            </a:r>
            <a:r>
              <a:rPr lang="ru-RU" sz="1800" b="1">
                <a:solidFill>
                  <a:srgbClr val="000000"/>
                </a:solidFill>
                <a:latin typeface="Times New Roman"/>
              </a:rPr>
              <a:t>выполнения задания 1: 20 минут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 b="1">
                <a:solidFill>
                  <a:srgbClr val="000000"/>
                </a:solidFill>
                <a:latin typeface="Times New Roman"/>
              </a:rPr>
              <a:t>Характеристики задания 1: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Область математического содержания: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Количество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Компетентностная область оценки :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Вопрос 1 –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Формулирование (указать все возможные наборы продуктов)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Вопрос 2 –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Рассуждение (какие продукты не включаем в состав бутерброда? </a:t>
            </a:r>
            <a:r>
              <a:rPr lang="ru-RU" sz="1800">
                <a:solidFill>
                  <a:srgbClr val="000000"/>
                </a:solidFill>
                <a:latin typeface="Times New Roman"/>
              </a:rPr>
              <a:t>Какие есть варианты?).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Контекст: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Личная жизнь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Уровень сложности задания математической грамотности: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оба вопроса – 2 (см. слайд 6 ).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Формат ответа: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Вопрос 1 – краткий ответ; Вопрос 2 – развернутый ответ.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Проверяются знания/умения: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 i="1">
                <a:solidFill>
                  <a:srgbClr val="000000"/>
                </a:solidFill>
                <a:latin typeface="Times New Roman"/>
              </a:rPr>
              <a:t>- вычислять величины; округлять величины; выполнять прикидку результата</a:t>
            </a:r>
            <a:endParaRPr lang="ru-RU" sz="1800" i="1">
              <a:solidFill>
                <a:srgbClr val="000000"/>
              </a:solidFill>
              <a:latin typeface="Times New Roman"/>
            </a:endParaRPr>
          </a:p>
          <a:p>
            <a:pPr>
              <a:buFont typeface="Arial"/>
              <a:buChar char="•"/>
              <a:defRPr/>
            </a:pPr>
            <a:r>
              <a:rPr lang="ru-RU" sz="1800" i="1">
                <a:solidFill>
                  <a:srgbClr val="000000"/>
                </a:solidFill>
                <a:latin typeface="Times New Roman"/>
              </a:rPr>
              <a:t>производить расчет  продуктов на нужное количество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обосновывать.</a:t>
            </a:r>
            <a:endParaRPr lang="ru-RU"/>
          </a:p>
          <a:p>
            <a:pPr>
              <a:buFont typeface="Arial"/>
              <a:buChar char="•"/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</a:rPr>
              <a:t>Дополнительные характеристики: </a:t>
            </a:r>
            <a:r>
              <a:rPr lang="ru-RU" sz="1800" i="1">
                <a:solidFill>
                  <a:srgbClr val="000000"/>
                </a:solidFill>
                <a:latin typeface="Times New Roman"/>
              </a:rPr>
              <a:t>Проверяются действия универсального характера: планировать ход решения, упорядочивать действия</a:t>
            </a:r>
            <a:endParaRPr lang="ru-RU"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167229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spcBef>
                <a:spcPts val="0"/>
              </a:spcBef>
              <a:buNone/>
              <a:defRPr/>
            </a:pPr>
            <a:r>
              <a:rPr sz="2000">
                <a:solidFill>
                  <a:schemeClr val="bg1"/>
                </a:solidFill>
              </a:rPr>
              <a:t>Система  оценивания </a:t>
            </a:r>
            <a:r>
              <a:rPr lang="ru-RU" sz="2000" b="1" i="0" u="none" strike="noStrike" cap="all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1" u="none" strike="noStrike" cap="all" spc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(разработать)</a:t>
            </a:r>
            <a:endParaRPr sz="2000"/>
          </a:p>
          <a:p>
            <a:pPr>
              <a:defRPr/>
            </a:pPr>
            <a:endParaRPr sz="2000">
              <a:solidFill>
                <a:schemeClr val="bg1"/>
              </a:solidFill>
            </a:endParaRPr>
          </a:p>
        </p:txBody>
      </p:sp>
      <p:sp>
        <p:nvSpPr>
          <p:cNvPr id="212957359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1055999" y="1629000"/>
            <a:ext cx="9905998" cy="43200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Вопрос 1</a:t>
            </a:r>
            <a:r>
              <a:rPr lang="en-US" sz="2400" b="0" i="0" u="none" strike="noStrike" cap="none" spc="0">
                <a:solidFill>
                  <a:schemeClr val="bg1"/>
                </a:solidFill>
                <a:latin typeface="Tw Cen MT"/>
                <a:ea typeface="Arial"/>
                <a:cs typeface="Arial"/>
              </a:rPr>
              <a:t> </a:t>
            </a:r>
            <a:endParaRPr sz="2400" i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spcBef>
                <a:spcPts val="0"/>
              </a:spcBef>
              <a:buNone/>
              <a:defRPr/>
            </a:pPr>
            <a:endParaRPr sz="2400">
              <a:solidFill>
                <a:schemeClr val="bg1"/>
              </a:solidFill>
            </a:endParaRPr>
          </a:p>
          <a:p>
            <a:pPr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Вопрос 2</a:t>
            </a:r>
            <a:endParaRPr lang="en-US" sz="24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spcBef>
                <a:spcPts val="0"/>
              </a:spcBef>
              <a:buNone/>
              <a:defRPr/>
            </a:pPr>
            <a:endParaRPr sz="2400">
              <a:solidFill>
                <a:schemeClr val="bg1"/>
              </a:solidFill>
            </a:endParaRPr>
          </a:p>
          <a:p>
            <a:pPr>
              <a:defRPr/>
            </a:pPr>
            <a:endParaRPr/>
          </a:p>
        </p:txBody>
      </p:sp>
      <p:graphicFrame>
        <p:nvGraphicFramePr>
          <p:cNvPr id="1822352405" name=""/>
          <p:cNvGraphicFramePr>
            <a:graphicFrameLocks xmlns:a="http://schemas.openxmlformats.org/drawingml/2006/main"/>
          </p:cNvGraphicFramePr>
          <p:nvPr/>
        </p:nvGraphicFramePr>
        <p:xfrm>
          <a:off x="1269999" y="2097087"/>
          <a:ext cx="9579949" cy="138429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260000"/>
                <a:gridCol w="830724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 балла</a:t>
                      </a:r>
                      <a:endParaRPr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Приведены верные  ответы: набор продуктов для бутерброда, который необходимо приготовить а также для приготовления чая.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 балл</a:t>
                      </a:r>
                      <a:endParaRPr b="1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Приведен</a:t>
                      </a:r>
                      <a:r>
                        <a:rPr lang="ru-RU" sz="1800" b="0" i="1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ru-RU" sz="1800" b="0" i="0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один</a:t>
                      </a:r>
                      <a:r>
                        <a:rPr lang="ru-RU" sz="1800" b="0" i="1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ru-RU" sz="1800" b="0" i="0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из верных ответов и не приведен неверный ответ</a:t>
                      </a:r>
                      <a:endParaRPr b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i="0" u="none" strike="noStrike" cap="none" spc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баллов</a:t>
                      </a:r>
                      <a:endParaRPr sz="1800" b="1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>
                          <a:latin typeface="Times New Roman"/>
                          <a:cs typeface="Times New Roman"/>
                        </a:rPr>
                        <a:t>Другие ответы. Ответ отсутствует</a:t>
                      </a:r>
                      <a:endParaRPr lang="ru-RU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65585549" name=""/>
          <p:cNvGraphicFramePr>
            <a:graphicFrameLocks xmlns:a="http://schemas.openxmlformats.org/drawingml/2006/main"/>
          </p:cNvGraphicFramePr>
          <p:nvPr/>
        </p:nvGraphicFramePr>
        <p:xfrm>
          <a:off x="1055999" y="4149000"/>
          <a:ext cx="8140699" cy="110997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215060"/>
                <a:gridCol w="8492238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2 балла</a:t>
                      </a:r>
                      <a:endParaRPr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800" b="0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Дан верный ответ:  Какие продукты не применяем для приготовления наших бутербродов.</a:t>
                      </a:r>
                      <a:endParaRPr b="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 балл</a:t>
                      </a:r>
                      <a:endParaRPr b="1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just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Дан верный ответ,  а объяснение, неполное, но не содержит неверных утверждений, или объяснение не приведено.</a:t>
                      </a:r>
                      <a:endParaRPr sz="18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endParaRPr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800" b="1" i="0" u="none" strike="noStrike" cap="none" spc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баллов</a:t>
                      </a:r>
                      <a:endParaRPr sz="1800" b="1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1800" b="0" i="0" u="none" strike="noStrike" cap="none" spc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Другие ответы. Ответ отсутствует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6703723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1141412" y="618517"/>
            <a:ext cx="9905997" cy="65048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br>
              <a:rPr lang="ru-RU" sz="1600" b="1" i="0" u="none" strike="noStrike" cap="all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</a:br>
            <a:br>
              <a:rPr lang="ru-RU" sz="1600" b="1" i="0" u="none" strike="noStrike" cap="all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600" b="1" i="0" u="none" strike="noStrike" cap="all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                       Уровень сложности задания </a:t>
            </a:r>
            <a:r>
              <a:rPr lang="ru-RU" sz="1600" b="1" i="1" u="none" strike="noStrike" cap="all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математической</a:t>
            </a:r>
            <a:r>
              <a:rPr lang="ru-RU" sz="1600" b="1" i="0" u="none" strike="noStrike" cap="all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грамотности </a:t>
            </a:r>
            <a:r>
              <a:rPr lang="ru-RU" sz="1600" b="1" i="1" u="none" strike="noStrike" cap="all" spc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(разработать</a:t>
            </a:r>
            <a:r>
              <a:rPr lang="ru-RU" sz="1600" b="1" i="1" u="none" strike="noStrike" cap="all" spc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sz="1600" b="1">
              <a:solidFill>
                <a:srgbClr val="FF0000"/>
              </a:solidFill>
            </a:endParaRPr>
          </a:p>
          <a:p>
            <a:pPr>
              <a:defRPr/>
            </a:pPr>
            <a:endParaRPr>
              <a:solidFill>
                <a:schemeClr val="bg1"/>
              </a:solidFill>
            </a:endParaRPr>
          </a:p>
        </p:txBody>
      </p:sp>
      <p:sp>
        <p:nvSpPr>
          <p:cNvPr id="4892182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1141411" y="1269000"/>
            <a:ext cx="9905998" cy="45222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50000" lnSpcReduction="10000"/>
          </a:bodyPr>
          <a:lstStyle/>
          <a:p>
            <a:pPr marL="0" indent="446087" algn="just">
              <a:buNone/>
              <a:defRPr/>
            </a:pPr>
            <a:endParaRPr sz="2400">
              <a:solidFill>
                <a:schemeClr val="bg1"/>
              </a:solidFill>
            </a:endParaRPr>
          </a:p>
          <a:p>
            <a:pPr marL="0" indent="446087" algn="just">
              <a:buNone/>
              <a:defRPr/>
            </a:pPr>
            <a:r>
              <a:rPr lang="ru-RU" sz="24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4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Высокий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- обучающиеся, математическая грамотность которых отвечает этому уровню, могут осмыслить, обобщить и использовать информацию, полученную ими на основе исследования и моделирования сложных проблемных ситуаций, и могут использовать свои знания в нетипичных контекстах. Могут связывать и использовать информацию из разных источников, представленную в различной форме, и свободно преобразовывать и переходить от одной формы к другой. Обладают продвинутым математическим мышлением и умением проводить рассуждения. Могут применять интуицию и понимание наряду с владением математическими символами, операциями и зависимостями для разработки новых подходов и стратегий к разрешению новых проблемных ситуаций.</a:t>
            </a:r>
            <a:endParaRPr lang="ru-RU" sz="2400" b="0" i="0" u="none" strike="noStrike" cap="none" spc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0" indent="446087" algn="just">
              <a:buNone/>
              <a:defRPr/>
            </a:pPr>
            <a:r>
              <a:rPr lang="ru-RU" sz="24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2. Средний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обучащиеся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способны выполнять четко описанные процедуры, включая и те процедуры, которые могут требовать принятия решения на каждом последующем шаге. У них достаточно здравая интерпретация, чтобы служить основой для выбора и применения простых методов решения. Способны интерпретировать и использовать представления, основанные на различных информационных источниках, и проводить прямые рассуждения на этой основе. Они обычно демонстрируют некоторую способность справляться с процентами, обыкновенными и десятичными дробями, работать с пропорциональными зависимостями. Приведенные ими решения показывают, что они способны проводить элементарную интерпретацию полученных результатов и рассуждения.</a:t>
            </a:r>
            <a:endParaRPr sz="2400">
              <a:solidFill>
                <a:schemeClr val="bg1"/>
              </a:solidFill>
            </a:endParaRPr>
          </a:p>
          <a:p>
            <a:pPr marL="0" indent="446087" algn="just">
              <a:buNone/>
              <a:defRPr/>
            </a:pPr>
            <a:r>
              <a:rPr lang="ru-RU" sz="2400" b="1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3. Низкий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обучащиеся</a:t>
            </a:r>
            <a:r>
              <a:rPr lang="ru-RU" sz="2400" b="0" i="0" u="none" strike="noStrike" cap="none" spc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способны выполнить очень прямые и простые математические задания, например, найти единственное значение на четко оформленной диаграмме или в таблице, где надписи на диаграммах или столбцах и строках таблицы полностью соответствуют словам, приведенным в описании ситуации и в вопросах к ней. Таким образом, критерии выбора должны быть ясны обучающимся, а зависимость между диаграммой или таблицей и аспектами контекста очевидна, а для выполнения арифметических вычислений с натуральными числами даны четкие указания.</a:t>
            </a:r>
            <a:endParaRPr sz="24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Arial"/>
        <a:cs typeface="Arial"/>
      </a:majorFont>
      <a:minorFont>
        <a:latin typeface="Tw Cen MT"/>
        <a:ea typeface="Arial"/>
        <a:cs typeface="Arial"/>
      </a:minorFont>
    </a:fontScheme>
    <a:fmtScheme name="Circuit">
      <a:fillStyleLst>
        <a:solidFill>
          <a:schemeClr val="phClr"/>
        </a:solidFill>
        <a:gradFill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0</TotalTime>
  <Words>0</Words>
  <Application>R7-Office/2024.4.2.721</Application>
  <DocSecurity>0</DocSecurity>
  <PresentationFormat>Широкоэкранный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и критерии  оценки  учебных заданий  на примере математической  грамотности                                                                           (одного задания)</dc:title>
  <dc:subject/>
  <dc:creator>Nadya</dc:creator>
  <cp:keywords/>
  <dc:description/>
  <dc:identifier/>
  <dc:language/>
  <cp:lastModifiedBy>Надежда Кривошеева</cp:lastModifiedBy>
  <cp:revision>19</cp:revision>
  <dcterms:created xsi:type="dcterms:W3CDTF">2025-05-26T16:31:56Z</dcterms:created>
  <dcterms:modified xsi:type="dcterms:W3CDTF">2025-05-29T12:28:48Z</dcterms:modified>
  <cp:category/>
  <cp:contentStatus/>
  <cp:version/>
</cp:coreProperties>
</file>