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12192000" cy="6858000"/>
  <p:defaultTextStyle>
    <a:defPPr>
      <a:defRPr lang="ru-RU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5" d="102"/>
          <a:sy n="99" d="101"/>
        </p:scale>
        <p:origin x="112" y="112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0443820A-0E64-48F8-9055-FF0DD326791F}" type="slidenum">
              <a:rPr/>
              <a:t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43333E65-E319-423D-A2F3-391F9AD0C527}" type="slidenum">
              <a:rPr/>
              <a:t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9A71CA36-5B07-4E7D-959F-2DAA2C004824}" type="slidenum">
              <a:rPr/>
              <a:t/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EC69DE03-561F-4E27-872C-F6EF2C2AABB2}" type="slidenum">
              <a:rPr/>
              <a:t/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DBAF7565-BD3D-4988-BF27-19ACCF1FF09C}" type="slidenum">
              <a:rPr/>
              <a:t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BADD4291-E64D-4ACE-9606-872F71F26F53}" type="slidenum">
              <a:rPr/>
              <a:t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E7848800-600E-4D7C-8C16-56913FC2CB79}" type="slidenum">
              <a:rPr/>
              <a:t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83F740C6-2FCF-4DC5-BD09-D174C89031A2}" type="slidenum">
              <a:rPr/>
              <a:t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24CE1E4F-90CD-444A-9102-28A7F8C6D4A3}" type="slidenum">
              <a:rPr/>
              <a:t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54B77554-3C92-4FB0-A5BA-1538CE874445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CE45E5D0-7D09-4149-8883-20EC63A466B5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EC5258FE-DB84-45B9-9B37-2835BC5834A2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 bwMode="auto"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 bwMode="auto"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/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 bwMode="auto"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 bwMode="auto">
          <a:xfrm>
            <a:off x="1524539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p>
            <a:pPr algn="ctr">
              <a:defRPr/>
            </a:pPr>
            <a:r>
              <a:rPr sz="2800" b="1"/>
              <a:t>              Влияние </a:t>
            </a:r>
            <a:r>
              <a:rPr sz="2800" b="1"/>
              <a:t> среды  на   рост </a:t>
            </a:r>
            <a:r>
              <a:rPr sz="2800" b="1"/>
              <a:t>плесени</a:t>
            </a:r>
            <a:r>
              <a:rPr sz="2800" b="1"/>
              <a:t>	</a:t>
            </a:r>
            <a:endParaRPr sz="2800" b="1"/>
          </a:p>
          <a:p>
            <a:pPr algn="ctr">
              <a:defRPr/>
            </a:pPr>
            <a:endParaRPr sz="1800" b="1"/>
          </a:p>
          <a:p>
            <a:pPr indent="0" algn="ctr">
              <a:buNone/>
              <a:defRPr/>
            </a:pPr>
            <a:r>
              <a:rPr sz="1800" b="1"/>
              <a:t>                 </a:t>
            </a:r>
            <a:endParaRPr sz="3600" b="0" strike="noStrike" spc="-1">
              <a:solidFill>
                <a:srgbClr val="000000"/>
              </a:solidFill>
              <a:latin typeface="Liberation Sans"/>
              <a:cs typeface="Liberation Sans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 bwMode="auto">
          <a:xfrm>
            <a:off x="1523880" y="3602160"/>
            <a:ext cx="9142920" cy="165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ctr">
              <a:buNone/>
              <a:defRPr/>
            </a:pPr>
            <a:r>
              <a:rPr lang="ru-RU" sz="2000" b="1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b="1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b="1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Исследовательская работа</a:t>
            </a:r>
            <a:endParaRPr lang="ru-RU" sz="2000" b="1" i="0" u="none" strike="noStrike" cap="none" spc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  <a:p>
            <a:pPr indent="0" algn="ctr">
              <a:buNone/>
              <a:defRPr/>
            </a:pPr>
            <a:endParaRPr sz="1400" b="0" strike="noStrike" spc="0">
              <a:solidFill>
                <a:srgbClr val="000000"/>
              </a:solidFill>
              <a:latin typeface="Liberation Sans"/>
              <a:cs typeface="Liberation Sans"/>
            </a:endParaRPr>
          </a:p>
          <a:p>
            <a:pPr indent="2790824">
              <a:lnSpc>
                <a:spcPct val="150000"/>
              </a:lnSpc>
              <a:spcAft>
                <a:spcPts val="0"/>
              </a:spcAft>
              <a:defRPr/>
            </a:pPr>
            <a:r>
              <a:rPr sz="1400"/>
              <a:t>                                                    Выполнили работу: </a:t>
            </a:r>
            <a:r>
              <a:rPr sz="1400"/>
              <a:t>Соболева Яна</a:t>
            </a:r>
            <a:endParaRPr sz="1400"/>
          </a:p>
          <a:p>
            <a:pPr indent="2790824">
              <a:lnSpc>
                <a:spcPct val="150000"/>
              </a:lnSpc>
              <a:spcAft>
                <a:spcPts val="0"/>
              </a:spcAft>
              <a:defRPr/>
            </a:pPr>
            <a:r>
              <a:rPr sz="1400"/>
              <a:t>                                                                                      Шемарина Глафира</a:t>
            </a:r>
            <a:endParaRPr sz="1400"/>
          </a:p>
          <a:p>
            <a:pPr indent="2790824">
              <a:lnSpc>
                <a:spcPct val="150000"/>
              </a:lnSpc>
              <a:spcAft>
                <a:spcPts val="0"/>
              </a:spcAft>
              <a:defRPr/>
            </a:pPr>
            <a:r>
              <a:rPr sz="1400"/>
              <a:t>                                                    Научный руководитель: </a:t>
            </a:r>
            <a:r>
              <a:rPr sz="1400"/>
              <a:t>Назарова Алина </a:t>
            </a:r>
            <a:endParaRPr sz="1400"/>
          </a:p>
          <a:p>
            <a:pPr indent="2790824">
              <a:lnSpc>
                <a:spcPct val="150000"/>
              </a:lnSpc>
              <a:spcAft>
                <a:spcPts val="0"/>
              </a:spcAft>
              <a:defRPr/>
            </a:pPr>
            <a:r>
              <a:rPr sz="1400"/>
              <a:t>                                                                                             Ильинична</a:t>
            </a:r>
            <a:endParaRPr sz="1400"/>
          </a:p>
          <a:p>
            <a:pPr indent="0" algn="ctr">
              <a:buNone/>
              <a:defRPr/>
            </a:pPr>
            <a:r>
              <a:rPr sz="1100"/>
              <a:t>	</a:t>
            </a:r>
            <a:endParaRPr sz="2000" b="0" strike="noStrike" spc="0">
              <a:solidFill>
                <a:srgbClr val="000000"/>
              </a:solidFill>
              <a:latin typeface="Liberation Sans"/>
              <a:cs typeface="Liberatio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1870718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/>
          </a:p>
        </p:txBody>
      </p:sp>
      <p:sp>
        <p:nvSpPr>
          <p:cNvPr id="323416104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8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/>
          </a:p>
        </p:txBody>
      </p:sp>
      <p:graphicFrame>
        <p:nvGraphicFramePr>
          <p:cNvPr id="464023492" name=""/>
          <p:cNvGraphicFramePr>
            <a:graphicFrameLocks xmlns:a="http://schemas.openxmlformats.org/drawingml/2006/main"/>
          </p:cNvGraphicFramePr>
          <p:nvPr/>
        </p:nvGraphicFramePr>
        <p:xfrm>
          <a:off x="2031999" y="1371600"/>
          <a:ext cx="8127999" cy="269217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4063999"/>
                <a:gridCol w="4063999"/>
              </a:tblGrid>
              <a:tr h="3105150"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Кусок хлеба в сухом месте  </a:t>
                      </a:r>
                      <a:endParaRPr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/>
                        <a:t>           </a:t>
                      </a:r>
                      <a:r>
                        <a:rPr sz="1800"/>
                        <a:t> </a:t>
                      </a:r>
                      <a:r>
                        <a:rPr sz="18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Кусок хлеба во влажном месте</a:t>
                      </a:r>
                      <a:endParaRPr sz="1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99826611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6199969" flipH="0" flipV="0">
            <a:off x="2529967" y="410024"/>
            <a:ext cx="2657474" cy="4474589"/>
          </a:xfrm>
          <a:prstGeom prst="rect">
            <a:avLst/>
          </a:prstGeom>
        </p:spPr>
      </p:pic>
      <p:pic>
        <p:nvPicPr>
          <p:cNvPr id="48003939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095999" y="1371600"/>
            <a:ext cx="3974857" cy="2551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4113229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defRPr/>
            </a:pPr>
            <a:r>
              <a:rPr sz="3200"/>
              <a:t>Спасибо за внимание !!!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333293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lnSpc>
                <a:spcPct val="150000"/>
              </a:lnSpc>
              <a:spcAft>
                <a:spcPts val="0"/>
              </a:spcAft>
              <a:defRPr/>
            </a:pPr>
            <a:br>
              <a:rPr sz="1600" b="1"/>
            </a:br>
            <a:br>
              <a:rPr sz="1600" b="1"/>
            </a:br>
            <a:br>
              <a:rPr sz="1600" b="1"/>
            </a:br>
            <a:br>
              <a:rPr sz="1600" b="1"/>
            </a:br>
            <a:br>
              <a:rPr sz="1600" b="1"/>
            </a:br>
            <a:br>
              <a:rPr sz="1600" b="1"/>
            </a:br>
            <a:br>
              <a:rPr sz="1600" b="1"/>
            </a:br>
            <a:r>
              <a:rPr sz="1600" b="1"/>
              <a:t>Задачи:</a:t>
            </a:r>
            <a:endParaRPr sz="1600" b="1"/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sz="1600"/>
              <a:t>- н</a:t>
            </a:r>
            <a:r>
              <a:rPr sz="1600"/>
              <a:t>айти информацию о плесени</a:t>
            </a:r>
            <a:endParaRPr sz="1600"/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sz="1600"/>
              <a:t>- </a:t>
            </a:r>
            <a:r>
              <a:rPr sz="1600"/>
              <a:t>вырастить  плесень на хлебе  в разных условиях</a:t>
            </a:r>
            <a:endParaRPr sz="1600"/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sz="1600"/>
              <a:t>- выявить условия, влияющие на рост плесени</a:t>
            </a:r>
            <a:endParaRPr sz="1600"/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sz="1600"/>
              <a:t>составить памятку о мерах борьбы с плесенью в домашних условиях</a:t>
            </a:r>
            <a:endParaRPr sz="1600"/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sz="1600" b="1"/>
              <a:t>Гипотеза:</a:t>
            </a:r>
            <a:r>
              <a:rPr sz="1600"/>
              <a:t> </a:t>
            </a:r>
            <a:r>
              <a:rPr sz="1600"/>
              <a:t> на  плесневые грибы воздействуют  факторы внешней среды</a:t>
            </a:r>
            <a:endParaRPr sz="1600"/>
          </a:p>
          <a:p>
            <a:pPr indent="0">
              <a:lnSpc>
                <a:spcPct val="150000"/>
              </a:lnSpc>
              <a:spcAft>
                <a:spcPts val="0"/>
              </a:spcAft>
              <a:defRPr/>
            </a:pPr>
            <a:r>
              <a:rPr sz="1600" b="1"/>
              <a:t>Методы исследования:</a:t>
            </a:r>
            <a:endParaRPr sz="1600" b="1"/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sz="1600"/>
              <a:t>- </a:t>
            </a:r>
            <a:r>
              <a:rPr sz="1600"/>
              <a:t>Поисковый </a:t>
            </a:r>
            <a:endParaRPr sz="1600"/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sz="1600"/>
              <a:t>- </a:t>
            </a:r>
            <a:r>
              <a:rPr sz="1600"/>
              <a:t>Опыт</a:t>
            </a:r>
            <a:endParaRPr sz="1600"/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sz="1600"/>
              <a:t>- </a:t>
            </a:r>
            <a:r>
              <a:rPr sz="1600"/>
              <a:t>Наблюдение</a:t>
            </a:r>
            <a:endParaRPr sz="1600"/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sz="1600"/>
              <a:t>- Сравнение</a:t>
            </a:r>
            <a:endParaRPr sz="1600"/>
          </a:p>
          <a:p>
            <a:pPr>
              <a:defRPr/>
            </a:pPr>
            <a:r>
              <a:rPr sz="1600" b="1"/>
              <a:t>Объект исследования:</a:t>
            </a:r>
            <a:r>
              <a:rPr sz="1600"/>
              <a:t> </a:t>
            </a:r>
            <a:r>
              <a:rPr sz="1600"/>
              <a:t>плесень</a:t>
            </a:r>
            <a:br>
              <a:rPr sz="1600"/>
            </a:br>
            <a:r>
              <a:rPr sz="1600" b="1"/>
              <a:t>Предмет исследования:</a:t>
            </a:r>
            <a:r>
              <a:rPr sz="1600"/>
              <a:t> выращи</a:t>
            </a:r>
            <a:r>
              <a:rPr sz="1600"/>
              <a:t>вание плесени в разных условиях</a:t>
            </a:r>
            <a:endParaRPr sz="1600"/>
          </a:p>
        </p:txBody>
      </p:sp>
      <p:sp>
        <p:nvSpPr>
          <p:cNvPr id="604793312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8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800089" name="PlaceHolder 2"/>
          <p:cNvSpPr>
            <a:spLocks noGrp="1"/>
          </p:cNvSpPr>
          <p:nvPr>
            <p:ph type="subTitle"/>
          </p:nvPr>
        </p:nvSpPr>
        <p:spPr bwMode="auto">
          <a:xfrm flipH="0" flipV="0">
            <a:off x="352785" y="761999"/>
            <a:ext cx="10972077" cy="533399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r>
              <a:rPr/>
              <a:t>                           </a:t>
            </a:r>
            <a:r>
              <a:rPr sz="1800"/>
              <a:t>                       </a:t>
            </a:r>
            <a:r>
              <a:rPr sz="1800" b="1"/>
              <a:t>     </a:t>
            </a:r>
            <a:r>
              <a: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Глава 1.  Плесень и ее значение</a:t>
            </a:r>
            <a:b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sz="1800"/>
          </a:p>
          <a:p>
            <a:pPr>
              <a:defRPr/>
            </a:pPr>
            <a:r>
              <a:rPr sz="1800"/>
              <a:t>                                       </a:t>
            </a:r>
            <a:r>
              <a: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1.1 Плесень – это грибы</a:t>
            </a:r>
            <a:b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Плесень (плесневелые грибки) - это микроорганизмы, которые можно увидеть под микроскопом, невооружённым глазом видно лишь единую массу. Плесень состоит из множества длинных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бесцветных нитей, на которых имеются ответвления двух видов.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Плесень не способна производить пищу для себя самостоятельно как зелёные растения, поэтому её относят к простейшим грибковым паразитическим растениям.</a:t>
            </a:r>
            <a:endParaRPr sz="1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1800"/>
          </a:p>
          <a:p>
            <a:pPr>
              <a:defRPr/>
            </a:pPr>
            <a:r>
              <a:rPr sz="1800"/>
              <a:t>                             </a:t>
            </a:r>
            <a:r>
              <a:rPr sz="1800" b="1"/>
              <a:t>   </a:t>
            </a:r>
            <a:r>
              <a: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1.2  Разновидности</a:t>
            </a:r>
            <a:r>
              <a: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плесени</a:t>
            </a:r>
            <a:b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sz="1800"/>
          </a:p>
          <a:p>
            <a:pPr>
              <a:defRPr/>
            </a:pPr>
            <a:r>
              <a: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Чёрная  плесень.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1800" b="0"/>
          </a:p>
          <a:p>
            <a:pPr>
              <a:defRPr/>
            </a:pPr>
            <a:r>
              <a:rPr sz="1800" b="0"/>
              <a:t> 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Серая  плесень. </a:t>
            </a:r>
            <a:endParaRPr sz="1800" b="0"/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3. Зелёная  плесень.</a:t>
            </a:r>
            <a:endParaRPr sz="1800" b="0"/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4. Белая  плесень.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endParaRPr sz="1800" b="0"/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5. Голубая  плесень.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1800" b="0"/>
          </a:p>
          <a:p>
            <a:pPr>
              <a:defRPr/>
            </a:pPr>
            <a:r>
              <a:rPr sz="1800" b="0"/>
              <a:t>  6.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Розовая  плесень</a:t>
            </a: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1965656" name="PlaceHolder 1"/>
          <p:cNvSpPr>
            <a:spLocks noGrp="1"/>
          </p:cNvSpPr>
          <p:nvPr>
            <p:ph type="title"/>
          </p:nvPr>
        </p:nvSpPr>
        <p:spPr bwMode="auto">
          <a:xfrm flipH="0" flipV="0">
            <a:off x="1171454" y="1513004"/>
            <a:ext cx="9142920" cy="40210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r>
              <a:rPr sz="1800"/>
              <a:t>                                    </a:t>
            </a:r>
            <a:r>
              <a:rPr sz="2400"/>
              <a:t>    </a:t>
            </a:r>
            <a:r>
              <a:rPr sz="2400" b="1"/>
              <a:t> </a:t>
            </a:r>
            <a:r>
              <a:rPr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1.3. Значение в жизни</a:t>
            </a:r>
            <a:b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sz="2400"/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одной стороны, плесень может быть полезна: </a:t>
            </a:r>
            <a:b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удобрением для растений</a:t>
            </a:r>
            <a:b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получают лекарственные препараты</a:t>
            </a:r>
            <a:b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 используют для приготовления некоторых продуктов</a:t>
            </a:r>
            <a:b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также она аллергена и токсична</a:t>
            </a:r>
            <a:b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b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</a:t>
            </a:r>
            <a:r>
              <a:rPr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endParaRPr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8947" name="PlaceHolder 1"/>
          <p:cNvSpPr>
            <a:spLocks noGrp="1"/>
          </p:cNvSpPr>
          <p:nvPr>
            <p:ph type="title"/>
          </p:nvPr>
        </p:nvSpPr>
        <p:spPr bwMode="auto">
          <a:xfrm>
            <a:off x="1952505" y="186543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 sz="2200"/>
          </a:p>
          <a:p>
            <a:pPr>
              <a:defRPr/>
            </a:pPr>
            <a:r>
              <a:rPr lang="ru-RU" sz="22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1.4.  Меры борьбы с плесенью</a:t>
            </a:r>
            <a:br>
              <a:rPr lang="ru-RU" sz="22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sz="2200"/>
          </a:p>
          <a:p>
            <a:pPr>
              <a:defRPr/>
            </a:pPr>
            <a:r>
              <a:rPr lang="ru-RU" sz="22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 Подготовка к работе.  </a:t>
            </a:r>
            <a:endParaRPr sz="2200"/>
          </a:p>
          <a:p>
            <a:pPr>
              <a:defRPr/>
            </a:pPr>
            <a:r>
              <a:rPr lang="ru-RU" sz="22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 Механическое удаление плесени. </a:t>
            </a:r>
            <a:endParaRPr sz="2200"/>
          </a:p>
          <a:p>
            <a:pPr>
              <a:defRPr/>
            </a:pPr>
            <a:r>
              <a:rPr lang="ru-RU" sz="22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 Обработка химическими средствами. </a:t>
            </a:r>
            <a:endParaRPr sz="2200"/>
          </a:p>
          <a:p>
            <a:pPr>
              <a:defRPr/>
            </a:pPr>
            <a:r>
              <a:rPr lang="ru-RU" sz="22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 Белизна (раствор хлора). </a:t>
            </a:r>
            <a:endParaRPr sz="2200"/>
          </a:p>
          <a:p>
            <a:pPr>
              <a:defRPr/>
            </a:pPr>
            <a:r>
              <a:rPr lang="ru-RU" sz="22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 Уксус. </a:t>
            </a:r>
            <a:endParaRPr sz="2200"/>
          </a:p>
          <a:p>
            <a:pPr>
              <a:defRPr/>
            </a:pPr>
            <a:r>
              <a:rPr lang="ru-RU" sz="22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 Перекись водорода. </a:t>
            </a:r>
            <a:endParaRPr sz="2200"/>
          </a:p>
          <a:p>
            <a:pPr>
              <a:defRPr/>
            </a:pPr>
            <a:r>
              <a:rPr lang="ru-RU" sz="22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 Сода и вода. </a:t>
            </a:r>
            <a:endParaRPr sz="2200"/>
          </a:p>
          <a:p>
            <a:pPr>
              <a:defRPr/>
            </a:pPr>
            <a:r>
              <a:rPr lang="ru-RU" sz="22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  Мониторинг и повторная обработка.  </a:t>
            </a:r>
            <a:br>
              <a:rPr lang="ru-RU" sz="22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sz="2200"/>
          </a:p>
          <a:p>
            <a:pPr>
              <a:defRPr/>
            </a:pPr>
            <a:r>
              <a:rPr lang="ru-RU" sz="22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Если грибок пророс глубоко в стены, потолок и другие поверхности, то эффективно избавиться от плесени помогут дезинфекционные службы, применяющие профессиональные составы.</a:t>
            </a:r>
            <a:r>
              <a:rPr lang="ru-RU" sz="22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br>
              <a:rPr lang="ru-RU" sz="10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sz="1000"/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7409611" name="PlaceHolder 1"/>
          <p:cNvSpPr>
            <a:spLocks noGrp="1"/>
          </p:cNvSpPr>
          <p:nvPr>
            <p:ph type="title"/>
          </p:nvPr>
        </p:nvSpPr>
        <p:spPr bwMode="auto">
          <a:xfrm>
            <a:off x="1524539" y="22357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</a:t>
            </a:r>
            <a:r>
              <a: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 Описание опыта</a:t>
            </a:r>
            <a:b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b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sz="2000"/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2.1 Выращивание плесени на хлебе</a:t>
            </a:r>
            <a:b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sz="2000"/>
          </a:p>
          <a:p>
            <a:pPr>
              <a:lnSpc>
                <a:spcPct val="114999"/>
              </a:lnSpc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Чтобы убедиться в нашей гипотезе, нам необходимо провести опыт, вырастив самостоятельно плесень. Взяли куски хлеба и поместили их в банки, разложив в разных местах  (Приложение 1 , рис.7-12).</a:t>
            </a:r>
            <a:endParaRPr sz="2000"/>
          </a:p>
          <a:p>
            <a:pPr marL="305908" indent="-305908">
              <a:lnSpc>
                <a:spcPct val="114999"/>
              </a:lnSpc>
              <a:buAutoNum type="arabicPeriod"/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Контроль:  кухня,  температура:  +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23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градуса</a:t>
            </a:r>
            <a:endParaRPr sz="2000"/>
          </a:p>
          <a:p>
            <a:pPr>
              <a:lnSpc>
                <a:spcPct val="114999"/>
              </a:lnSpc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Холодильник  (температура:  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градуса)</a:t>
            </a:r>
            <a:endParaRPr sz="2000"/>
          </a:p>
          <a:p>
            <a:pPr>
              <a:lnSpc>
                <a:spcPct val="114999"/>
              </a:lnSpc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Сухое   место  (наверху кухонного шкафа )</a:t>
            </a:r>
            <a:endParaRPr sz="2000"/>
          </a:p>
          <a:p>
            <a:pPr>
              <a:lnSpc>
                <a:spcPct val="114999"/>
              </a:lnSpc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 Влажное  место  (в ванной комнате)</a:t>
            </a:r>
            <a:endParaRPr sz="2000"/>
          </a:p>
          <a:p>
            <a:pPr>
              <a:lnSpc>
                <a:spcPct val="114999"/>
              </a:lnSpc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5. Светлое  место (подоконник)</a:t>
            </a:r>
            <a:endParaRPr sz="2000"/>
          </a:p>
          <a:p>
            <a:pPr>
              <a:lnSpc>
                <a:spcPct val="114999"/>
              </a:lnSpc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6. Тёмное  место (хлебница  в кухонном шкафу)</a:t>
            </a:r>
            <a:endParaRPr sz="2000"/>
          </a:p>
          <a:p>
            <a:pPr>
              <a:lnSpc>
                <a:spcPct val="114999"/>
              </a:lnSpc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Результаты показаны в таблице.</a:t>
            </a:r>
            <a:b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bg2"/>
            </a:gs>
            <a:gs pos="100000">
              <a:srgbClr val="FFFFFF"/>
            </a:gs>
          </a:gsLst>
          <a:lin ang="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7595493" name="PlaceHolder 1"/>
          <p:cNvSpPr>
            <a:spLocks noGrp="1"/>
          </p:cNvSpPr>
          <p:nvPr>
            <p:ph type="title"/>
          </p:nvPr>
        </p:nvSpPr>
        <p:spPr bwMode="auto">
          <a:xfrm>
            <a:off x="1342904" y="140823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/>
          </a:p>
        </p:txBody>
      </p:sp>
      <p:graphicFrame>
        <p:nvGraphicFramePr>
          <p:cNvPr id="1184471623" name=""/>
          <p:cNvGraphicFramePr>
            <a:graphicFrameLocks xmlns:a="http://schemas.openxmlformats.org/drawingml/2006/main"/>
          </p:cNvGraphicFramePr>
          <p:nvPr/>
        </p:nvGraphicFramePr>
        <p:xfrm>
          <a:off x="2344123" y="21906"/>
          <a:ext cx="8039095" cy="8138160"/>
        </p:xfrm>
        <a:graphic>
          <a:graphicData uri="http://schemas.openxmlformats.org/drawingml/2006/table">
            <a:tbl>
              <a:tblPr firstRow="1" firstCol="1" lastRow="0" lastCol="0" bandRow="1" bandCol="0"/>
              <a:tblGrid>
                <a:gridCol w="722133"/>
                <a:gridCol w="1430706"/>
                <a:gridCol w="997837"/>
                <a:gridCol w="1430706"/>
                <a:gridCol w="1021183"/>
                <a:gridCol w="1009342"/>
                <a:gridCol w="1427189"/>
              </a:tblGrid>
              <a:tr h="671285"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Период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наблю-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дений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5872">
                <a:tc>
                  <a:txBody>
                    <a:bodyPr/>
                    <a:p>
                      <a:pPr>
                        <a:defRPr/>
                      </a:pPr>
                      <a:br>
                        <a:rPr/>
                      </a:b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день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Изменений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Изменений    нет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Изменений    нет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Изменений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Изменений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Изменений    нет</a:t>
                      </a:r>
                      <a:b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b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5872">
                <a:tc>
                  <a:txBody>
                    <a:bodyPr/>
                    <a:p>
                      <a:pPr>
                        <a:defRPr/>
                      </a:pPr>
                      <a:br>
                        <a:rPr/>
                      </a:b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день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Изменений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Изменений    нет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Изменений    нет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Появление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мицелия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Изменений    нет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Изменений    нет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5872">
                <a:tc>
                  <a:txBody>
                    <a:bodyPr/>
                    <a:p>
                      <a:pPr>
                        <a:defRPr/>
                      </a:pPr>
                      <a:br>
                        <a:rPr/>
                      </a:b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день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Небольшое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Появление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мицелия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Изменений    нет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Появление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Мицелия</a:t>
                      </a:r>
                      <a:b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мицелия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Небольшое    появление 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мицелия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Изменений    нет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5047">
                <a:tc>
                  <a:txBody>
                    <a:bodyPr/>
                    <a:p>
                      <a:pPr>
                        <a:defRPr/>
                      </a:pPr>
                      <a:br>
                        <a:rPr/>
                      </a:b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день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Небольшой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пушистый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налёт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Изменений    нет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Небольшой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пушистый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налёт</a:t>
                      </a:r>
                      <a:b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Мицелий    занял весь кусок хлеба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мицелия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появление    мицелия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2111"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день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мицелия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Изменений    нет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Рост    мицелия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Рост    мицелия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Рост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мицелия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Рост    мицелия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20459"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день</a:t>
                      </a:r>
                      <a:b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Рост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мицелия</a:t>
                      </a: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распространение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Изменений    нет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   мицелия</a:t>
                      </a: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распространение</a:t>
                      </a:r>
                      <a:b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   мицелия и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   размера 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Мицелий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занял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весь    кусок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хлеба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   мицелия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7158">
                <a:tc>
                  <a:txBody>
                    <a:bodyPr/>
                    <a:p>
                      <a:pPr>
                        <a:defRPr/>
                      </a:pPr>
                      <a:br>
                        <a:rPr/>
                      </a:b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день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Мицелий     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Занял    край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куска    хлеба                        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Изменений    нет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Мицелий    занял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небольшую    часть хлеба</a:t>
                      </a:r>
                      <a:b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Кусок    хлеба пожелтел,  также появление    черного налёта на пакете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Рост    мицелия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Мицелий    распространился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   всему куску хлеба</a:t>
                      </a:r>
                      <a:endParaRPr/>
                    </a:p>
                  </a:txBody>
                  <a:tcPr marL="68399" marR="68399" marT="0" marB="0" anchor="t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5105595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/>
          </a:p>
        </p:txBody>
      </p:sp>
      <p:sp>
        <p:nvSpPr>
          <p:cNvPr id="1706219432" name="PlaceHolder 2"/>
          <p:cNvSpPr>
            <a:spLocks noGrp="1"/>
          </p:cNvSpPr>
          <p:nvPr>
            <p:ph type="subTitle"/>
          </p:nvPr>
        </p:nvSpPr>
        <p:spPr bwMode="auto">
          <a:xfrm>
            <a:off x="609959" y="1440539"/>
            <a:ext cx="10972078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r>
              <a:rPr sz="2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Заключение</a:t>
            </a:r>
            <a:br>
              <a:rPr sz="2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sz="2200"/>
          </a:p>
          <a:p>
            <a:pPr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результате   изучения литературы и наблюдений в опыте нами сделаны  следующие выводы:</a:t>
            </a:r>
            <a:endParaRPr sz="2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Плесень имеет много разных видов.</a:t>
            </a:r>
            <a:endParaRPr sz="2200"/>
          </a:p>
          <a:p>
            <a:pPr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Плесень для человека имеет положительное влияние, а также и отрицательное.</a:t>
            </a:r>
            <a:endParaRPr sz="2200"/>
          </a:p>
          <a:p>
            <a:pPr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Плесень крайне медленно растет и развивается в сухом и холодном помещении.</a:t>
            </a:r>
            <a:endParaRPr sz="2200"/>
          </a:p>
          <a:p>
            <a:pPr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 Таким образом, гипотеза о том, что на  плесневые грибы  влияют  факторы внешней среды, подтвердилась.</a:t>
            </a:r>
            <a:endParaRPr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9833879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/>
          </a:p>
        </p:txBody>
      </p:sp>
      <p:sp>
        <p:nvSpPr>
          <p:cNvPr id="594409502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8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endParaRPr/>
          </a:p>
        </p:txBody>
      </p:sp>
      <p:graphicFrame>
        <p:nvGraphicFramePr>
          <p:cNvPr id="386171163" name=""/>
          <p:cNvGraphicFramePr>
            <a:graphicFrameLocks xmlns:a="http://schemas.openxmlformats.org/drawingml/2006/main"/>
          </p:cNvGraphicFramePr>
          <p:nvPr/>
        </p:nvGraphicFramePr>
        <p:xfrm>
          <a:off x="933329" y="806449"/>
          <a:ext cx="8140699" cy="74421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4050000"/>
                <a:gridCol w="4077997"/>
              </a:tblGrid>
              <a:tr h="2855943"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09882">
                <a:tc>
                  <a:txBody>
                    <a:bodyPr/>
                    <a:p>
                      <a:pPr>
                        <a:defRPr/>
                      </a:pPr>
                      <a:r>
                        <a:rPr/>
                        <a:t>            Ку</a:t>
                      </a:r>
                      <a:r>
                        <a:rPr/>
                        <a:t>сок хлеба в холодильнике</a:t>
                      </a: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/>
                        <a:t>           Кусок хлеба в светлом месте</a:t>
                      </a:r>
                      <a:endParaRPr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/>
                        <a:t>                 Кон</a:t>
                      </a:r>
                      <a:r>
                        <a:rPr/>
                        <a:t>трольный кусок хлеба</a:t>
                      </a: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/>
                        <a:t>                     В темном помещении</a:t>
                      </a:r>
                      <a:endParaRPr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1087621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915530" y="693358"/>
            <a:ext cx="4233215" cy="2966293"/>
          </a:xfrm>
          <a:prstGeom prst="rect">
            <a:avLst/>
          </a:prstGeom>
        </p:spPr>
      </p:pic>
      <p:pic>
        <p:nvPicPr>
          <p:cNvPr id="167796363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541967" y="521908"/>
            <a:ext cx="4124831" cy="3137744"/>
          </a:xfrm>
          <a:prstGeom prst="rect">
            <a:avLst/>
          </a:prstGeom>
        </p:spPr>
      </p:pic>
      <p:pic>
        <p:nvPicPr>
          <p:cNvPr id="169929540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6199969">
            <a:off x="2910882" y="3267073"/>
            <a:ext cx="2143125" cy="3809999"/>
          </a:xfrm>
          <a:prstGeom prst="rect">
            <a:avLst/>
          </a:prstGeom>
        </p:spPr>
      </p:pic>
      <p:pic>
        <p:nvPicPr>
          <p:cNvPr id="970808372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541967" y="4100493"/>
            <a:ext cx="3809999" cy="2143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R7-Office/2024.1.1.375</Application>
  <DocSecurity>0</DocSecurity>
  <PresentationFormat/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dc:identifier/>
  <dc:language>ru-RU</dc:language>
  <cp:lastModifiedBy>Алина Назарова</cp:lastModifiedBy>
  <cp:revision>9</cp:revision>
  <dcterms:created xsi:type="dcterms:W3CDTF">2023-08-25T13:22:51Z</dcterms:created>
  <dcterms:modified xsi:type="dcterms:W3CDTF">2025-02-24T13:11:14Z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1</vt:i4>
  </property>
</Properties>
</file>