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3" r:id="rId3"/>
    <p:sldId id="257" r:id="rId4"/>
    <p:sldId id="292" r:id="rId5"/>
    <p:sldId id="258" r:id="rId6"/>
    <p:sldId id="261" r:id="rId7"/>
    <p:sldId id="268" r:id="rId8"/>
    <p:sldId id="267" r:id="rId9"/>
    <p:sldId id="270" r:id="rId10"/>
    <p:sldId id="280" r:id="rId11"/>
    <p:sldId id="281" r:id="rId12"/>
    <p:sldId id="282" r:id="rId13"/>
    <p:sldId id="283" r:id="rId14"/>
    <p:sldId id="266" r:id="rId15"/>
    <p:sldId id="284" r:id="rId16"/>
    <p:sldId id="285" r:id="rId17"/>
    <p:sldId id="263" r:id="rId18"/>
    <p:sldId id="269" r:id="rId19"/>
    <p:sldId id="276" r:id="rId20"/>
    <p:sldId id="286" r:id="rId21"/>
    <p:sldId id="288" r:id="rId22"/>
    <p:sldId id="279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E0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68C88-DB28-4CD2-8AE6-9A16586803B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27CED-CD98-44EB-B00F-CB11E5C4822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faktrus.ru/65-%d1%84%d0%b0%d0%ba%d1%82%d0%be%d0%b2-%d0%be-%d0%bd%d0%b0%d1%81%d0%b5%d0%ba%d0%be%d0%bc%d1%8b%d1%85/" TargetMode="External"/><Relationship Id="rId1" Type="http://schemas.openxmlformats.org/officeDocument/2006/relationships/hyperlink" Target="https://faktrus.ru/35-%d1%84%d0%b0%d0%ba%d1%82%d0%be%d0%b2-%d0%be-%d0%b7%d0%bc%d0%b5%d1%8f%d1%85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" y="-1"/>
            <a:ext cx="12192001" cy="734422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Autofit/>
            <a:scene3d>
              <a:camera prst="orthographicFront"/>
              <a:lightRig rig="threePt" dir="t"/>
            </a:scene3d>
            <a:sp3d extrusionH="12700" contourW="25400"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br>
              <a:rPr lang="ru-RU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</a:br>
            <a:br>
              <a:rPr lang="ru-RU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</a:br>
            <a:br>
              <a:rPr lang="ru-RU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</a:br>
            <a:br>
              <a:rPr lang="ru-RU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</a:br>
            <a:br>
              <a:rPr lang="ru-RU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</a:br>
            <a:r>
              <a:rPr lang="ru-RU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            </a:t>
            </a:r>
            <a:r>
              <a:rPr lang="ru-RU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Исследовательская работа на тему:</a:t>
            </a:r>
            <a:br>
              <a:rPr lang="ru-RU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</a:br>
            <a:br>
              <a:rPr lang="ru-RU" sz="4400" b="1" i="1" dirty="0">
                <a:solidFill>
                  <a:schemeClr val="bg1"/>
                </a:solidFill>
                <a:effectLst>
                  <a:glow rad="2540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4800" b="1" i="1" dirty="0">
                <a:solidFill>
                  <a:schemeClr val="bg1"/>
                </a:solidFill>
                <a:effectLst>
                  <a:glow rad="254000">
                    <a:schemeClr val="accent1">
                      <a:alpha val="40000"/>
                    </a:schemeClr>
                  </a:glow>
                </a:effectLst>
              </a:rPr>
              <a:t>           </a:t>
            </a:r>
            <a:r>
              <a:rPr lang="ru-RU" sz="4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биологических загрязнений </a:t>
            </a:r>
            <a:br>
              <a:rPr lang="ru-RU" sz="4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организм человека </a:t>
            </a:r>
            <a:br>
              <a:rPr lang="ru-RU" sz="4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«Гимназия «Авиатор»</a:t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класса 4.5    Юрыгина София</a:t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 Дмитриева И.А.</a:t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4552" y="2414594"/>
            <a:ext cx="3219450" cy="1864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98" y="2414594"/>
            <a:ext cx="3491620" cy="18648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21203" y="491959"/>
            <a:ext cx="796020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ПЕРЕДАЧИ ИНФЕКЦИОННЫХ БОЛЕЗНЕЙ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094" y="1275765"/>
            <a:ext cx="3468839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83698" y="1941898"/>
            <a:ext cx="3472823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84552" y="1941899"/>
            <a:ext cx="3219450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87615" y="4571543"/>
            <a:ext cx="9008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локализуется на наружных покровах(кожа и слизистые).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– передача возбудителя происходит при непосредственном соприкосновении (рукопожатие, поцелуй, уход за больным).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Непрямой – через зараженные предметы окружающей обстановки (посуда, инструмент, белье, одежда).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могут быть инфекции кожи, гельминтозы, бруцеллез.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1203" y="491959"/>
            <a:ext cx="796020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ПЕРЕДАЧИ ИНФЕКЦИОННЫХ БОЛЕЗНЕЙ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26582" y="1387014"/>
            <a:ext cx="3749442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ТРАНСМИССИОННЫЙ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/>
          <a:srcRect l="59655" t="20126" r="6588" b="46196"/>
          <a:stretch>
            <a:fillRect/>
          </a:stretch>
        </p:blipFill>
        <p:spPr>
          <a:xfrm>
            <a:off x="4433520" y="2759903"/>
            <a:ext cx="2265891" cy="16592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"/>
          <a:srcRect l="39188" t="69374" r="33168" b="1656"/>
          <a:stretch>
            <a:fillRect/>
          </a:stretch>
        </p:blipFill>
        <p:spPr>
          <a:xfrm>
            <a:off x="6912046" y="2742627"/>
            <a:ext cx="2217024" cy="1687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"/>
          <a:srcRect l="69905" t="68747" r="1895" b="1559"/>
          <a:stretch>
            <a:fillRect/>
          </a:stretch>
        </p:blipFill>
        <p:spPr>
          <a:xfrm>
            <a:off x="9340770" y="2760715"/>
            <a:ext cx="2160522" cy="16699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24104" y="2306297"/>
            <a:ext cx="2204966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Обычный комар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40770" y="2298646"/>
            <a:ext cx="2160522" cy="4822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Малярийный комар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33519" y="2316782"/>
            <a:ext cx="2265891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Клещ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13519" r="18319"/>
          <a:stretch>
            <a:fillRect/>
          </a:stretch>
        </p:blipFill>
        <p:spPr>
          <a:xfrm>
            <a:off x="2172603" y="2778717"/>
            <a:ext cx="2036222" cy="165189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172603" y="2298646"/>
            <a:ext cx="2036222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Грызуны+блохи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9742" y="4627597"/>
            <a:ext cx="8866206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находится в кровеносной системе и лимфе.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  не только грызуны, но и живущие на них блохи, которые сначала кусают зараженных животных, а потом и людей.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Передается при укусах кровососущих членистоногих (насекомого или клеща)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08200" y="491959"/>
            <a:ext cx="8373203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ПЕРЕДАЧИ ИНФЕКЦИОННЫХ БОЛЕЗНЕЙ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84694" y="1278091"/>
            <a:ext cx="3749442" cy="272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ФЕКАЛЬНО-ОРАЛЬНЫЙ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06986" y="1604854"/>
            <a:ext cx="2071827" cy="2626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5106" y="5080343"/>
            <a:ext cx="2034955" cy="1306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986" y="1867528"/>
            <a:ext cx="2071827" cy="1293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86" y="3511006"/>
            <a:ext cx="2093073" cy="128569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665106" y="4892740"/>
            <a:ext cx="2034955" cy="241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84328" y="3254725"/>
            <a:ext cx="2152074" cy="256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Контактно-бытовой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8248" y="1544167"/>
            <a:ext cx="7488819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локализуется в кишечнике.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Болезнетворные микроорганизмы могут проникнуть в грунтовые воды и стать причиной инфекционных болезней человека. Поэтому воду из артезианских скважин, колодцев, родников необходимо перед питьем кипятить. Особенно загрязненными бывают открытые источники воды: реки, озера, пруды. Известны многочисленные случаи, когда загрязненные источники воды стали причиной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холеры, брюшного тифа, дизентерии.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Передается с пищей (немытые овощи, некипяченое молоко, плохо проваренное или прожаренное мясо, неправильное хранение продуктов, мухи (являются переносчиками гнилостных и болезнетворных бактерий или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личино</a:t>
            </a:r>
            <a:r>
              <a:rPr lang="ru-RU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- паразитических червей в местах, где немытая посуда, грязные туалеты и т.д.).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1203" y="491959"/>
            <a:ext cx="796020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ПЕРЕДАЧИ ИНФЕКЦИОННЫХ БОЛЕЗНЕЙ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0792" y="1415173"/>
            <a:ext cx="3468839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/>
          <a:srcRect l="8631" t="47515" r="63344" b="2403"/>
          <a:stretch>
            <a:fillRect/>
          </a:stretch>
        </p:blipFill>
        <p:spPr>
          <a:xfrm>
            <a:off x="7607300" y="2151913"/>
            <a:ext cx="2095500" cy="2895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"/>
          <a:srcRect l="44808" t="42383" r="5935" b="15443"/>
          <a:stretch>
            <a:fillRect/>
          </a:stretch>
        </p:blipFill>
        <p:spPr>
          <a:xfrm>
            <a:off x="2384588" y="2133855"/>
            <a:ext cx="4394199" cy="29092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06592" y="5307163"/>
            <a:ext cx="8958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от матери к плоду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родах и при грудном вскармливании)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83000" y="491959"/>
            <a:ext cx="4254500" cy="5113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ЧУМЫ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271" y="1223219"/>
            <a:ext cx="7012329" cy="313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 протяжении несколь­ких тысяч лет  человечество сталкивалось с множеством эпидемий. Его поражали оспа, корь, сифилис, холера, сыпной тиф, грипп (испанка и другие его разновидности)…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страшная эпидемия –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чума!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поражала своей смертоносной силой и воспринималась как кара богов.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1778 году английский капитан Джеймс Кук открыл Гавай­ские острова. За семьдесят лет после появления европейцев население архипелага умень­шилось примерно с полу­миллиона человек где-то до 80 тысяч. 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s://cdn-s-static.arzamas.academy/uploads/ckeditor/pictures/15363/content_plague-victims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423409"/>
            <a:ext cx="2628993" cy="20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cdn-s-static.arzamas.academy/uploads/ckeditor/pictures/15361/content_plague-lond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108709"/>
            <a:ext cx="2628993" cy="3209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75199" y="491959"/>
            <a:ext cx="3619501" cy="5113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ЧУМЫ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6122" y="1003300"/>
            <a:ext cx="95838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Масштабным эпиде­миям нуж­на ску­ченность жертв, и они рождаются вместе с крупными городами. Чума из Цент­ральной Азии как мини­мум трижды в исто­рии проходила по Евразии, унося миллионы жертв.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2239" y="2233913"/>
            <a:ext cx="10197719" cy="44269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29000" y="560832"/>
            <a:ext cx="4191000" cy="4359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ЧУМНЫЕ ДОКТОРА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2709" y="1055543"/>
            <a:ext cx="3759738" cy="54372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44547" y="996759"/>
            <a:ext cx="61209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средневековых эпидемий чумы населению оказывали помощь специальные "чумные доктора". Даже в те года, с низким уровнем медицины, люди определили, что чума – это инфекционное заболевание.  Врачи, совершающие обход пациентов, облачались в защитные костюмы и надевали на лицо маску в виде птичьего клюва. Считалось, что маска защищала лекаря от заражения. В большой клюв клали приятно пахнувшие травы для фильтрации заразы, передающейся по воздуху. В жезле был ладан, который как думали может защитить от нечистой силы. Для защиты глаз в отверстия маски вставляли красные стекла. Кожаные перчатки,  скальпель.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Связка чеснока (для профилактики доктор постоянно жевал чеснок).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зрелище трудно забыть и самое главное, что оно не особо спасало от распространения эпидемии.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72810" y="560832"/>
            <a:ext cx="785921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ПОЯВЛЕНИЯ ФЛАГА «ВЕСЕЛЫЙ РОДЖЕР»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9190" y="1305488"/>
            <a:ext cx="3757937" cy="1680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14" y="2798121"/>
            <a:ext cx="4001327" cy="3577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95018" y="3005594"/>
            <a:ext cx="5466366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эпидемии чумы, холеры или иной смертельной болезни, на кораблях поднимали специальный флаг — две диагональные белые полосы на чёрном фоне.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знак другим кораблям держаться подальше, и пираты нередко использовали его для устрашения или чтобы избежать нападения со стороны мощных военных кораблей. Со временем белые полосы трансформировались в скрещенные кости. </a:t>
            </a:r>
            <a:endParaRPr lang="ru-RU" sz="10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dn-s-static.arzamas.academy/uploads/ckeditor/pictures/15345/content_plague-rats.jpg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t="12226" r="3298"/>
          <a:stretch>
            <a:fillRect/>
          </a:stretch>
        </p:blipFill>
        <p:spPr bwMode="auto">
          <a:xfrm>
            <a:off x="1816100" y="2460108"/>
            <a:ext cx="3507657" cy="27087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16100" y="5104260"/>
            <a:ext cx="4127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Танец крыс. Фердинанд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Кессель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Около 1690 года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2957" y="579825"/>
            <a:ext cx="5416952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БАКТЕРИЯ, ИЗМЕНИВШАЯ МИР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81200" y="1257052"/>
            <a:ext cx="896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Настоящий виновник эпидемии — это палочко­видная бактерия (бацилла), которая получила название </a:t>
            </a:r>
            <a:r>
              <a:rPr lang="ru-RU" kern="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Yersinia</a:t>
            </a:r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pestis</a:t>
            </a:r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Человек просто случайная жертва, периодически подворачивающаяся ей на фронтах эволю­ционной борьбы за выжива­ние. </a:t>
            </a:r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75300" y="2272715"/>
            <a:ext cx="5374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некоторых очагах бактерия дремлет среди своих при­родных хозяев — грызунов — и лишь время от времени заражает человека.</a:t>
            </a:r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Бактерию, которая вызывает чуму, обна­ружили в 1894 году во время вспышки эпидемии в Гон­конге. В природе чумная бактерия живет в орга­низмах зверей, прежде всего грызунов: сурков, сусликов, мышей, крыс… Лишь иногда — через укусы блох (хотя есть и другие пути) — она передается чело­веку. В средневековой Европе главным распрос­тра­нителем эпидемии были черные крысы. У диких животных симп­томы болезни довольно слабые. </a:t>
            </a:r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95457" y="579825"/>
            <a:ext cx="3409647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БАКТЕРИЯ, ИЗМЕНИВШАЯ МИР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1883" y="1124125"/>
            <a:ext cx="68514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Домашние мыши и крысы подвержены ей намного больше, а человек и вовсе практически беззащитен. </a:t>
            </a:r>
            <a:endParaRPr lang="ru-RU" sz="1600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Механизм заражения чумой до гениального прост и устрашающе эффективен. </a:t>
            </a:r>
            <a:endParaRPr lang="ru-RU" sz="1600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блоха кусает больное животное, в ее орга­низм попадают бацил­лы. Они начинают усиленно размножаться и в ито­ге забивают блохе проход из пище­вода в желудок. Кровь, которой она питается, не может туда по­пасть, блоха все время испытывает чувство голода и, чтобы насытиться, атакует все новых и но­вых жертв. При укусе она, пытаясь освобо­диться от бактериальной пробки, отрыгивает в ранку сгусток бактерий, занося в кровь укушен­ного животного или человека целую армию смер­то­носных бактерий. </a:t>
            </a:r>
            <a:endParaRPr lang="ru-RU" sz="1600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Одна и та же бактерия вызывает несколь­ко форм чумы. Самая распространенная из них — бубонная. Попав в кровь, бацилла проникает в лим­фатические узлы и начинает там с ги­гантской скоростью размножаться. Узлы набу­хают, отвердевают и превра­ща­ют­ся в болезнен­ный бубон. Его опасное содержимое инфицирует крове­носную систему, и человек, если не приме­нять современную терапию, с большой веро­ят­ностью умирает от общей интоксикации. </a:t>
            </a:r>
            <a:endParaRPr lang="ru-RU" sz="1600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616" y="1257052"/>
            <a:ext cx="3758267" cy="44768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811978" y="198576"/>
            <a:ext cx="5323233" cy="968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СОДЕРЖАНИЕ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                                                                                                </a:t>
            </a:r>
            <a:br>
              <a:rPr dirty="0"/>
            </a:br>
            <a:endParaRPr lang="ru-RU" sz="1800" b="0" strike="noStrike" spc="-1" dirty="0">
              <a:latin typeface="Arial" panose="020B0604020202020204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489426" y="682597"/>
          <a:ext cx="7592123" cy="579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742"/>
                <a:gridCol w="6469445"/>
                <a:gridCol w="646936"/>
              </a:tblGrid>
              <a:tr h="21117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Введение………………………………………………………………………………….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573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работы……………………………………………………………………………...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817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Задача……………………………………………………………………………………..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959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Биологические загрязнители……………………………………………………………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158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влияния биологического загрязнения…………………………………...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389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влияния биологического загрязнения на живые организмы…………........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229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передачи инфекционных болезней…………………………………………..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00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Аэрозольный путь…………………………………………………………………….....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77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Контактный путь………………………………………………………………………..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914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Трансмиссионный путь…………………………………………………………………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843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Фекально-оральный  путь……………………………………………………………….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77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Вертикальный путь……………………………………………………………………..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229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чумы…………………………………………………………………………..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843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Чумные доктора…………………………………………………………………………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300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появления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флага «Веселый Роджер»……………………………………….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794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Бактерия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изменившая мир…………………………………………………………......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674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Интересные факты о чуме………………………………………………………………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08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инфекционных заболеваний………………………………………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69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Вывод………………………………………………………………………………….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29337" y="417780"/>
            <a:ext cx="5752618" cy="3692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О ЧУМЕ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7103" y="787079"/>
            <a:ext cx="9431439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прошлом чума несколько раз вызывала глобальные пандемии, охватывавшие огромные территории. Во время так называемого “Чёрного мора” в середине XIV века погибло, по разным оценкам, от 30% до 60% всего населения Европы.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Средневековье Церковь обвинила кошек в распространении чумы, назвав их слугами дьявола. Началось их повсеместное истребление, но кара за невежество не заставила себя ждать – без кошек стремительно расплодились крысы, которые как раз и переносят эту болезнь, и эпидемия начала стремительно усиливаться.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Заражённые грызуны вроде крыс не передают болезнь людям просто своим присутствием. Опасность представляют живущие на них блохи, которые кусают сперва заражённых животных, а затем людей.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и алхимики Средневековья веками пытались изобрести лекарство против чумы. До наш дошли некоторые рецепты, весьма странные – в состав лекарств входили разные ягоды, измельчённые </a:t>
            </a:r>
            <a: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" tooltip="35 интересных фактов о змеях"/>
              </a:rPr>
              <a:t>змеи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сушёные </a:t>
            </a:r>
            <a: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65 интересных фактов о насекомых"/>
              </a:rPr>
              <a:t>насекомые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прочее. Ни одно из них не работало.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Победить чуму человечеству удалось благодаря элементарной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гигиене.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Полтысячи лет назад с гигиеной были большие проблемы, особенно в Европе, поэтому чума так бушевала. На Ближнем Востоке, где было принято мыться каждый день, таких глобальных чумных эпидемий не было.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только в 1947 году придумали эффективное лечение черной смерти. Изобрели этот метод советские врачи. Для лечения они стали применять стрептомицин. Результаты были ошеломляющими, все больные излечились. А врач Валерий Хавкин изобрел вакцину от чумы из убитых с помощью температуры чумных палочек 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t="1380" b="8208"/>
          <a:stretch>
            <a:fillRect/>
          </a:stretch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11500" y="1798892"/>
            <a:ext cx="3650916" cy="8503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Мыть руки перед едой, после прогулки, посещения туалета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51800" y="3358343"/>
            <a:ext cx="3562684" cy="7818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Вести борьбу с насекомыми (мухами, комарами и т.д.)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51800" y="1798891"/>
            <a:ext cx="3562684" cy="664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Следить за сроком годности продуктов питания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1500" y="5294707"/>
            <a:ext cx="3650915" cy="654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Тщательно мыть продукты питания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1500" y="3325091"/>
            <a:ext cx="3650915" cy="477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Соблюдать гигиену тела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11501" y="4314577"/>
            <a:ext cx="3650915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Не пользоваться чужими средствами личной гигиены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51800" y="5115540"/>
            <a:ext cx="3562683" cy="950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 зимнее время употреблять витамины для укрепления иммунитета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углом вверх 2"/>
          <p:cNvSpPr/>
          <p:nvPr/>
        </p:nvSpPr>
        <p:spPr>
          <a:xfrm rot="5400000">
            <a:off x="2320545" y="1672844"/>
            <a:ext cx="850392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 rot="5400000">
            <a:off x="2320543" y="2992583"/>
            <a:ext cx="850392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Стрелка углом вверх 13"/>
          <p:cNvSpPr/>
          <p:nvPr/>
        </p:nvSpPr>
        <p:spPr>
          <a:xfrm rot="5400000">
            <a:off x="2320545" y="4043044"/>
            <a:ext cx="850392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5" name="Стрелка углом вверх 14"/>
          <p:cNvSpPr/>
          <p:nvPr/>
        </p:nvSpPr>
        <p:spPr>
          <a:xfrm rot="5400000">
            <a:off x="381803" y="3169003"/>
            <a:ext cx="4727873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6" name="Стрелка углом вверх 15"/>
          <p:cNvSpPr/>
          <p:nvPr/>
        </p:nvSpPr>
        <p:spPr>
          <a:xfrm rot="5400000">
            <a:off x="7260844" y="1527056"/>
            <a:ext cx="850392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7" name="Стрелка углом вверх 16"/>
          <p:cNvSpPr/>
          <p:nvPr/>
        </p:nvSpPr>
        <p:spPr>
          <a:xfrm rot="5400000">
            <a:off x="7260844" y="3225762"/>
            <a:ext cx="850392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8" name="Стрелка углом вверх 17"/>
          <p:cNvSpPr/>
          <p:nvPr/>
        </p:nvSpPr>
        <p:spPr>
          <a:xfrm rot="5400000">
            <a:off x="5271968" y="3169004"/>
            <a:ext cx="4828144" cy="731520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500" y="560832"/>
            <a:ext cx="905510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ИНФЕКЦИОННЫХ ЗАБОЛЕВАНИЙ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r="1379"/>
          <a:stretch>
            <a:fillRect/>
          </a:stretch>
        </p:blipFill>
        <p:spPr>
          <a:xfrm>
            <a:off x="-19666" y="208345"/>
            <a:ext cx="1221166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45876" y="560832"/>
            <a:ext cx="4067909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2209317" y="1238059"/>
            <a:ext cx="8879230" cy="5261525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  <a:sp3d contourW="412750"/>
          </a:bodyPr>
          <a:lstStyle/>
          <a:p>
            <a:pPr>
              <a:lnSpc>
                <a:spcPct val="100000"/>
              </a:lnSpc>
            </a:pP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r>
              <a:rPr lang="ru-RU" sz="24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Проведя исследование я выяснила, что большинстве случаях в заболеваниях вызванных бактериями и вирусами виноват сам человек.</a:t>
            </a:r>
            <a:endParaRPr lang="ru-RU" sz="2400" b="1" spc="-1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  <a:latin typeface="Times New Roman" panose="02020603050405020304"/>
              <a:ea typeface="DejaVu Sans"/>
            </a:endParaRPr>
          </a:p>
          <a:p>
            <a:pPr indent="450850" algn="just"/>
            <a:r>
              <a:rPr lang="ru-RU" sz="24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Знакомясь и изучая исторические события  считаю, что одной из главных причин пандемии стал тот факт, что люди не уделяли никакого внимания гигиене. Конечно не стоит забывать что в отличии от нашего времени, раньше  не существовало современной инфраструктуры, в частности канализации, постоянного вывоза мусора, холодильного оборудования для хранения продуктов питания, также отсутствовала современная медицина имеющая на сегодняшний день лекарственные средства, вакцины, способные помочь людям.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2146300" y="899445"/>
            <a:ext cx="9206766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just">
              <a:lnSpc>
                <a:spcPct val="15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является, пожалуй, самой актуальной ценностью в жизни любого из нас.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исследовательской работе мне хочется разобраться и понять, как биологические загрязнения (болезнетворные микроорганизмы) влияют на здоровье человека и как уберечь свой организм от различных инфекционных заболеваний.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5392" y="560832"/>
            <a:ext cx="4352081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0369" y="2954216"/>
            <a:ext cx="4002698" cy="2989384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2235200" y="2836983"/>
            <a:ext cx="4826000" cy="3137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 заболевания возникают вследствие проникновения в организм патогенных микроорганизмов. Сегодня науке известно более 1200 болезней, вызванных бактериями и прочими организмами, и число их продолжает расти.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непрестанно сталкивается с разными микроорганизмами, не все они могут привести к заболеваниям, но есть ряд таких, которые, попадая в организм, вносят в его работу негативные коррективы.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2006600" y="899445"/>
            <a:ext cx="9486899" cy="2491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just">
              <a:lnSpc>
                <a:spcPct val="15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just">
              <a:lnSpc>
                <a:spcPct val="15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1. Разобраться и понять как биологические загрязнители влияют на здоровье человека.</a:t>
            </a:r>
            <a:endParaRPr lang="ru-RU" b="1" strike="noStrike" spc="-1" dirty="0">
              <a:solidFill>
                <a:srgbClr val="000000"/>
              </a:solidFill>
              <a:latin typeface="Times New Roman" panose="02020603050405020304"/>
              <a:ea typeface="DejaVu Sans"/>
            </a:endParaRPr>
          </a:p>
          <a:p>
            <a:pPr algn="just">
              <a:lnSpc>
                <a:spcPct val="15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/>
              </a:rPr>
              <a:t>2.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/>
              </a:rPr>
              <a:t>Заложить основу для правильного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/>
              </a:rPr>
              <a:t>понимания эпидемиологической обстановки. </a:t>
            </a:r>
            <a:endParaRPr lang="ru-RU" b="1" spc="-1" dirty="0">
              <a:solidFill>
                <a:srgbClr val="000000"/>
              </a:solidFill>
              <a:latin typeface="Times New Roman" panose="02020603050405020304"/>
            </a:endParaRPr>
          </a:p>
          <a:p>
            <a:pPr algn="just">
              <a:lnSpc>
                <a:spcPct val="15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/>
              </a:rPr>
              <a:t>3. Сформировать знания о здоровом образе жизни.</a:t>
            </a:r>
            <a:endParaRPr lang="ru-RU" b="1" spc="-1" dirty="0">
              <a:solidFill>
                <a:srgbClr val="000000"/>
              </a:solidFill>
              <a:latin typeface="Times New Roman" panose="02020603050405020304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 dirty="0"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1101" y="3496894"/>
            <a:ext cx="4639008" cy="3090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71" t="4682" b="5045"/>
          <a:stretch>
            <a:fillRect/>
          </a:stretch>
        </p:blipFill>
        <p:spPr>
          <a:xfrm>
            <a:off x="7399988" y="3445929"/>
            <a:ext cx="3389376" cy="30906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0668" y="560832"/>
            <a:ext cx="4328932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/>
          <a:srcRect b="13097"/>
          <a:stretch>
            <a:fillRect/>
          </a:stretch>
        </p:blipFill>
        <p:spPr>
          <a:xfrm>
            <a:off x="0" y="0"/>
            <a:ext cx="12192000" cy="6869760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tile tx="0" ty="0" sx="100000" sy="100000" flip="xy" algn="tl"/>
          </a:blipFill>
          <a:ln w="9525" cap="flat" cmpd="sng" algn="ctr">
            <a:gradFill>
              <a:gsLst>
                <a:gs pos="43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5" name="CustomShape 1"/>
          <p:cNvSpPr/>
          <p:nvPr/>
        </p:nvSpPr>
        <p:spPr>
          <a:xfrm>
            <a:off x="2457691" y="974680"/>
            <a:ext cx="8978900" cy="3799586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  <a:sp3d contourW="412750"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just">
              <a:lnSpc>
                <a:spcPct val="150000"/>
              </a:lnSpc>
            </a:pPr>
            <a:endParaRPr lang="ru-RU" b="0" strike="noStrike" spc="-1" dirty="0">
              <a:latin typeface="Arial" panose="020B0604020202020204"/>
            </a:endParaRPr>
          </a:p>
          <a:p>
            <a:r>
              <a:rPr lang="ru-RU" sz="28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1. Выяснить источники биологических загрязнителей.</a:t>
            </a:r>
            <a:endParaRPr lang="ru-RU" sz="2800" b="1" spc="-1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  <a:latin typeface="Times New Roman" panose="02020603050405020304"/>
              <a:ea typeface="DejaVu Sans"/>
            </a:endParaRPr>
          </a:p>
          <a:p>
            <a:r>
              <a:rPr lang="ru-RU" sz="28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2. Рассмотреть основные способы передачи инфекционных болезней.</a:t>
            </a:r>
            <a:endParaRPr lang="ru-RU" sz="2800" b="1" spc="-1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  <a:latin typeface="Times New Roman" panose="02020603050405020304"/>
              <a:ea typeface="DejaVu Sans"/>
            </a:endParaRPr>
          </a:p>
          <a:p>
            <a:r>
              <a:rPr lang="ru-RU" sz="28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3. Выяснить происхождение </a:t>
            </a:r>
            <a:r>
              <a:rPr lang="ru-RU" sz="2800" b="1" spc="-1" dirty="0" err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природно</a:t>
            </a:r>
            <a:r>
              <a:rPr lang="ru-RU" sz="28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 - очаговых заболеваний.</a:t>
            </a:r>
            <a:endParaRPr lang="ru-RU" sz="2800" b="1" spc="-1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  <a:latin typeface="Times New Roman" panose="02020603050405020304"/>
              <a:ea typeface="DejaVu Sans"/>
            </a:endParaRPr>
          </a:p>
          <a:p>
            <a:r>
              <a:rPr lang="ru-RU" sz="2800" b="1" spc="-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Times New Roman" panose="02020603050405020304"/>
                <a:ea typeface="DejaVu Sans"/>
              </a:rPr>
              <a:t>4. Сформировать основные способы защиты от биологических заболеваний.</a:t>
            </a:r>
            <a:endParaRPr lang="ru-RU" sz="2800" b="1" spc="-1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  <a:latin typeface="Times New Roman" panose="02020603050405020304"/>
              <a:ea typeface="DejaVu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818" y="560832"/>
            <a:ext cx="4294207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1093" y="2897769"/>
            <a:ext cx="2003436" cy="1532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034" y="2893768"/>
            <a:ext cx="2431446" cy="1540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315" y="2869508"/>
            <a:ext cx="2087940" cy="15647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01093" y="2225232"/>
            <a:ext cx="1977038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62849" y="2214130"/>
            <a:ext cx="2431446" cy="699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0315" y="2225234"/>
            <a:ext cx="208794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24175" y="525540"/>
            <a:ext cx="597408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ЗАГРЯЗНИТЕЛИ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углом вверх 11"/>
          <p:cNvSpPr/>
          <p:nvPr/>
        </p:nvSpPr>
        <p:spPr>
          <a:xfrm flipV="1">
            <a:off x="2101093" y="1628882"/>
            <a:ext cx="8244459" cy="546636"/>
          </a:xfrm>
          <a:prstGeom prst="bentUpArrow">
            <a:avLst>
              <a:gd name="adj1" fmla="val 25000"/>
              <a:gd name="adj2" fmla="val 8446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018646" y="1665257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0162701" y="1678171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434057" y="1706030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r="7725"/>
          <a:stretch>
            <a:fillRect/>
          </a:stretch>
        </p:blipFill>
        <p:spPr>
          <a:xfrm>
            <a:off x="9223980" y="2869508"/>
            <a:ext cx="2157857" cy="157516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223979" y="2211892"/>
            <a:ext cx="2157857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ГЕЛЬМИНТЫ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765668" y="1690479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018646" y="4606575"/>
            <a:ext cx="8927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Биологическое загрязнение –это увеличение количества болезнетворных микроорганизмов, вирусов, гельминтов, простейших в окружающей среде, чаще всего в атмосфере, воде, почве, а так же они могут находится и в теле живых организмов.</a:t>
            </a:r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Попадая  в организм человека, биологические загрязнители вызывают у него различные инфекционные заболевания</a:t>
            </a:r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kern="5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7501" y="603550"/>
            <a:ext cx="10033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kern="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 биологическим загрязнением понимают воздействие на экосистему нехарактерных видов живых организмов (бактерий, вирусов и др.), негативно влияющих на здоровье и ухудшающих условия существования человека </a:t>
            </a:r>
            <a:endParaRPr lang="ru-RU" sz="2000" kern="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7101" y="2473944"/>
            <a:ext cx="2451132" cy="12097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" lvl="1" algn="ctr">
              <a:tabLst>
                <a:tab pos="18224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lvl="1" algn="ctr">
              <a:tabLst>
                <a:tab pos="18224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ПАНДЕМИИ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92861" y="2473944"/>
            <a:ext cx="2031549" cy="12097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ЭКОСИСТЕМЫ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77246" y="2473944"/>
            <a:ext cx="3303364" cy="12097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НА ВОДУ,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ПОЧВУ И ВОЗДУХ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1706" y="579825"/>
            <a:ext cx="7663195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БИОЛОГИЧЕСКОГО ЗАГРЯЗНЕНИЯ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углом вверх 11"/>
          <p:cNvSpPr/>
          <p:nvPr/>
        </p:nvSpPr>
        <p:spPr>
          <a:xfrm flipV="1">
            <a:off x="3171463" y="1758602"/>
            <a:ext cx="6899637" cy="499798"/>
          </a:xfrm>
          <a:prstGeom prst="bentUpArrow">
            <a:avLst>
              <a:gd name="adj1" fmla="val 25000"/>
              <a:gd name="adj2" fmla="val 8156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067662" y="1779967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9894485" y="1762278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938006" y="1818536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981200" y="4285711"/>
            <a:ext cx="9209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Возможные последствия влияния биологического загрязнения на отдельные организмы и всю экосистему сложно оценить из-за воздействия дополнительных характеристик: климата, образа жизни, рациона питания.</a:t>
            </a:r>
            <a:endParaRPr lang="ru-RU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"/>
          <a:srcRect l="-138" b="6198"/>
          <a:stretch>
            <a:fillRect/>
          </a:stretch>
        </p:blipFill>
        <p:spPr>
          <a:xfrm>
            <a:off x="1" y="26579"/>
            <a:ext cx="12191999" cy="68314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64312" y="2586246"/>
            <a:ext cx="4360588" cy="7787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" lvl="1" algn="ctr">
              <a:tabLst>
                <a:tab pos="182245" algn="l"/>
              </a:tabLs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lvl="1" algn="ctr">
              <a:tabLst>
                <a:tab pos="182245" algn="l"/>
              </a:tabLs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ВЛИЯНИЯ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12736" y="2628727"/>
            <a:ext cx="3981197" cy="775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НЕГАТИВНОГО ВЛИЯНИЯ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0" y="579825"/>
            <a:ext cx="725170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ВЛИЯНИЯ БИОЛОГИЧЕСКОГО ЗАГРЯЗНЕНИЯ НА ЖИВЫЕ ОРГАНИЗМЫ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углом вверх 11"/>
          <p:cNvSpPr/>
          <p:nvPr/>
        </p:nvSpPr>
        <p:spPr>
          <a:xfrm flipV="1">
            <a:off x="3620356" y="2013969"/>
            <a:ext cx="6409088" cy="499798"/>
          </a:xfrm>
          <a:prstGeom prst="bentUpArrow">
            <a:avLst>
              <a:gd name="adj1" fmla="val 25000"/>
              <a:gd name="adj2" fmla="val 8156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480148" y="2037971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9852829" y="2017645"/>
            <a:ext cx="280416" cy="568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углом вверх 1"/>
          <p:cNvSpPr/>
          <p:nvPr/>
        </p:nvSpPr>
        <p:spPr>
          <a:xfrm rot="5400000">
            <a:off x="2462881" y="3667192"/>
            <a:ext cx="586550" cy="58368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92385" y="3742354"/>
            <a:ext cx="3448115" cy="10368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" lvl="1">
              <a:tabLst>
                <a:tab pos="18224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ИММУНИТЕТА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lvl="1">
              <a:tabLst>
                <a:tab pos="18224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НОВЫМ БОЛЕЗНЯМ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углом вверх 16"/>
          <p:cNvSpPr/>
          <p:nvPr/>
        </p:nvSpPr>
        <p:spPr>
          <a:xfrm rot="5400000">
            <a:off x="2507266" y="4934596"/>
            <a:ext cx="586550" cy="58368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06685" y="5023683"/>
            <a:ext cx="3321115" cy="1113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" lvl="1">
              <a:tabLst>
                <a:tab pos="18224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ФИЗИЧЕСКИХ ХАРАКТЕРИСТИК ВИДА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углом вверх 21"/>
          <p:cNvSpPr/>
          <p:nvPr/>
        </p:nvSpPr>
        <p:spPr>
          <a:xfrm rot="5400000">
            <a:off x="7119461" y="3638589"/>
            <a:ext cx="586550" cy="65836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874000" y="3742354"/>
            <a:ext cx="3050033" cy="10368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" lvl="1">
              <a:tabLst>
                <a:tab pos="18224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БОЛЕЗНИ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трелка углом вверх 24"/>
          <p:cNvSpPr/>
          <p:nvPr/>
        </p:nvSpPr>
        <p:spPr>
          <a:xfrm rot="5400000">
            <a:off x="7138511" y="4903023"/>
            <a:ext cx="586550" cy="65836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74000" y="4994225"/>
            <a:ext cx="3050034" cy="11725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5725" lvl="1">
              <a:tabLst>
                <a:tab pos="18224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ОТДЕЛЬНЫХ ВИДОВ ЖИВОТНЫХ И РАСТЕНИЙ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 вверх 26"/>
          <p:cNvSpPr/>
          <p:nvPr/>
        </p:nvSpPr>
        <p:spPr>
          <a:xfrm>
            <a:off x="5814535" y="1257051"/>
            <a:ext cx="269273" cy="7569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21203" y="491959"/>
            <a:ext cx="7960200" cy="67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ПЕРЕДАЧИ ИНФЕКЦИОННЫХ БОЛЕЗНЕЙ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9189" y="1476478"/>
            <a:ext cx="4238614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АЭРОЗОЛЬНЫЙ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89800" y="1441006"/>
            <a:ext cx="3784662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ВОЗДУШНО-КАПЕЛЬНЫЙ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1"/>
          <a:srcRect r="823"/>
          <a:stretch>
            <a:fillRect/>
          </a:stretch>
        </p:blipFill>
        <p:spPr>
          <a:xfrm flipH="1">
            <a:off x="2199189" y="1968868"/>
            <a:ext cx="4238614" cy="162814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289800" y="2185521"/>
            <a:ext cx="3826482" cy="472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ВОЗДУШНО-ПЫЛЕВОЙ ПУТЬ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6437803" y="1523054"/>
            <a:ext cx="851997" cy="1914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углом вверх 27"/>
          <p:cNvSpPr/>
          <p:nvPr/>
        </p:nvSpPr>
        <p:spPr>
          <a:xfrm rot="16200000">
            <a:off x="6323484" y="1930382"/>
            <a:ext cx="723937" cy="3683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6783056" y="2348784"/>
            <a:ext cx="514898" cy="172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06592" y="3851376"/>
            <a:ext cx="8738886" cy="1973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выделении больным человеком воздуха с микробами.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происходит во время кашля, чихания, сморкания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даже при разговоре с больными людьми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Здоровый человек заражается, вдыхая инфицированный воздух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содержащий болезнетворные микроорганизмы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основном таким способом передаются вирусные и бактериальные инфекции.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таким болезням относится грипп, коклюш, свинка, дифтерия, корь и т.д.</a:t>
            </a:r>
            <a:endParaRPr lang="ru-RU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12274</Words>
  <Application>WPS Presentation</Application>
  <PresentationFormat>Широкоэкранный</PresentationFormat>
  <Paragraphs>324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DejaVu Sans</vt:lpstr>
      <vt:lpstr>Calibri</vt:lpstr>
      <vt:lpstr>Arial</vt:lpstr>
      <vt:lpstr>Times New Roman</vt:lpstr>
      <vt:lpstr>Microsoft YaHei</vt:lpstr>
      <vt:lpstr>Arial Unicode MS</vt:lpstr>
      <vt:lpstr>Calibri Light</vt:lpstr>
      <vt:lpstr>Тема Office</vt:lpstr>
      <vt:lpstr>                 Исследовательская работа на тему:             Влияние биологических загрязнений  на организм человека    МОУ «Гимназия «Авиатор» Ученица класса 3.5    Юрыгина София Руководитель  Дмитриева И.А.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Aser</dc:creator>
  <cp:lastModifiedBy>iradm</cp:lastModifiedBy>
  <cp:revision>163</cp:revision>
  <dcterms:created xsi:type="dcterms:W3CDTF">2024-01-26T16:16:00Z</dcterms:created>
  <dcterms:modified xsi:type="dcterms:W3CDTF">2025-06-16T20:05:05Z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4435EC66A206484485F093BCAEDCA76C_12</vt:lpwstr>
  </property>
  <property fmtid="{D5CDD505-2E9C-101B-9397-08002B2CF9AE}" pid="3" name="KSOProductBuildVer">
    <vt:lpwstr>1049-12.2.0.21183</vt:lpwstr>
  </property>
</Properties>
</file>