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85" r:id="rId2"/>
    <p:sldId id="289" r:id="rId3"/>
    <p:sldId id="259" r:id="rId4"/>
    <p:sldId id="260" r:id="rId5"/>
    <p:sldId id="261" r:id="rId6"/>
    <p:sldId id="262" r:id="rId7"/>
    <p:sldId id="264" r:id="rId8"/>
    <p:sldId id="265" r:id="rId9"/>
    <p:sldId id="263" r:id="rId10"/>
    <p:sldId id="266" r:id="rId11"/>
    <p:sldId id="267" r:id="rId12"/>
    <p:sldId id="268" r:id="rId13"/>
    <p:sldId id="269" r:id="rId14"/>
    <p:sldId id="270" r:id="rId15"/>
    <p:sldId id="271" r:id="rId16"/>
    <p:sldId id="280" r:id="rId17"/>
    <p:sldId id="272" r:id="rId18"/>
    <p:sldId id="274" r:id="rId19"/>
    <p:sldId id="275" r:id="rId20"/>
    <p:sldId id="276" r:id="rId21"/>
    <p:sldId id="277" r:id="rId22"/>
    <p:sldId id="278" r:id="rId23"/>
    <p:sldId id="284"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4660"/>
  </p:normalViewPr>
  <p:slideViewPr>
    <p:cSldViewPr>
      <p:cViewPr>
        <p:scale>
          <a:sx n="80" d="100"/>
          <a:sy n="80" d="100"/>
        </p:scale>
        <p:origin x="-1560" y="-12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AE1C924-CE4F-404C-AA03-8825D3862C1D}" type="datetimeFigureOut">
              <a:rPr lang="ru-RU" smtClean="0"/>
              <a:t>15.06.2025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614E5E-29DA-4D49-B939-3B4C680F3E4D}" type="slidenum">
              <a:rPr lang="ru-RU" smtClean="0"/>
              <a:t>‹#›</a:t>
            </a:fld>
            <a:endParaRPr lang="ru-RU"/>
          </a:p>
        </p:txBody>
      </p:sp>
    </p:spTree>
    <p:extLst>
      <p:ext uri="{BB962C8B-B14F-4D97-AF65-F5344CB8AC3E}">
        <p14:creationId xmlns:p14="http://schemas.microsoft.com/office/powerpoint/2010/main" val="2637878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AE1C924-CE4F-404C-AA03-8825D3862C1D}" type="datetimeFigureOut">
              <a:rPr lang="ru-RU" smtClean="0"/>
              <a:t>15.06.2025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614E5E-29DA-4D49-B939-3B4C680F3E4D}" type="slidenum">
              <a:rPr lang="ru-RU" smtClean="0"/>
              <a:t>‹#›</a:t>
            </a:fld>
            <a:endParaRPr lang="ru-RU"/>
          </a:p>
        </p:txBody>
      </p:sp>
    </p:spTree>
    <p:extLst>
      <p:ext uri="{BB962C8B-B14F-4D97-AF65-F5344CB8AC3E}">
        <p14:creationId xmlns:p14="http://schemas.microsoft.com/office/powerpoint/2010/main" val="3698405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AE1C924-CE4F-404C-AA03-8825D3862C1D}" type="datetimeFigureOut">
              <a:rPr lang="ru-RU" smtClean="0"/>
              <a:t>15.06.2025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614E5E-29DA-4D49-B939-3B4C680F3E4D}" type="slidenum">
              <a:rPr lang="ru-RU" smtClean="0"/>
              <a:t>‹#›</a:t>
            </a:fld>
            <a:endParaRPr lang="ru-RU"/>
          </a:p>
        </p:txBody>
      </p:sp>
    </p:spTree>
    <p:extLst>
      <p:ext uri="{BB962C8B-B14F-4D97-AF65-F5344CB8AC3E}">
        <p14:creationId xmlns:p14="http://schemas.microsoft.com/office/powerpoint/2010/main" val="1783164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AE1C924-CE4F-404C-AA03-8825D3862C1D}" type="datetimeFigureOut">
              <a:rPr lang="ru-RU" smtClean="0"/>
              <a:t>15.06.2025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614E5E-29DA-4D49-B939-3B4C680F3E4D}" type="slidenum">
              <a:rPr lang="ru-RU" smtClean="0"/>
              <a:t>‹#›</a:t>
            </a:fld>
            <a:endParaRPr lang="ru-RU"/>
          </a:p>
        </p:txBody>
      </p:sp>
    </p:spTree>
    <p:extLst>
      <p:ext uri="{BB962C8B-B14F-4D97-AF65-F5344CB8AC3E}">
        <p14:creationId xmlns:p14="http://schemas.microsoft.com/office/powerpoint/2010/main" val="231796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AE1C924-CE4F-404C-AA03-8825D3862C1D}" type="datetimeFigureOut">
              <a:rPr lang="ru-RU" smtClean="0"/>
              <a:t>15.06.2025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614E5E-29DA-4D49-B939-3B4C680F3E4D}" type="slidenum">
              <a:rPr lang="ru-RU" smtClean="0"/>
              <a:t>‹#›</a:t>
            </a:fld>
            <a:endParaRPr lang="ru-RU"/>
          </a:p>
        </p:txBody>
      </p:sp>
    </p:spTree>
    <p:extLst>
      <p:ext uri="{BB962C8B-B14F-4D97-AF65-F5344CB8AC3E}">
        <p14:creationId xmlns:p14="http://schemas.microsoft.com/office/powerpoint/2010/main" val="938023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AE1C924-CE4F-404C-AA03-8825D3862C1D}" type="datetimeFigureOut">
              <a:rPr lang="ru-RU" smtClean="0"/>
              <a:t>15.06.2025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3614E5E-29DA-4D49-B939-3B4C680F3E4D}" type="slidenum">
              <a:rPr lang="ru-RU" smtClean="0"/>
              <a:t>‹#›</a:t>
            </a:fld>
            <a:endParaRPr lang="ru-RU"/>
          </a:p>
        </p:txBody>
      </p:sp>
    </p:spTree>
    <p:extLst>
      <p:ext uri="{BB962C8B-B14F-4D97-AF65-F5344CB8AC3E}">
        <p14:creationId xmlns:p14="http://schemas.microsoft.com/office/powerpoint/2010/main" val="888834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AE1C924-CE4F-404C-AA03-8825D3862C1D}" type="datetimeFigureOut">
              <a:rPr lang="ru-RU" smtClean="0"/>
              <a:t>15.06.2025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3614E5E-29DA-4D49-B939-3B4C680F3E4D}" type="slidenum">
              <a:rPr lang="ru-RU" smtClean="0"/>
              <a:t>‹#›</a:t>
            </a:fld>
            <a:endParaRPr lang="ru-RU"/>
          </a:p>
        </p:txBody>
      </p:sp>
    </p:spTree>
    <p:extLst>
      <p:ext uri="{BB962C8B-B14F-4D97-AF65-F5344CB8AC3E}">
        <p14:creationId xmlns:p14="http://schemas.microsoft.com/office/powerpoint/2010/main" val="577831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AE1C924-CE4F-404C-AA03-8825D3862C1D}" type="datetimeFigureOut">
              <a:rPr lang="ru-RU" smtClean="0"/>
              <a:t>15.06.2025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3614E5E-29DA-4D49-B939-3B4C680F3E4D}" type="slidenum">
              <a:rPr lang="ru-RU" smtClean="0"/>
              <a:t>‹#›</a:t>
            </a:fld>
            <a:endParaRPr lang="ru-RU"/>
          </a:p>
        </p:txBody>
      </p:sp>
    </p:spTree>
    <p:extLst>
      <p:ext uri="{BB962C8B-B14F-4D97-AF65-F5344CB8AC3E}">
        <p14:creationId xmlns:p14="http://schemas.microsoft.com/office/powerpoint/2010/main" val="1259800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AE1C924-CE4F-404C-AA03-8825D3862C1D}" type="datetimeFigureOut">
              <a:rPr lang="ru-RU" smtClean="0"/>
              <a:t>15.06.2025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3614E5E-29DA-4D49-B939-3B4C680F3E4D}" type="slidenum">
              <a:rPr lang="ru-RU" smtClean="0"/>
              <a:t>‹#›</a:t>
            </a:fld>
            <a:endParaRPr lang="ru-RU"/>
          </a:p>
        </p:txBody>
      </p:sp>
    </p:spTree>
    <p:extLst>
      <p:ext uri="{BB962C8B-B14F-4D97-AF65-F5344CB8AC3E}">
        <p14:creationId xmlns:p14="http://schemas.microsoft.com/office/powerpoint/2010/main" val="1448044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AE1C924-CE4F-404C-AA03-8825D3862C1D}" type="datetimeFigureOut">
              <a:rPr lang="ru-RU" smtClean="0"/>
              <a:t>15.06.2025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3614E5E-29DA-4D49-B939-3B4C680F3E4D}" type="slidenum">
              <a:rPr lang="ru-RU" smtClean="0"/>
              <a:t>‹#›</a:t>
            </a:fld>
            <a:endParaRPr lang="ru-RU"/>
          </a:p>
        </p:txBody>
      </p:sp>
    </p:spTree>
    <p:extLst>
      <p:ext uri="{BB962C8B-B14F-4D97-AF65-F5344CB8AC3E}">
        <p14:creationId xmlns:p14="http://schemas.microsoft.com/office/powerpoint/2010/main" val="1044768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AE1C924-CE4F-404C-AA03-8825D3862C1D}" type="datetimeFigureOut">
              <a:rPr lang="ru-RU" smtClean="0"/>
              <a:t>15.06.2025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3614E5E-29DA-4D49-B939-3B4C680F3E4D}" type="slidenum">
              <a:rPr lang="ru-RU" smtClean="0"/>
              <a:t>‹#›</a:t>
            </a:fld>
            <a:endParaRPr lang="ru-RU"/>
          </a:p>
        </p:txBody>
      </p:sp>
    </p:spTree>
    <p:extLst>
      <p:ext uri="{BB962C8B-B14F-4D97-AF65-F5344CB8AC3E}">
        <p14:creationId xmlns:p14="http://schemas.microsoft.com/office/powerpoint/2010/main" val="422022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1C924-CE4F-404C-AA03-8825D3862C1D}" type="datetimeFigureOut">
              <a:rPr lang="ru-RU" smtClean="0"/>
              <a:t>15.06.2025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14E5E-29DA-4D49-B939-3B4C680F3E4D}" type="slidenum">
              <a:rPr lang="ru-RU" smtClean="0"/>
              <a:t>‹#›</a:t>
            </a:fld>
            <a:endParaRPr lang="ru-RU"/>
          </a:p>
        </p:txBody>
      </p:sp>
    </p:spTree>
    <p:extLst>
      <p:ext uri="{BB962C8B-B14F-4D97-AF65-F5344CB8AC3E}">
        <p14:creationId xmlns:p14="http://schemas.microsoft.com/office/powerpoint/2010/main" val="11400486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19.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slide" Target="slide13.xml"/><Relationship Id="rId4"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9" name="Picture 5" descr="Pictur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93115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0"/>
            <a:ext cx="9144000" cy="6931152"/>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Заголовок 1"/>
          <p:cNvSpPr txBox="1">
            <a:spLocks/>
          </p:cNvSpPr>
          <p:nvPr/>
        </p:nvSpPr>
        <p:spPr>
          <a:xfrm>
            <a:off x="-180528" y="0"/>
            <a:ext cx="72008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002060"/>
                </a:solidFill>
              </a:rPr>
              <a:t>Around London</a:t>
            </a:r>
            <a:endParaRPr lang="ru-RU" sz="5400" b="1" dirty="0">
              <a:solidFill>
                <a:srgbClr val="002060"/>
              </a:solidFill>
            </a:endParaRPr>
          </a:p>
        </p:txBody>
      </p:sp>
      <p:sp>
        <p:nvSpPr>
          <p:cNvPr id="9" name="Подзаголовок 2"/>
          <p:cNvSpPr txBox="1">
            <a:spLocks/>
          </p:cNvSpPr>
          <p:nvPr/>
        </p:nvSpPr>
        <p:spPr>
          <a:xfrm>
            <a:off x="2051720" y="5777880"/>
            <a:ext cx="5940152" cy="1080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u-RU" sz="2400" dirty="0" err="1" smtClean="0">
                <a:solidFill>
                  <a:srgbClr val="002060"/>
                </a:solidFill>
              </a:rPr>
              <a:t>Калитиевская</a:t>
            </a:r>
            <a:r>
              <a:rPr lang="ru-RU" sz="2400" dirty="0" smtClean="0">
                <a:solidFill>
                  <a:srgbClr val="002060"/>
                </a:solidFill>
              </a:rPr>
              <a:t> </a:t>
            </a:r>
            <a:r>
              <a:rPr lang="ru-RU" sz="2400" dirty="0" smtClean="0">
                <a:solidFill>
                  <a:srgbClr val="002060"/>
                </a:solidFill>
              </a:rPr>
              <a:t>Е</a:t>
            </a:r>
            <a:r>
              <a:rPr lang="ru-RU" sz="2400" dirty="0" smtClean="0">
                <a:solidFill>
                  <a:srgbClr val="002060"/>
                </a:solidFill>
              </a:rPr>
              <a:t>катерина Дмитриевна </a:t>
            </a:r>
            <a:endParaRPr lang="en-US" sz="2400" dirty="0" smtClean="0">
              <a:solidFill>
                <a:srgbClr val="002060"/>
              </a:solidFill>
            </a:endParaRPr>
          </a:p>
        </p:txBody>
      </p:sp>
    </p:spTree>
    <p:extLst>
      <p:ext uri="{BB962C8B-B14F-4D97-AF65-F5344CB8AC3E}">
        <p14:creationId xmlns:p14="http://schemas.microsoft.com/office/powerpoint/2010/main" val="7815456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864096"/>
          </a:xfrm>
        </p:spPr>
        <p:txBody>
          <a:bodyPr>
            <a:normAutofit/>
          </a:bodyPr>
          <a:lstStyle/>
          <a:p>
            <a:pPr fontAlgn="base"/>
            <a:r>
              <a:rPr lang="en-US" dirty="0"/>
              <a:t>Buckingham Palace  </a:t>
            </a:r>
            <a:endParaRPr lang="ru-RU" b="1" dirty="0"/>
          </a:p>
        </p:txBody>
      </p:sp>
      <p:sp>
        <p:nvSpPr>
          <p:cNvPr id="3" name="Объект 2"/>
          <p:cNvSpPr>
            <a:spLocks noGrp="1"/>
          </p:cNvSpPr>
          <p:nvPr>
            <p:ph idx="1"/>
          </p:nvPr>
        </p:nvSpPr>
        <p:spPr>
          <a:xfrm>
            <a:off x="467544" y="4869160"/>
            <a:ext cx="8229600" cy="1473027"/>
          </a:xfrm>
        </p:spPr>
        <p:txBody>
          <a:bodyPr>
            <a:normAutofit fontScale="85000" lnSpcReduction="20000"/>
          </a:bodyPr>
          <a:lstStyle/>
          <a:p>
            <a:pPr lvl="0" indent="457200">
              <a:buNone/>
            </a:pPr>
            <a:r>
              <a:rPr lang="en-US" dirty="0"/>
              <a:t>Buckingham Palace </a:t>
            </a:r>
            <a:r>
              <a:rPr lang="en-US" dirty="0" smtClean="0"/>
              <a:t>is the </a:t>
            </a:r>
            <a:r>
              <a:rPr lang="en-US" dirty="0"/>
              <a:t>official residence of the King and </a:t>
            </a:r>
            <a:r>
              <a:rPr lang="en-US" dirty="0" smtClean="0"/>
              <a:t>Queen. </a:t>
            </a:r>
            <a:r>
              <a:rPr lang="en-US" dirty="0"/>
              <a:t> Located in </a:t>
            </a:r>
            <a:r>
              <a:rPr lang="en-US" dirty="0" smtClean="0"/>
              <a:t>the City of Westminster</a:t>
            </a:r>
            <a:r>
              <a:rPr lang="en-US" dirty="0"/>
              <a:t> </a:t>
            </a:r>
            <a:r>
              <a:rPr lang="en-US" dirty="0" smtClean="0"/>
              <a:t>, </a:t>
            </a:r>
            <a:r>
              <a:rPr lang="en-US" dirty="0"/>
              <a:t>the palace is often at the </a:t>
            </a:r>
            <a:r>
              <a:rPr lang="en-US" dirty="0" err="1"/>
              <a:t>centre</a:t>
            </a:r>
            <a:r>
              <a:rPr lang="en-US" dirty="0"/>
              <a:t> of state occasions and royal hospitality.</a:t>
            </a:r>
            <a:endParaRPr lang="ru-RU" dirty="0"/>
          </a:p>
        </p:txBody>
      </p:sp>
      <p:sp>
        <p:nvSpPr>
          <p:cNvPr id="4" name="AutoShape 4" descr="Picture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2" descr="Picture backgrou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6" name="Picture 2" descr="Pictur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980728"/>
            <a:ext cx="6028398" cy="3390974"/>
          </a:xfrm>
          <a:prstGeom prst="rect">
            <a:avLst/>
          </a:prstGeom>
          <a:noFill/>
          <a:extLst>
            <a:ext uri="{909E8E84-426E-40DD-AFC4-6F175D3DCCD1}">
              <a14:hiddenFill xmlns:a14="http://schemas.microsoft.com/office/drawing/2010/main">
                <a:solidFill>
                  <a:srgbClr val="FFFFFF"/>
                </a:solidFill>
              </a14:hiddenFill>
            </a:ext>
          </a:extLst>
        </p:spPr>
      </p:pic>
      <p:sp>
        <p:nvSpPr>
          <p:cNvPr id="7" name="Управляющая кнопка: домой 6">
            <a:hlinkClick r:id="rId3" action="ppaction://hlinksldjump" highlightClick="1"/>
          </p:cNvPr>
          <p:cNvSpPr/>
          <p:nvPr/>
        </p:nvSpPr>
        <p:spPr>
          <a:xfrm>
            <a:off x="8820471" y="6597352"/>
            <a:ext cx="321927" cy="260648"/>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250297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864096"/>
          </a:xfrm>
        </p:spPr>
        <p:txBody>
          <a:bodyPr>
            <a:normAutofit/>
          </a:bodyPr>
          <a:lstStyle/>
          <a:p>
            <a:pPr fontAlgn="base"/>
            <a:r>
              <a:rPr lang="en-US" b="1" dirty="0"/>
              <a:t>Tower of </a:t>
            </a:r>
            <a:r>
              <a:rPr lang="en-US" b="1" dirty="0" smtClean="0"/>
              <a:t>London</a:t>
            </a:r>
            <a:r>
              <a:rPr lang="en-US" dirty="0"/>
              <a:t> </a:t>
            </a:r>
            <a:endParaRPr lang="ru-RU" b="1" dirty="0"/>
          </a:p>
        </p:txBody>
      </p:sp>
      <p:sp>
        <p:nvSpPr>
          <p:cNvPr id="3" name="Объект 2"/>
          <p:cNvSpPr>
            <a:spLocks noGrp="1"/>
          </p:cNvSpPr>
          <p:nvPr>
            <p:ph idx="1"/>
          </p:nvPr>
        </p:nvSpPr>
        <p:spPr>
          <a:xfrm>
            <a:off x="467544" y="4869160"/>
            <a:ext cx="8424936" cy="1800200"/>
          </a:xfrm>
        </p:spPr>
        <p:txBody>
          <a:bodyPr>
            <a:normAutofit fontScale="70000" lnSpcReduction="20000"/>
          </a:bodyPr>
          <a:lstStyle/>
          <a:p>
            <a:pPr marL="0" lvl="0" indent="457200">
              <a:buNone/>
            </a:pPr>
            <a:r>
              <a:rPr lang="en-US" dirty="0"/>
              <a:t>The Tower of London is a historical </a:t>
            </a:r>
            <a:r>
              <a:rPr lang="en-US" dirty="0" smtClean="0"/>
              <a:t>castle. </a:t>
            </a:r>
            <a:r>
              <a:rPr lang="en-US" dirty="0"/>
              <a:t>William the Conqueror built the Tower of London </a:t>
            </a:r>
            <a:r>
              <a:rPr lang="en-US" dirty="0" smtClean="0"/>
              <a:t>as a fortress to stay safe. Later it used to be </a:t>
            </a:r>
            <a:r>
              <a:rPr lang="en-US" dirty="0"/>
              <a:t>a </a:t>
            </a:r>
            <a:r>
              <a:rPr lang="en-US" dirty="0" smtClean="0"/>
              <a:t>prison, </a:t>
            </a:r>
            <a:r>
              <a:rPr lang="en-US" dirty="0"/>
              <a:t>Royal Zoo, and jewel house</a:t>
            </a:r>
            <a:r>
              <a:rPr lang="en-US" dirty="0" smtClean="0"/>
              <a:t>. </a:t>
            </a:r>
          </a:p>
          <a:p>
            <a:pPr marL="0" lvl="0" indent="457200">
              <a:buNone/>
            </a:pPr>
            <a:r>
              <a:rPr lang="en-US" dirty="0" smtClean="0"/>
              <a:t>You can see big black ravens there. They are well-kept. The legend says that </a:t>
            </a:r>
            <a:r>
              <a:rPr lang="en-US" dirty="0"/>
              <a:t>if the ravens ever leave, the Tower and the kingdom will fall. </a:t>
            </a:r>
            <a:endParaRPr lang="ru-RU" dirty="0"/>
          </a:p>
        </p:txBody>
      </p:sp>
      <p:sp>
        <p:nvSpPr>
          <p:cNvPr id="4" name="AutoShape 4" descr="Picture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2" descr="Picture backgrou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0"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124744"/>
            <a:ext cx="6192688" cy="3483387"/>
          </a:xfrm>
          <a:prstGeom prst="rect">
            <a:avLst/>
          </a:prstGeom>
          <a:noFill/>
          <a:extLst>
            <a:ext uri="{909E8E84-426E-40DD-AFC4-6F175D3DCCD1}">
              <a14:hiddenFill xmlns:a14="http://schemas.microsoft.com/office/drawing/2010/main">
                <a:solidFill>
                  <a:srgbClr val="FFFFFF"/>
                </a:solidFill>
              </a14:hiddenFill>
            </a:ext>
          </a:extLst>
        </p:spPr>
      </p:pic>
      <p:sp>
        <p:nvSpPr>
          <p:cNvPr id="7" name="Управляющая кнопка: домой 6">
            <a:hlinkClick r:id="rId3" action="ppaction://hlinksldjump" highlightClick="1"/>
          </p:cNvPr>
          <p:cNvSpPr/>
          <p:nvPr/>
        </p:nvSpPr>
        <p:spPr>
          <a:xfrm>
            <a:off x="8748463" y="6525344"/>
            <a:ext cx="393935" cy="33265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80845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864096"/>
          </a:xfrm>
        </p:spPr>
        <p:txBody>
          <a:bodyPr>
            <a:normAutofit/>
          </a:bodyPr>
          <a:lstStyle/>
          <a:p>
            <a:pPr fontAlgn="base"/>
            <a:r>
              <a:rPr lang="en-US" b="1" dirty="0"/>
              <a:t>Westminster Abbey </a:t>
            </a:r>
            <a:endParaRPr lang="ru-RU" b="1" dirty="0"/>
          </a:p>
        </p:txBody>
      </p:sp>
      <p:sp>
        <p:nvSpPr>
          <p:cNvPr id="3" name="Объект 2"/>
          <p:cNvSpPr>
            <a:spLocks noGrp="1"/>
          </p:cNvSpPr>
          <p:nvPr>
            <p:ph idx="1"/>
          </p:nvPr>
        </p:nvSpPr>
        <p:spPr>
          <a:xfrm>
            <a:off x="460375" y="5157192"/>
            <a:ext cx="8229600" cy="1473027"/>
          </a:xfrm>
        </p:spPr>
        <p:txBody>
          <a:bodyPr>
            <a:normAutofit fontScale="77500" lnSpcReduction="20000"/>
          </a:bodyPr>
          <a:lstStyle/>
          <a:p>
            <a:pPr marL="0" lvl="0" indent="457200">
              <a:buNone/>
            </a:pPr>
            <a:r>
              <a:rPr lang="en-US" b="1" dirty="0"/>
              <a:t>Westminster Abbey </a:t>
            </a:r>
            <a:r>
              <a:rPr lang="en-US" b="1" dirty="0" smtClean="0"/>
              <a:t>is </a:t>
            </a:r>
            <a:r>
              <a:rPr lang="en-US" dirty="0" smtClean="0"/>
              <a:t>the </a:t>
            </a:r>
            <a:r>
              <a:rPr lang="en-US" dirty="0"/>
              <a:t>magnificent coronation church that sits in the heart of central </a:t>
            </a:r>
            <a:r>
              <a:rPr lang="en-US" dirty="0" smtClean="0"/>
              <a:t>London. It was built </a:t>
            </a:r>
            <a:r>
              <a:rPr lang="en-US" dirty="0"/>
              <a:t>in the 13th </a:t>
            </a:r>
            <a:r>
              <a:rPr lang="en-US" dirty="0" smtClean="0"/>
              <a:t>century. Many royal weddings have taken place there. Also many famous Englishmen men and kings were buried there.</a:t>
            </a:r>
            <a:endParaRPr lang="ru-RU" dirty="0"/>
          </a:p>
        </p:txBody>
      </p:sp>
      <p:sp>
        <p:nvSpPr>
          <p:cNvPr id="4" name="AutoShape 4" descr="Picture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2" descr="Picture backgrou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74"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7" y="1124744"/>
            <a:ext cx="5710649" cy="3808959"/>
          </a:xfrm>
          <a:prstGeom prst="rect">
            <a:avLst/>
          </a:prstGeom>
          <a:noFill/>
          <a:extLst>
            <a:ext uri="{909E8E84-426E-40DD-AFC4-6F175D3DCCD1}">
              <a14:hiddenFill xmlns:a14="http://schemas.microsoft.com/office/drawing/2010/main">
                <a:solidFill>
                  <a:srgbClr val="FFFFFF"/>
                </a:solidFill>
              </a14:hiddenFill>
            </a:ext>
          </a:extLst>
        </p:spPr>
      </p:pic>
      <p:sp>
        <p:nvSpPr>
          <p:cNvPr id="7" name="Управляющая кнопка: домой 6">
            <a:hlinkClick r:id="rId3" action="ppaction://hlinksldjump" highlightClick="1"/>
          </p:cNvPr>
          <p:cNvSpPr/>
          <p:nvPr/>
        </p:nvSpPr>
        <p:spPr>
          <a:xfrm>
            <a:off x="8820471" y="6525344"/>
            <a:ext cx="321927" cy="33265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31994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London for Harry Potter </a:t>
            </a:r>
            <a:r>
              <a:rPr lang="en-US" dirty="0" smtClean="0"/>
              <a:t>fans</a:t>
            </a:r>
            <a:endParaRPr lang="ru-RU" dirty="0"/>
          </a:p>
        </p:txBody>
      </p:sp>
      <p:sp>
        <p:nvSpPr>
          <p:cNvPr id="3" name="Объект 2"/>
          <p:cNvSpPr>
            <a:spLocks noGrp="1"/>
          </p:cNvSpPr>
          <p:nvPr>
            <p:ph idx="1"/>
          </p:nvPr>
        </p:nvSpPr>
        <p:spPr>
          <a:xfrm>
            <a:off x="457200" y="1600201"/>
            <a:ext cx="8229600" cy="1396752"/>
          </a:xfrm>
        </p:spPr>
        <p:txBody>
          <a:bodyPr>
            <a:normAutofit/>
          </a:bodyPr>
          <a:lstStyle/>
          <a:p>
            <a:pPr marL="0" indent="0">
              <a:buNone/>
            </a:pPr>
            <a:r>
              <a:rPr lang="en-US" sz="2600" dirty="0" smtClean="0"/>
              <a:t>There are many teenagers all over the world who are crazy about the world  of Harry Potter. In London you can find some places that are connected with it in some way.</a:t>
            </a:r>
            <a:endParaRPr lang="ru-RU" sz="2600" dirty="0"/>
          </a:p>
        </p:txBody>
      </p:sp>
      <p:sp>
        <p:nvSpPr>
          <p:cNvPr id="4" name="AutoShape 2" descr="King's Cross St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3284984"/>
            <a:ext cx="4231295" cy="285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5" y="3283159"/>
            <a:ext cx="4217683" cy="283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3568" y="6237312"/>
            <a:ext cx="3588611" cy="369332"/>
          </a:xfrm>
          <a:prstGeom prst="rect">
            <a:avLst/>
          </a:prstGeom>
          <a:noFill/>
        </p:spPr>
        <p:txBody>
          <a:bodyPr wrap="none" rtlCol="0">
            <a:spAutoFit/>
          </a:bodyPr>
          <a:lstStyle/>
          <a:p>
            <a:r>
              <a:rPr lang="en-US" dirty="0" smtClean="0"/>
              <a:t>Platform 9 ¾ at King’s Cross Station</a:t>
            </a:r>
            <a:endParaRPr lang="ru-RU" dirty="0"/>
          </a:p>
        </p:txBody>
      </p:sp>
      <p:sp>
        <p:nvSpPr>
          <p:cNvPr id="9" name="TextBox 8"/>
          <p:cNvSpPr txBox="1"/>
          <p:nvPr/>
        </p:nvSpPr>
        <p:spPr>
          <a:xfrm>
            <a:off x="6084168" y="6237110"/>
            <a:ext cx="1866217" cy="369332"/>
          </a:xfrm>
          <a:prstGeom prst="rect">
            <a:avLst/>
          </a:prstGeom>
          <a:noFill/>
        </p:spPr>
        <p:txBody>
          <a:bodyPr wrap="none" rtlCol="0">
            <a:spAutoFit/>
          </a:bodyPr>
          <a:lstStyle/>
          <a:p>
            <a:r>
              <a:rPr lang="en-US" dirty="0" smtClean="0"/>
              <a:t>Millennium Bridge</a:t>
            </a:r>
            <a:endParaRPr lang="ru-RU" dirty="0"/>
          </a:p>
        </p:txBody>
      </p:sp>
      <p:sp>
        <p:nvSpPr>
          <p:cNvPr id="10" name="Управляющая кнопка: домой 9">
            <a:hlinkClick r:id="rId4" action="ppaction://hlinksldjump" highlightClick="1"/>
          </p:cNvPr>
          <p:cNvSpPr/>
          <p:nvPr/>
        </p:nvSpPr>
        <p:spPr>
          <a:xfrm>
            <a:off x="8820471" y="6606442"/>
            <a:ext cx="321927" cy="251558"/>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262534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t>Platform 9 </a:t>
            </a:r>
            <a:r>
              <a:rPr lang="en-US" b="1" dirty="0" smtClean="0"/>
              <a:t>¾, King’s Cross</a:t>
            </a:r>
            <a:endParaRPr lang="ru-RU" dirty="0"/>
          </a:p>
        </p:txBody>
      </p:sp>
      <p:sp>
        <p:nvSpPr>
          <p:cNvPr id="3" name="Объект 2"/>
          <p:cNvSpPr>
            <a:spLocks noGrp="1"/>
          </p:cNvSpPr>
          <p:nvPr>
            <p:ph idx="1"/>
          </p:nvPr>
        </p:nvSpPr>
        <p:spPr>
          <a:xfrm>
            <a:off x="395536" y="4725144"/>
            <a:ext cx="8507288" cy="1800200"/>
          </a:xfrm>
        </p:spPr>
        <p:txBody>
          <a:bodyPr>
            <a:normAutofit fontScale="70000" lnSpcReduction="20000"/>
          </a:bodyPr>
          <a:lstStyle/>
          <a:p>
            <a:pPr marL="0" indent="457200">
              <a:buNone/>
            </a:pPr>
            <a:r>
              <a:rPr lang="en-US" b="1" dirty="0"/>
              <a:t>Platform 9 </a:t>
            </a:r>
            <a:r>
              <a:rPr lang="en-US" b="1" dirty="0" smtClean="0"/>
              <a:t>¾ at King’s Cross </a:t>
            </a:r>
            <a:r>
              <a:rPr lang="en-US" b="1" dirty="0"/>
              <a:t>is</a:t>
            </a:r>
            <a:r>
              <a:rPr lang="en-US" dirty="0"/>
              <a:t> an iconic location in J.K. Rowling’s Harry Potter series, serving as the magical gateway for students to embark on their journey to Hogwarts School of Witchcraft and Wizardry. This enchanted platform holds a special place in the hearts of fans worldwide, offering a glimpse into the enchanting world of wizards and witches.</a:t>
            </a:r>
            <a:endParaRPr lang="ru-RU" dirty="0"/>
          </a:p>
          <a:p>
            <a:pPr marL="0" indent="0">
              <a:buNone/>
            </a:pPr>
            <a:endParaRPr lang="ru-RU" dirty="0"/>
          </a:p>
        </p:txBody>
      </p:sp>
      <p:pic>
        <p:nvPicPr>
          <p:cNvPr id="4098" name="Picture 2" descr="Pictur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7557" y="1484784"/>
            <a:ext cx="2536653" cy="30243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icture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1484784"/>
            <a:ext cx="4536504" cy="3024336"/>
          </a:xfrm>
          <a:prstGeom prst="rect">
            <a:avLst/>
          </a:prstGeom>
          <a:noFill/>
          <a:extLst>
            <a:ext uri="{909E8E84-426E-40DD-AFC4-6F175D3DCCD1}">
              <a14:hiddenFill xmlns:a14="http://schemas.microsoft.com/office/drawing/2010/main">
                <a:solidFill>
                  <a:srgbClr val="FFFFFF"/>
                </a:solidFill>
              </a14:hiddenFill>
            </a:ext>
          </a:extLst>
        </p:spPr>
      </p:pic>
      <p:sp>
        <p:nvSpPr>
          <p:cNvPr id="6" name="Управляющая кнопка: домой 5">
            <a:hlinkClick r:id="rId4" action="ppaction://hlinksldjump" highlightClick="1"/>
          </p:cNvPr>
          <p:cNvSpPr/>
          <p:nvPr/>
        </p:nvSpPr>
        <p:spPr>
          <a:xfrm>
            <a:off x="8638343" y="6525344"/>
            <a:ext cx="504056" cy="33265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98056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Leadenhall Market</a:t>
            </a:r>
            <a:endParaRPr lang="ru-RU" dirty="0"/>
          </a:p>
        </p:txBody>
      </p:sp>
      <p:sp>
        <p:nvSpPr>
          <p:cNvPr id="3" name="Объект 2"/>
          <p:cNvSpPr>
            <a:spLocks noGrp="1"/>
          </p:cNvSpPr>
          <p:nvPr>
            <p:ph idx="1"/>
          </p:nvPr>
        </p:nvSpPr>
        <p:spPr>
          <a:xfrm>
            <a:off x="263538" y="4365104"/>
            <a:ext cx="8229600" cy="2337123"/>
          </a:xfrm>
        </p:spPr>
        <p:txBody>
          <a:bodyPr>
            <a:normAutofit fontScale="70000" lnSpcReduction="20000"/>
          </a:bodyPr>
          <a:lstStyle/>
          <a:p>
            <a:pPr marL="0" indent="457200">
              <a:buNone/>
            </a:pPr>
            <a:r>
              <a:rPr lang="en-US" dirty="0" smtClean="0"/>
              <a:t>Leadenhall Market and </a:t>
            </a:r>
            <a:r>
              <a:rPr lang="en-US" dirty="0"/>
              <a:t>its </a:t>
            </a:r>
            <a:r>
              <a:rPr lang="en-US" dirty="0" smtClean="0"/>
              <a:t>amazing </a:t>
            </a:r>
            <a:r>
              <a:rPr lang="en-US" dirty="0"/>
              <a:t>Victorian architecture will transport you </a:t>
            </a:r>
            <a:r>
              <a:rPr lang="en-US" dirty="0" smtClean="0"/>
              <a:t>straight to </a:t>
            </a:r>
            <a:r>
              <a:rPr lang="en-US" dirty="0" err="1"/>
              <a:t>Diagon</a:t>
            </a:r>
            <a:r>
              <a:rPr lang="en-US" dirty="0"/>
              <a:t> Alley—understandable, since this is where exterior shots of the wizard shopping district were filmed. While you won’t find </a:t>
            </a:r>
            <a:r>
              <a:rPr lang="en-US" dirty="0" err="1"/>
              <a:t>Ollivander's</a:t>
            </a:r>
            <a:r>
              <a:rPr lang="en-US" dirty="0"/>
              <a:t> Wand Shop, you will be able to visit some unique stores, restaurants, and bars here. In Bull’s Head Passage, the door to what is now an optician (The Glass House) was used as the entrance to The Leaky Cauldron pub in </a:t>
            </a:r>
            <a:r>
              <a:rPr lang="en-US" i="1" dirty="0"/>
              <a:t>The </a:t>
            </a:r>
            <a:r>
              <a:rPr lang="en-US" i="1" dirty="0" smtClean="0"/>
              <a:t>Sorcerer's Stone.</a:t>
            </a:r>
            <a:endParaRPr lang="ru-RU" dirty="0"/>
          </a:p>
          <a:p>
            <a:pPr marL="0" indent="0">
              <a:buNone/>
            </a:pPr>
            <a:endParaRPr lang="ru-RU" dirty="0"/>
          </a:p>
        </p:txBody>
      </p:sp>
      <p:pic>
        <p:nvPicPr>
          <p:cNvPr id="5122" name="Picture 2" descr="Pictur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634" y="1340768"/>
            <a:ext cx="4392488" cy="292832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364754"/>
            <a:ext cx="3096344" cy="2916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Управляющая кнопка: домой 5">
            <a:hlinkClick r:id="rId4" action="ppaction://hlinksldjump" highlightClick="1"/>
          </p:cNvPr>
          <p:cNvSpPr/>
          <p:nvPr/>
        </p:nvSpPr>
        <p:spPr>
          <a:xfrm>
            <a:off x="8748463" y="6525344"/>
            <a:ext cx="393935" cy="33265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43686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922114"/>
          </a:xfrm>
        </p:spPr>
        <p:txBody>
          <a:bodyPr>
            <a:normAutofit/>
          </a:bodyPr>
          <a:lstStyle/>
          <a:p>
            <a:r>
              <a:rPr lang="en-US" dirty="0"/>
              <a:t>House of </a:t>
            </a:r>
            <a:r>
              <a:rPr lang="en-US" dirty="0" err="1" smtClean="0"/>
              <a:t>MinaLima</a:t>
            </a:r>
            <a:endParaRPr lang="ru-RU" dirty="0"/>
          </a:p>
        </p:txBody>
      </p:sp>
      <p:sp>
        <p:nvSpPr>
          <p:cNvPr id="3" name="Объект 2"/>
          <p:cNvSpPr>
            <a:spLocks noGrp="1"/>
          </p:cNvSpPr>
          <p:nvPr>
            <p:ph idx="1"/>
          </p:nvPr>
        </p:nvSpPr>
        <p:spPr>
          <a:xfrm>
            <a:off x="457200" y="4149080"/>
            <a:ext cx="8229600" cy="1977083"/>
          </a:xfrm>
        </p:spPr>
        <p:txBody>
          <a:bodyPr>
            <a:normAutofit fontScale="85000" lnSpcReduction="10000"/>
          </a:bodyPr>
          <a:lstStyle/>
          <a:p>
            <a:pPr marL="0" indent="457200" fontAlgn="base">
              <a:buNone/>
            </a:pPr>
            <a:r>
              <a:rPr lang="en-US" dirty="0"/>
              <a:t>Harry Potter fans should pay a visit </a:t>
            </a:r>
            <a:r>
              <a:rPr lang="en-US" dirty="0" smtClean="0"/>
              <a:t>to </a:t>
            </a:r>
            <a:r>
              <a:rPr lang="en-US" dirty="0" err="1" smtClean="0"/>
              <a:t>MinaLima</a:t>
            </a:r>
            <a:r>
              <a:rPr lang="en-US" dirty="0" smtClean="0"/>
              <a:t> in </a:t>
            </a:r>
            <a:r>
              <a:rPr lang="en-US" dirty="0"/>
              <a:t>London’s </a:t>
            </a:r>
            <a:r>
              <a:rPr lang="en-US" dirty="0" err="1"/>
              <a:t>Soho</a:t>
            </a:r>
            <a:r>
              <a:rPr lang="en-US" dirty="0"/>
              <a:t>. </a:t>
            </a:r>
            <a:r>
              <a:rPr lang="en-US" dirty="0" smtClean="0"/>
              <a:t>The </a:t>
            </a:r>
            <a:r>
              <a:rPr lang="en-US" dirty="0"/>
              <a:t>store </a:t>
            </a:r>
            <a:r>
              <a:rPr lang="en-US" dirty="0" smtClean="0"/>
              <a:t>is </a:t>
            </a:r>
            <a:r>
              <a:rPr lang="en-US" dirty="0"/>
              <a:t>filled with graphic art of the </a:t>
            </a:r>
            <a:r>
              <a:rPr lang="en-US" b="1" dirty="0"/>
              <a:t>Harry Potter and Fantastic Beasts</a:t>
            </a:r>
            <a:r>
              <a:rPr lang="en-US" dirty="0"/>
              <a:t> films as well as limited edition art prints designed by </a:t>
            </a:r>
            <a:r>
              <a:rPr lang="en-US" dirty="0" err="1"/>
              <a:t>MinaLima</a:t>
            </a:r>
            <a:r>
              <a:rPr lang="en-US" dirty="0"/>
              <a:t>. You’ll also see props from the films on display. </a:t>
            </a:r>
            <a:endParaRPr lang="ru-RU" dirty="0"/>
          </a:p>
          <a:p>
            <a:pPr marL="0" indent="0">
              <a:buNone/>
            </a:pPr>
            <a:endParaRPr lang="ru-R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980728"/>
            <a:ext cx="3282702" cy="305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Управляющая кнопка: домой 4">
            <a:hlinkClick r:id="rId3" action="ppaction://hlinksldjump" highlightClick="1"/>
          </p:cNvPr>
          <p:cNvSpPr/>
          <p:nvPr/>
        </p:nvSpPr>
        <p:spPr>
          <a:xfrm>
            <a:off x="8638343" y="6525344"/>
            <a:ext cx="504056" cy="33265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813878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Spooky </a:t>
            </a:r>
            <a:r>
              <a:rPr lang="en-US" dirty="0" smtClean="0"/>
              <a:t>places</a:t>
            </a:r>
            <a:endParaRPr lang="ru-RU" dirty="0"/>
          </a:p>
        </p:txBody>
      </p:sp>
      <p:sp>
        <p:nvSpPr>
          <p:cNvPr id="3" name="Объект 2"/>
          <p:cNvSpPr>
            <a:spLocks noGrp="1"/>
          </p:cNvSpPr>
          <p:nvPr>
            <p:ph idx="1"/>
          </p:nvPr>
        </p:nvSpPr>
        <p:spPr/>
        <p:txBody>
          <a:bodyPr/>
          <a:lstStyle/>
          <a:p>
            <a:pPr marL="0" indent="0">
              <a:buNone/>
            </a:pPr>
            <a:r>
              <a:rPr lang="en-US" sz="3000" dirty="0"/>
              <a:t>If </a:t>
            </a:r>
            <a:r>
              <a:rPr lang="en-US" sz="3000" dirty="0" smtClean="0"/>
              <a:t>you like </a:t>
            </a:r>
            <a:r>
              <a:rPr lang="en-US" sz="3000" dirty="0"/>
              <a:t>things that go bump in the night then London’s a great place to explore. There are lots of spooky sights and plenty of gruesome stories! </a:t>
            </a:r>
            <a:endParaRPr lang="ru-RU" sz="3000" dirty="0"/>
          </a:p>
          <a:p>
            <a:pPr marL="0" indent="0">
              <a:buNone/>
            </a:pPr>
            <a:endParaRPr lang="ru-RU" dirty="0"/>
          </a:p>
        </p:txBody>
      </p:sp>
      <p:pic>
        <p:nvPicPr>
          <p:cNvPr id="4098"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9" y="3429000"/>
            <a:ext cx="4212467" cy="2808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40152" y="6259760"/>
            <a:ext cx="1978619" cy="369332"/>
          </a:xfrm>
          <a:prstGeom prst="rect">
            <a:avLst/>
          </a:prstGeom>
          <a:noFill/>
        </p:spPr>
        <p:txBody>
          <a:bodyPr wrap="none" rtlCol="0">
            <a:spAutoFit/>
          </a:bodyPr>
          <a:lstStyle/>
          <a:p>
            <a:r>
              <a:rPr lang="en-US" dirty="0" smtClean="0"/>
              <a:t>The Grenadier Pub</a:t>
            </a:r>
            <a:endParaRPr lang="ru-RU" dirty="0"/>
          </a:p>
        </p:txBody>
      </p:sp>
      <p:pic>
        <p:nvPicPr>
          <p:cNvPr id="4100" name="Picture 4" descr="Pic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464" y="3389142"/>
            <a:ext cx="3187515" cy="28401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47664" y="6309320"/>
            <a:ext cx="1903534" cy="369332"/>
          </a:xfrm>
          <a:prstGeom prst="rect">
            <a:avLst/>
          </a:prstGeom>
          <a:noFill/>
        </p:spPr>
        <p:txBody>
          <a:bodyPr wrap="none" rtlCol="0">
            <a:spAutoFit/>
          </a:bodyPr>
          <a:lstStyle/>
          <a:p>
            <a:r>
              <a:rPr lang="en-US" dirty="0" err="1" smtClean="0"/>
              <a:t>Highgate</a:t>
            </a:r>
            <a:r>
              <a:rPr lang="en-US" dirty="0" smtClean="0"/>
              <a:t> </a:t>
            </a:r>
            <a:r>
              <a:rPr lang="en-US" dirty="0" err="1" smtClean="0"/>
              <a:t>Cemetry</a:t>
            </a:r>
            <a:endParaRPr lang="ru-RU" dirty="0"/>
          </a:p>
        </p:txBody>
      </p:sp>
      <p:sp>
        <p:nvSpPr>
          <p:cNvPr id="8" name="Управляющая кнопка: домой 7">
            <a:hlinkClick r:id="rId4" action="ppaction://hlinksldjump" highlightClick="1"/>
          </p:cNvPr>
          <p:cNvSpPr/>
          <p:nvPr/>
        </p:nvSpPr>
        <p:spPr>
          <a:xfrm>
            <a:off x="8820471" y="6629092"/>
            <a:ext cx="321927" cy="228908"/>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258251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864096"/>
          </a:xfrm>
        </p:spPr>
        <p:txBody>
          <a:bodyPr>
            <a:normAutofit/>
          </a:bodyPr>
          <a:lstStyle/>
          <a:p>
            <a:pPr fontAlgn="base"/>
            <a:r>
              <a:rPr lang="en-US" b="1" dirty="0"/>
              <a:t>Tower of </a:t>
            </a:r>
            <a:r>
              <a:rPr lang="en-US" b="1" dirty="0" smtClean="0"/>
              <a:t>London</a:t>
            </a:r>
            <a:r>
              <a:rPr lang="en-US" dirty="0"/>
              <a:t> </a:t>
            </a:r>
            <a:endParaRPr lang="ru-RU" b="1" dirty="0"/>
          </a:p>
        </p:txBody>
      </p:sp>
      <p:sp>
        <p:nvSpPr>
          <p:cNvPr id="3" name="Объект 2"/>
          <p:cNvSpPr>
            <a:spLocks noGrp="1"/>
          </p:cNvSpPr>
          <p:nvPr>
            <p:ph idx="1"/>
          </p:nvPr>
        </p:nvSpPr>
        <p:spPr>
          <a:xfrm>
            <a:off x="467544" y="4869160"/>
            <a:ext cx="8229600" cy="1473027"/>
          </a:xfrm>
        </p:spPr>
        <p:txBody>
          <a:bodyPr>
            <a:normAutofit fontScale="92500"/>
          </a:bodyPr>
          <a:lstStyle/>
          <a:p>
            <a:pPr lvl="0" indent="457200">
              <a:buNone/>
            </a:pPr>
            <a:r>
              <a:rPr lang="en-US" dirty="0" smtClean="0"/>
              <a:t>Many people believe that the Tower of London is haunted. With </a:t>
            </a:r>
            <a:r>
              <a:rPr lang="en-US" dirty="0"/>
              <a:t>the gruesome and often tragic history of its prisoners, this is not very surprising.</a:t>
            </a:r>
            <a:endParaRPr lang="ru-RU" dirty="0"/>
          </a:p>
        </p:txBody>
      </p:sp>
      <p:sp>
        <p:nvSpPr>
          <p:cNvPr id="4" name="AutoShape 4" descr="Picture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2" descr="Picture backgrou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0"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124744"/>
            <a:ext cx="6192688" cy="3483387"/>
          </a:xfrm>
          <a:prstGeom prst="rect">
            <a:avLst/>
          </a:prstGeom>
          <a:noFill/>
          <a:extLst>
            <a:ext uri="{909E8E84-426E-40DD-AFC4-6F175D3DCCD1}">
              <a14:hiddenFill xmlns:a14="http://schemas.microsoft.com/office/drawing/2010/main">
                <a:solidFill>
                  <a:srgbClr val="FFFFFF"/>
                </a:solidFill>
              </a14:hiddenFill>
            </a:ext>
          </a:extLst>
        </p:spPr>
      </p:pic>
      <p:sp>
        <p:nvSpPr>
          <p:cNvPr id="7" name="Управляющая кнопка: домой 6">
            <a:hlinkClick r:id="rId3" action="ppaction://hlinksldjump" highlightClick="1"/>
          </p:cNvPr>
          <p:cNvSpPr/>
          <p:nvPr/>
        </p:nvSpPr>
        <p:spPr>
          <a:xfrm>
            <a:off x="8748463" y="6525344"/>
            <a:ext cx="393935" cy="33265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214911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Shopping in </a:t>
            </a:r>
            <a:r>
              <a:rPr lang="en-US" dirty="0" smtClean="0"/>
              <a:t>London</a:t>
            </a:r>
            <a:endParaRPr lang="ru-RU" dirty="0"/>
          </a:p>
        </p:txBody>
      </p:sp>
      <p:sp>
        <p:nvSpPr>
          <p:cNvPr id="3" name="Объект 2"/>
          <p:cNvSpPr>
            <a:spLocks noGrp="1"/>
          </p:cNvSpPr>
          <p:nvPr>
            <p:ph idx="1"/>
          </p:nvPr>
        </p:nvSpPr>
        <p:spPr>
          <a:xfrm>
            <a:off x="899592" y="1600200"/>
            <a:ext cx="7787208" cy="4525963"/>
          </a:xfrm>
        </p:spPr>
        <p:txBody>
          <a:bodyPr/>
          <a:lstStyle/>
          <a:p>
            <a:pPr marL="0" indent="0">
              <a:buNone/>
            </a:pPr>
            <a:r>
              <a:rPr lang="en-US" dirty="0"/>
              <a:t>Whether you like high street shopping or prefer rummaging for vintage bargains, teens and tweens will love shopping in London. </a:t>
            </a:r>
            <a:endParaRPr lang="ru-RU" dirty="0"/>
          </a:p>
        </p:txBody>
      </p:sp>
      <p:sp>
        <p:nvSpPr>
          <p:cNvPr id="4" name="AutoShape 2" descr="Picture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801" y="3356991"/>
            <a:ext cx="4464055" cy="3371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Управляющая кнопка: домой 5">
            <a:hlinkClick r:id="rId3" action="ppaction://hlinksldjump" highlightClick="1"/>
          </p:cNvPr>
          <p:cNvSpPr/>
          <p:nvPr/>
        </p:nvSpPr>
        <p:spPr>
          <a:xfrm>
            <a:off x="8748463" y="6525344"/>
            <a:ext cx="393935" cy="33265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955468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9" name="Picture 5" descr="Pictur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93115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0"/>
            <a:ext cx="9144000" cy="6931152"/>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Заголовок 1"/>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57200"/>
            <a:r>
              <a:rPr lang="en-US" b="1" dirty="0">
                <a:solidFill>
                  <a:srgbClr val="002060"/>
                </a:solidFill>
              </a:rPr>
              <a:t>London is a brilliant city for tourists with many interesting places</a:t>
            </a:r>
            <a:r>
              <a:rPr lang="en-US" dirty="0">
                <a:solidFill>
                  <a:srgbClr val="002060"/>
                </a:solidFill>
              </a:rPr>
              <a:t>.</a:t>
            </a:r>
          </a:p>
        </p:txBody>
      </p:sp>
      <p:sp>
        <p:nvSpPr>
          <p:cNvPr id="9" name="Объект 2"/>
          <p:cNvSpPr txBox="1">
            <a:spLocks/>
          </p:cNvSpPr>
          <p:nvPr/>
        </p:nvSpPr>
        <p:spPr>
          <a:xfrm>
            <a:off x="609600" y="1752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400" dirty="0" smtClean="0">
                <a:solidFill>
                  <a:srgbClr val="002060"/>
                </a:solidFill>
                <a:hlinkClick r:id="rId3" action="ppaction://hlinksldjump"/>
              </a:rPr>
              <a:t>London museums</a:t>
            </a:r>
            <a:endParaRPr lang="en-US" sz="4400" dirty="0" smtClean="0">
              <a:solidFill>
                <a:srgbClr val="002060"/>
              </a:solidFill>
            </a:endParaRPr>
          </a:p>
          <a:p>
            <a:r>
              <a:rPr lang="en-US" sz="4400" dirty="0" smtClean="0">
                <a:solidFill>
                  <a:srgbClr val="002060"/>
                </a:solidFill>
                <a:hlinkClick r:id="rId4" action="ppaction://hlinksldjump"/>
              </a:rPr>
              <a:t>Royal London</a:t>
            </a:r>
            <a:endParaRPr lang="en-US" sz="4400" dirty="0" smtClean="0">
              <a:solidFill>
                <a:srgbClr val="002060"/>
              </a:solidFill>
            </a:endParaRPr>
          </a:p>
          <a:p>
            <a:r>
              <a:rPr lang="en-US" sz="4400" dirty="0" smtClean="0">
                <a:solidFill>
                  <a:srgbClr val="002060"/>
                </a:solidFill>
                <a:hlinkClick r:id="rId5" action="ppaction://hlinksldjump"/>
              </a:rPr>
              <a:t>London for Harry Potter fans</a:t>
            </a:r>
            <a:endParaRPr lang="en-US" sz="4400" dirty="0" smtClean="0">
              <a:solidFill>
                <a:srgbClr val="002060"/>
              </a:solidFill>
            </a:endParaRPr>
          </a:p>
          <a:p>
            <a:r>
              <a:rPr lang="en-US" sz="4400" dirty="0" smtClean="0">
                <a:solidFill>
                  <a:srgbClr val="002060"/>
                </a:solidFill>
                <a:hlinkClick r:id="rId6" action="ppaction://hlinksldjump"/>
              </a:rPr>
              <a:t>Spooky places</a:t>
            </a:r>
            <a:endParaRPr lang="en-US" sz="4400" dirty="0" smtClean="0">
              <a:solidFill>
                <a:srgbClr val="002060"/>
              </a:solidFill>
            </a:endParaRPr>
          </a:p>
          <a:p>
            <a:r>
              <a:rPr lang="en-US" sz="4400" dirty="0" smtClean="0">
                <a:solidFill>
                  <a:srgbClr val="002060"/>
                </a:solidFill>
                <a:hlinkClick r:id="rId7" action="ppaction://hlinksldjump"/>
              </a:rPr>
              <a:t>Shopping in London</a:t>
            </a:r>
            <a:endParaRPr lang="en-US" sz="4400" dirty="0" smtClean="0">
              <a:solidFill>
                <a:srgbClr val="002060"/>
              </a:solidFill>
            </a:endParaRPr>
          </a:p>
          <a:p>
            <a:endParaRPr lang="ru-RU" dirty="0"/>
          </a:p>
        </p:txBody>
      </p:sp>
      <p:sp>
        <p:nvSpPr>
          <p:cNvPr id="5" name="Управляющая кнопка: далее 4">
            <a:hlinkClick r:id="" action="ppaction://noaction" highlightClick="1"/>
          </p:cNvPr>
          <p:cNvSpPr/>
          <p:nvPr/>
        </p:nvSpPr>
        <p:spPr>
          <a:xfrm>
            <a:off x="8676456" y="6597352"/>
            <a:ext cx="467544" cy="333800"/>
          </a:xfrm>
          <a:prstGeom prst="actionButtonForwardNex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564449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Oxford </a:t>
            </a:r>
            <a:r>
              <a:rPr lang="en-US" dirty="0" smtClean="0"/>
              <a:t>Street</a:t>
            </a:r>
            <a:endParaRPr lang="ru-RU" dirty="0"/>
          </a:p>
        </p:txBody>
      </p:sp>
      <p:sp>
        <p:nvSpPr>
          <p:cNvPr id="3" name="Объект 2"/>
          <p:cNvSpPr>
            <a:spLocks noGrp="1"/>
          </p:cNvSpPr>
          <p:nvPr>
            <p:ph idx="1"/>
          </p:nvPr>
        </p:nvSpPr>
        <p:spPr>
          <a:xfrm>
            <a:off x="457200" y="4509120"/>
            <a:ext cx="8229600" cy="1617043"/>
          </a:xfrm>
        </p:spPr>
        <p:txBody>
          <a:bodyPr/>
          <a:lstStyle/>
          <a:p>
            <a:pPr marL="0" indent="457200">
              <a:buNone/>
            </a:pPr>
            <a:r>
              <a:rPr lang="en-US" dirty="0"/>
              <a:t>Oxford Street is home to high-end brands as well as some of the UK’s most iconic department stores including Selfridges and John Lewis. </a:t>
            </a:r>
            <a:endParaRPr lang="ru-RU" dirty="0"/>
          </a:p>
        </p:txBody>
      </p:sp>
      <p:pic>
        <p:nvPicPr>
          <p:cNvPr id="6146" name="Picture 2" descr="Pictur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477" y="1268760"/>
            <a:ext cx="5378634" cy="3168352"/>
          </a:xfrm>
          <a:prstGeom prst="rect">
            <a:avLst/>
          </a:prstGeom>
          <a:noFill/>
          <a:extLst>
            <a:ext uri="{909E8E84-426E-40DD-AFC4-6F175D3DCCD1}">
              <a14:hiddenFill xmlns:a14="http://schemas.microsoft.com/office/drawing/2010/main">
                <a:solidFill>
                  <a:srgbClr val="FFFFFF"/>
                </a:solidFill>
              </a14:hiddenFill>
            </a:ext>
          </a:extLst>
        </p:spPr>
      </p:pic>
      <p:sp>
        <p:nvSpPr>
          <p:cNvPr id="5" name="Управляющая кнопка: домой 4">
            <a:hlinkClick r:id="rId3" action="ppaction://hlinksldjump" highlightClick="1"/>
          </p:cNvPr>
          <p:cNvSpPr/>
          <p:nvPr/>
        </p:nvSpPr>
        <p:spPr>
          <a:xfrm>
            <a:off x="8748463" y="6525344"/>
            <a:ext cx="393935" cy="33265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832600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fontAlgn="base"/>
            <a:r>
              <a:rPr lang="en-US" dirty="0"/>
              <a:t>Camden Market</a:t>
            </a:r>
            <a:endParaRPr lang="ru-RU" b="1" dirty="0"/>
          </a:p>
        </p:txBody>
      </p:sp>
      <p:sp>
        <p:nvSpPr>
          <p:cNvPr id="3" name="Объект 2"/>
          <p:cNvSpPr>
            <a:spLocks noGrp="1"/>
          </p:cNvSpPr>
          <p:nvPr>
            <p:ph idx="1"/>
          </p:nvPr>
        </p:nvSpPr>
        <p:spPr>
          <a:xfrm>
            <a:off x="467544" y="4869160"/>
            <a:ext cx="8229600" cy="1833067"/>
          </a:xfrm>
        </p:spPr>
        <p:txBody>
          <a:bodyPr>
            <a:normAutofit fontScale="70000" lnSpcReduction="20000"/>
          </a:bodyPr>
          <a:lstStyle/>
          <a:p>
            <a:pPr marL="0" indent="457200">
              <a:buNone/>
            </a:pPr>
            <a:r>
              <a:rPr lang="en-US" dirty="0"/>
              <a:t>The lively </a:t>
            </a:r>
            <a:r>
              <a:rPr lang="en-US" dirty="0" err="1"/>
              <a:t>neighbourhood</a:t>
            </a:r>
            <a:r>
              <a:rPr lang="en-US" dirty="0"/>
              <a:t> of </a:t>
            </a:r>
            <a:r>
              <a:rPr lang="en-US" b="1" dirty="0"/>
              <a:t>Camden </a:t>
            </a:r>
            <a:r>
              <a:rPr lang="en-US" dirty="0"/>
              <a:t>in north London is fun to discover with teens. The highlight is </a:t>
            </a:r>
            <a:r>
              <a:rPr lang="en-US" b="1" dirty="0"/>
              <a:t>Camden Market</a:t>
            </a:r>
            <a:r>
              <a:rPr lang="en-US" dirty="0"/>
              <a:t>, located next to Regent’s Canal. Home to over </a:t>
            </a:r>
            <a:r>
              <a:rPr lang="en-US" b="1" dirty="0"/>
              <a:t>1,000 places to shop, eat and drink</a:t>
            </a:r>
            <a:r>
              <a:rPr lang="en-US" dirty="0"/>
              <a:t> you’ll find everything from vintage clothing and </a:t>
            </a:r>
            <a:r>
              <a:rPr lang="en-US" dirty="0" err="1"/>
              <a:t>jewellery</a:t>
            </a:r>
            <a:r>
              <a:rPr lang="en-US" dirty="0"/>
              <a:t> to vinyl records and photography. The food options are fantastic too with street eats from around the world.  </a:t>
            </a:r>
            <a:endParaRPr lang="ru-RU" dirty="0"/>
          </a:p>
        </p:txBody>
      </p:sp>
      <p:pic>
        <p:nvPicPr>
          <p:cNvPr id="8194"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340768"/>
            <a:ext cx="5865055" cy="3299093"/>
          </a:xfrm>
          <a:prstGeom prst="rect">
            <a:avLst/>
          </a:prstGeom>
          <a:noFill/>
          <a:extLst>
            <a:ext uri="{909E8E84-426E-40DD-AFC4-6F175D3DCCD1}">
              <a14:hiddenFill xmlns:a14="http://schemas.microsoft.com/office/drawing/2010/main">
                <a:solidFill>
                  <a:srgbClr val="FFFFFF"/>
                </a:solidFill>
              </a14:hiddenFill>
            </a:ext>
          </a:extLst>
        </p:spPr>
      </p:pic>
      <p:sp>
        <p:nvSpPr>
          <p:cNvPr id="5" name="Управляющая кнопка: домой 4">
            <a:hlinkClick r:id="rId3" action="ppaction://hlinksldjump" highlightClick="1"/>
          </p:cNvPr>
          <p:cNvSpPr/>
          <p:nvPr/>
        </p:nvSpPr>
        <p:spPr>
          <a:xfrm>
            <a:off x="8820471" y="6525344"/>
            <a:ext cx="321927" cy="33265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208371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Forbidden </a:t>
            </a:r>
            <a:r>
              <a:rPr lang="en-US" dirty="0" smtClean="0"/>
              <a:t>Planet</a:t>
            </a:r>
            <a:endParaRPr lang="ru-RU" dirty="0"/>
          </a:p>
        </p:txBody>
      </p:sp>
      <p:sp>
        <p:nvSpPr>
          <p:cNvPr id="3" name="Объект 2"/>
          <p:cNvSpPr>
            <a:spLocks noGrp="1"/>
          </p:cNvSpPr>
          <p:nvPr>
            <p:ph idx="1"/>
          </p:nvPr>
        </p:nvSpPr>
        <p:spPr>
          <a:xfrm>
            <a:off x="483220" y="4653136"/>
            <a:ext cx="8229600" cy="1761059"/>
          </a:xfrm>
        </p:spPr>
        <p:txBody>
          <a:bodyPr>
            <a:normAutofit fontScale="77500" lnSpcReduction="20000"/>
          </a:bodyPr>
          <a:lstStyle/>
          <a:p>
            <a:pPr marL="0" indent="457200">
              <a:buNone/>
            </a:pPr>
            <a:r>
              <a:rPr lang="en-US" dirty="0"/>
              <a:t>Forbidden </a:t>
            </a:r>
            <a:r>
              <a:rPr lang="en-US" dirty="0" smtClean="0"/>
              <a:t>Planet is a great place </a:t>
            </a:r>
            <a:r>
              <a:rPr lang="en-US" b="1" dirty="0" smtClean="0"/>
              <a:t>for anime fans</a:t>
            </a:r>
            <a:r>
              <a:rPr lang="en-US" dirty="0" smtClean="0"/>
              <a:t>. </a:t>
            </a:r>
            <a:r>
              <a:rPr lang="en-US" dirty="0"/>
              <a:t>This two-</a:t>
            </a:r>
            <a:r>
              <a:rPr lang="en-US" dirty="0" err="1"/>
              <a:t>storey</a:t>
            </a:r>
            <a:r>
              <a:rPr lang="en-US" dirty="0"/>
              <a:t> store stocks a huge range of books covering science fiction, animation, graphic design, superheroes, computer games and much more. You’ll also find lots of DVDs, collectible figures, clothing and posters. </a:t>
            </a:r>
            <a:endParaRPr lang="ru-RU" dirty="0"/>
          </a:p>
          <a:p>
            <a:pPr marL="0" indent="0">
              <a:buNone/>
            </a:pPr>
            <a:endParaRPr lang="ru-RU" dirty="0"/>
          </a:p>
        </p:txBody>
      </p:sp>
      <p:sp>
        <p:nvSpPr>
          <p:cNvPr id="4" name="AutoShape 2" descr="Picture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Picture backgrou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340768"/>
            <a:ext cx="2955786"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Управляющая кнопка: домой 6">
            <a:hlinkClick r:id="rId3" action="ppaction://hlinksldjump" highlightClick="1"/>
          </p:cNvPr>
          <p:cNvSpPr/>
          <p:nvPr/>
        </p:nvSpPr>
        <p:spPr>
          <a:xfrm>
            <a:off x="8638343" y="6525344"/>
            <a:ext cx="504056" cy="33265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02625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lstStyle/>
          <a:p>
            <a:r>
              <a:rPr lang="en-US" b="1" dirty="0" smtClean="0"/>
              <a:t>Quiz</a:t>
            </a:r>
            <a:endParaRPr lang="ru-RU" b="1" dirty="0"/>
          </a:p>
        </p:txBody>
      </p:sp>
      <p:sp>
        <p:nvSpPr>
          <p:cNvPr id="3" name="Объект 2"/>
          <p:cNvSpPr>
            <a:spLocks noGrp="1"/>
          </p:cNvSpPr>
          <p:nvPr>
            <p:ph idx="1"/>
          </p:nvPr>
        </p:nvSpPr>
        <p:spPr>
          <a:xfrm>
            <a:off x="251520" y="1412776"/>
            <a:ext cx="8640960" cy="5256584"/>
          </a:xfrm>
        </p:spPr>
        <p:txBody>
          <a:bodyPr>
            <a:normAutofit fontScale="92500" lnSpcReduction="10000"/>
          </a:bodyPr>
          <a:lstStyle/>
          <a:p>
            <a:pPr marL="514350" indent="-514350">
              <a:buAutoNum type="arabicParenR"/>
            </a:pPr>
            <a:r>
              <a:rPr lang="en-US" dirty="0" smtClean="0"/>
              <a:t>London is the capital of …</a:t>
            </a:r>
          </a:p>
          <a:p>
            <a:pPr marL="514350" indent="-514350">
              <a:buAutoNum type="arabicParenR"/>
            </a:pPr>
            <a:r>
              <a:rPr lang="en-US" dirty="0" smtClean="0"/>
              <a:t>You can go shopping … in London.</a:t>
            </a:r>
          </a:p>
          <a:p>
            <a:pPr marL="514350" indent="-514350">
              <a:buAutoNum type="arabicParenR"/>
            </a:pPr>
            <a:r>
              <a:rPr lang="en-US" dirty="0" smtClean="0"/>
              <a:t>In London you can visit many places where scenes from … (film) took place.</a:t>
            </a:r>
          </a:p>
          <a:p>
            <a:pPr marL="514350" indent="-514350">
              <a:buAutoNum type="arabicParenR"/>
            </a:pPr>
            <a:r>
              <a:rPr lang="en-US" dirty="0" smtClean="0"/>
              <a:t>In the picture we can see…</a:t>
            </a:r>
          </a:p>
          <a:p>
            <a:pPr marL="514350" indent="-514350">
              <a:buAutoNum type="arabicParenR"/>
            </a:pPr>
            <a:endParaRPr lang="en-US" dirty="0" smtClean="0"/>
          </a:p>
          <a:p>
            <a:pPr marL="514350" indent="-514350">
              <a:buAutoNum type="arabicParenR"/>
            </a:pPr>
            <a:endParaRPr lang="en-US" dirty="0"/>
          </a:p>
          <a:p>
            <a:pPr marL="514350" indent="-514350">
              <a:buAutoNum type="arabicParenR"/>
            </a:pPr>
            <a:endParaRPr lang="en-US" dirty="0"/>
          </a:p>
          <a:p>
            <a:pPr marL="514350" indent="-514350">
              <a:buAutoNum type="arabicParenR"/>
            </a:pPr>
            <a:endParaRPr lang="en-US" dirty="0" smtClean="0"/>
          </a:p>
          <a:p>
            <a:pPr marL="514350" indent="-514350">
              <a:buAutoNum type="arabicParenR"/>
            </a:pPr>
            <a:r>
              <a:rPr lang="en-US" dirty="0" smtClean="0"/>
              <a:t>… lived in Baker Street. Now his home is a ….</a:t>
            </a:r>
          </a:p>
          <a:p>
            <a:pPr marL="514350" indent="-514350">
              <a:buAutoNum type="arabicParenR"/>
            </a:pPr>
            <a:endParaRPr lang="en-US" dirty="0" smtClean="0"/>
          </a:p>
          <a:p>
            <a:pPr marL="514350" indent="-514350">
              <a:buAutoNum type="arabicParenR"/>
            </a:pPr>
            <a:endParaRPr lang="ru-RU" dirty="0"/>
          </a:p>
        </p:txBody>
      </p:sp>
      <p:pic>
        <p:nvPicPr>
          <p:cNvPr id="4" name="Picture 2" descr="Pictur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3501008"/>
            <a:ext cx="3712414"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46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smtClean="0"/>
              <a:t>London museums</a:t>
            </a:r>
            <a:endParaRPr lang="ru-RU" dirty="0"/>
          </a:p>
        </p:txBody>
      </p:sp>
      <p:sp>
        <p:nvSpPr>
          <p:cNvPr id="3" name="Объект 2"/>
          <p:cNvSpPr>
            <a:spLocks noGrp="1"/>
          </p:cNvSpPr>
          <p:nvPr>
            <p:ph idx="1"/>
          </p:nvPr>
        </p:nvSpPr>
        <p:spPr/>
        <p:txBody>
          <a:bodyPr/>
          <a:lstStyle/>
          <a:p>
            <a:pPr marL="0" indent="0">
              <a:buNone/>
            </a:pPr>
            <a:r>
              <a:rPr lang="en-US" dirty="0"/>
              <a:t>London is home to nearly </a:t>
            </a:r>
            <a:r>
              <a:rPr lang="ru-RU" b="1" dirty="0"/>
              <a:t>200 </a:t>
            </a:r>
            <a:r>
              <a:rPr lang="ru-RU" b="1" dirty="0" err="1"/>
              <a:t>museums</a:t>
            </a:r>
            <a:r>
              <a:rPr lang="ru-RU" dirty="0" smtClean="0">
                <a:effectLst/>
              </a:rPr>
              <a:t> </a:t>
            </a:r>
            <a:r>
              <a:rPr lang="ru-RU" dirty="0" err="1" smtClean="0">
                <a:effectLst/>
              </a:rPr>
              <a:t>but</a:t>
            </a:r>
            <a:r>
              <a:rPr lang="ru-RU" dirty="0" smtClean="0">
                <a:effectLst/>
              </a:rPr>
              <a:t> </a:t>
            </a:r>
            <a:r>
              <a:rPr lang="ru-RU" dirty="0" err="1" smtClean="0">
                <a:effectLst/>
              </a:rPr>
              <a:t>the</a:t>
            </a:r>
            <a:r>
              <a:rPr lang="ru-RU" dirty="0" smtClean="0">
                <a:effectLst/>
              </a:rPr>
              <a:t> </a:t>
            </a:r>
            <a:r>
              <a:rPr lang="ru-RU" dirty="0" err="1" smtClean="0">
                <a:effectLst/>
              </a:rPr>
              <a:t>following</a:t>
            </a:r>
            <a:r>
              <a:rPr lang="ru-RU" dirty="0" smtClean="0">
                <a:effectLst/>
              </a:rPr>
              <a:t> </a:t>
            </a:r>
            <a:r>
              <a:rPr lang="ru-RU" dirty="0" err="1" smtClean="0">
                <a:effectLst/>
              </a:rPr>
              <a:t>are</a:t>
            </a:r>
            <a:r>
              <a:rPr lang="ru-RU" dirty="0" smtClean="0">
                <a:effectLst/>
              </a:rPr>
              <a:t> </a:t>
            </a:r>
            <a:r>
              <a:rPr lang="ru-RU" dirty="0" err="1" smtClean="0">
                <a:effectLst/>
              </a:rPr>
              <a:t>the</a:t>
            </a:r>
            <a:r>
              <a:rPr lang="ru-RU" dirty="0" smtClean="0">
                <a:effectLst/>
              </a:rPr>
              <a:t> </a:t>
            </a:r>
            <a:r>
              <a:rPr lang="ru-RU" dirty="0" err="1" smtClean="0">
                <a:effectLst/>
              </a:rPr>
              <a:t>ones</a:t>
            </a:r>
            <a:r>
              <a:rPr lang="ru-RU" dirty="0" smtClean="0">
                <a:effectLst/>
              </a:rPr>
              <a:t> </a:t>
            </a:r>
            <a:r>
              <a:rPr lang="ru-RU" dirty="0" err="1" smtClean="0">
                <a:effectLst/>
              </a:rPr>
              <a:t>that</a:t>
            </a:r>
            <a:r>
              <a:rPr lang="ru-RU" dirty="0" smtClean="0">
                <a:effectLst/>
              </a:rPr>
              <a:t> </a:t>
            </a:r>
            <a:r>
              <a:rPr lang="ru-RU" dirty="0" err="1" smtClean="0">
                <a:effectLst/>
              </a:rPr>
              <a:t>teens</a:t>
            </a:r>
            <a:r>
              <a:rPr lang="ru-RU" dirty="0" smtClean="0">
                <a:effectLst/>
              </a:rPr>
              <a:t> </a:t>
            </a:r>
            <a:r>
              <a:rPr lang="ru-RU" dirty="0" err="1" smtClean="0">
                <a:effectLst/>
              </a:rPr>
              <a:t>will</a:t>
            </a:r>
            <a:r>
              <a:rPr lang="ru-RU" dirty="0" smtClean="0">
                <a:effectLst/>
              </a:rPr>
              <a:t> </a:t>
            </a:r>
            <a:r>
              <a:rPr lang="ru-RU" dirty="0" err="1" smtClean="0">
                <a:effectLst/>
              </a:rPr>
              <a:t>enjoy</a:t>
            </a:r>
            <a:r>
              <a:rPr lang="ru-RU" dirty="0" smtClean="0">
                <a:effectLst/>
              </a:rPr>
              <a:t> </a:t>
            </a:r>
            <a:r>
              <a:rPr lang="ru-RU" dirty="0" err="1" smtClean="0">
                <a:effectLst/>
              </a:rPr>
              <a:t>best</a:t>
            </a:r>
            <a:r>
              <a:rPr lang="ru-RU" dirty="0" smtClean="0">
                <a:effectLst/>
              </a:rPr>
              <a:t>.</a:t>
            </a:r>
            <a:endParaRPr lang="en-US" dirty="0" smtClean="0"/>
          </a:p>
        </p:txBody>
      </p:sp>
      <p:pic>
        <p:nvPicPr>
          <p:cNvPr id="102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924943"/>
            <a:ext cx="4175199" cy="27002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ure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888975"/>
            <a:ext cx="4102347" cy="27362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07987" y="5764614"/>
            <a:ext cx="2950295" cy="369332"/>
          </a:xfrm>
          <a:prstGeom prst="rect">
            <a:avLst/>
          </a:prstGeom>
          <a:noFill/>
        </p:spPr>
        <p:txBody>
          <a:bodyPr wrap="none" rtlCol="0">
            <a:spAutoFit/>
          </a:bodyPr>
          <a:lstStyle/>
          <a:p>
            <a:r>
              <a:rPr lang="en-US" dirty="0" smtClean="0"/>
              <a:t>The Natural History Museum</a:t>
            </a:r>
            <a:endParaRPr lang="ru-RU" dirty="0"/>
          </a:p>
        </p:txBody>
      </p:sp>
      <p:sp>
        <p:nvSpPr>
          <p:cNvPr id="7" name="TextBox 6"/>
          <p:cNvSpPr txBox="1"/>
          <p:nvPr/>
        </p:nvSpPr>
        <p:spPr>
          <a:xfrm>
            <a:off x="5652120" y="5759799"/>
            <a:ext cx="2811154" cy="369332"/>
          </a:xfrm>
          <a:prstGeom prst="rect">
            <a:avLst/>
          </a:prstGeom>
          <a:noFill/>
        </p:spPr>
        <p:txBody>
          <a:bodyPr wrap="none" rtlCol="0">
            <a:spAutoFit/>
          </a:bodyPr>
          <a:lstStyle/>
          <a:p>
            <a:r>
              <a:rPr lang="en-US" dirty="0" smtClean="0"/>
              <a:t>Victoria and Albert Museum</a:t>
            </a:r>
            <a:endParaRPr lang="ru-RU" dirty="0"/>
          </a:p>
        </p:txBody>
      </p:sp>
      <p:sp>
        <p:nvSpPr>
          <p:cNvPr id="5" name="Управляющая кнопка: домой 4">
            <a:hlinkClick r:id="rId4" action="ppaction://hlinksldjump" highlightClick="1"/>
          </p:cNvPr>
          <p:cNvSpPr/>
          <p:nvPr/>
        </p:nvSpPr>
        <p:spPr>
          <a:xfrm>
            <a:off x="8638343" y="6525344"/>
            <a:ext cx="504056" cy="33265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4694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864096"/>
          </a:xfrm>
        </p:spPr>
        <p:txBody>
          <a:bodyPr>
            <a:normAutofit/>
          </a:bodyPr>
          <a:lstStyle/>
          <a:p>
            <a:r>
              <a:rPr lang="en-US" b="1" dirty="0"/>
              <a:t>Sherlock Holmes </a:t>
            </a:r>
            <a:r>
              <a:rPr lang="en-US" b="1" dirty="0" smtClean="0"/>
              <a:t>Museum</a:t>
            </a:r>
            <a:endParaRPr lang="ru-RU" dirty="0"/>
          </a:p>
        </p:txBody>
      </p:sp>
      <p:sp>
        <p:nvSpPr>
          <p:cNvPr id="3" name="Объект 2"/>
          <p:cNvSpPr>
            <a:spLocks noGrp="1"/>
          </p:cNvSpPr>
          <p:nvPr>
            <p:ph idx="1"/>
          </p:nvPr>
        </p:nvSpPr>
        <p:spPr>
          <a:xfrm>
            <a:off x="107504" y="4869160"/>
            <a:ext cx="8892480" cy="1800200"/>
          </a:xfrm>
        </p:spPr>
        <p:txBody>
          <a:bodyPr>
            <a:normAutofit fontScale="62500" lnSpcReduction="20000"/>
          </a:bodyPr>
          <a:lstStyle/>
          <a:p>
            <a:pPr marL="0" indent="457200" fontAlgn="base">
              <a:buNone/>
            </a:pPr>
            <a:r>
              <a:rPr lang="en-US" dirty="0"/>
              <a:t>Located on Baker Street, one of the </a:t>
            </a:r>
            <a:r>
              <a:rPr lang="en-US" dirty="0" smtClean="0"/>
              <a:t>most famous streets</a:t>
            </a:r>
            <a:r>
              <a:rPr lang="en-US" dirty="0"/>
              <a:t> in London, </a:t>
            </a:r>
            <a:r>
              <a:rPr lang="en-US" dirty="0" smtClean="0"/>
              <a:t>the Sherlock Holmes Museum</a:t>
            </a:r>
            <a:r>
              <a:rPr lang="en-US" dirty="0"/>
              <a:t>  is </a:t>
            </a:r>
            <a:r>
              <a:rPr lang="en-US" dirty="0" smtClean="0"/>
              <a:t>in </a:t>
            </a:r>
            <a:r>
              <a:rPr lang="en-US" dirty="0"/>
              <a:t>the home of the legendary detective Sherlock Holmes (author Sir Arthur Conan Doyle made this address the detective’s </a:t>
            </a:r>
            <a:r>
              <a:rPr lang="en-US" dirty="0" smtClean="0"/>
              <a:t>residence).</a:t>
            </a:r>
            <a:r>
              <a:rPr lang="en-US" dirty="0"/>
              <a:t> </a:t>
            </a:r>
            <a:endParaRPr lang="ru-RU" dirty="0"/>
          </a:p>
          <a:p>
            <a:pPr marL="0" indent="457200">
              <a:buNone/>
            </a:pPr>
            <a:r>
              <a:rPr lang="en-US" dirty="0"/>
              <a:t>Today you can </a:t>
            </a:r>
            <a:r>
              <a:rPr lang="en-US" dirty="0" smtClean="0"/>
              <a:t>walk </a:t>
            </a:r>
            <a:r>
              <a:rPr lang="en-US" dirty="0"/>
              <a:t>around the rooms, which are filled with </a:t>
            </a:r>
            <a:r>
              <a:rPr lang="en-US" dirty="0" smtClean="0"/>
              <a:t>real </a:t>
            </a:r>
            <a:r>
              <a:rPr lang="en-US" dirty="0"/>
              <a:t>Victorian furniture and knick knacks belonging to the iconic detective and his </a:t>
            </a:r>
            <a:r>
              <a:rPr lang="en-US" dirty="0" smtClean="0"/>
              <a:t>enemies.</a:t>
            </a:r>
            <a:r>
              <a:rPr lang="en-US" dirty="0"/>
              <a:t> </a:t>
            </a:r>
            <a:endParaRPr lang="ru-RU" dirty="0"/>
          </a:p>
        </p:txBody>
      </p:sp>
      <p:pic>
        <p:nvPicPr>
          <p:cNvPr id="102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908720"/>
            <a:ext cx="5904746" cy="3690467"/>
          </a:xfrm>
          <a:prstGeom prst="rect">
            <a:avLst/>
          </a:prstGeom>
          <a:noFill/>
          <a:extLst>
            <a:ext uri="{909E8E84-426E-40DD-AFC4-6F175D3DCCD1}">
              <a14:hiddenFill xmlns:a14="http://schemas.microsoft.com/office/drawing/2010/main">
                <a:solidFill>
                  <a:srgbClr val="FFFFFF"/>
                </a:solidFill>
              </a14:hiddenFill>
            </a:ext>
          </a:extLst>
        </p:spPr>
      </p:pic>
      <p:sp>
        <p:nvSpPr>
          <p:cNvPr id="5" name="Управляющая кнопка: домой 4">
            <a:hlinkClick r:id="rId3" action="ppaction://hlinksldjump" highlightClick="1"/>
          </p:cNvPr>
          <p:cNvSpPr/>
          <p:nvPr/>
        </p:nvSpPr>
        <p:spPr>
          <a:xfrm>
            <a:off x="8820471" y="6597352"/>
            <a:ext cx="321927" cy="260648"/>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78792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864096"/>
          </a:xfrm>
        </p:spPr>
        <p:txBody>
          <a:bodyPr>
            <a:normAutofit/>
          </a:bodyPr>
          <a:lstStyle/>
          <a:p>
            <a:pPr fontAlgn="base"/>
            <a:r>
              <a:rPr lang="en-US" b="1" dirty="0"/>
              <a:t>Cartoon Museum</a:t>
            </a:r>
            <a:endParaRPr lang="ru-RU" b="1" dirty="0"/>
          </a:p>
        </p:txBody>
      </p:sp>
      <p:sp>
        <p:nvSpPr>
          <p:cNvPr id="3" name="Объект 2"/>
          <p:cNvSpPr>
            <a:spLocks noGrp="1"/>
          </p:cNvSpPr>
          <p:nvPr>
            <p:ph idx="1"/>
          </p:nvPr>
        </p:nvSpPr>
        <p:spPr>
          <a:xfrm>
            <a:off x="323528" y="5013176"/>
            <a:ext cx="8661648" cy="1689051"/>
          </a:xfrm>
        </p:spPr>
        <p:txBody>
          <a:bodyPr>
            <a:normAutofit fontScale="70000" lnSpcReduction="20000"/>
          </a:bodyPr>
          <a:lstStyle/>
          <a:p>
            <a:pPr marL="0" indent="457200" fontAlgn="base">
              <a:buNone/>
            </a:pPr>
            <a:r>
              <a:rPr lang="en-US" dirty="0" smtClean="0"/>
              <a:t>It </a:t>
            </a:r>
            <a:r>
              <a:rPr lang="en-US" dirty="0"/>
              <a:t>is a great option for teens with an interest in </a:t>
            </a:r>
            <a:r>
              <a:rPr lang="en-US" b="1" dirty="0"/>
              <a:t>current </a:t>
            </a:r>
            <a:r>
              <a:rPr lang="en-US" b="1" dirty="0" smtClean="0"/>
              <a:t>affairs</a:t>
            </a:r>
            <a:r>
              <a:rPr lang="en-US" dirty="0"/>
              <a:t> </a:t>
            </a:r>
            <a:r>
              <a:rPr lang="en-US" dirty="0" smtClean="0"/>
              <a:t>because it </a:t>
            </a:r>
            <a:r>
              <a:rPr lang="en-US" dirty="0"/>
              <a:t>focuses </a:t>
            </a:r>
            <a:r>
              <a:rPr lang="en-US" dirty="0" smtClean="0"/>
              <a:t>more </a:t>
            </a:r>
            <a:r>
              <a:rPr lang="en-US" dirty="0"/>
              <a:t>on the history of </a:t>
            </a:r>
            <a:r>
              <a:rPr lang="en-US" b="1" dirty="0"/>
              <a:t>political cartoons</a:t>
            </a:r>
            <a:r>
              <a:rPr lang="en-US" dirty="0"/>
              <a:t> and </a:t>
            </a:r>
            <a:r>
              <a:rPr lang="en-US" b="1" dirty="0"/>
              <a:t>social commentary</a:t>
            </a:r>
            <a:r>
              <a:rPr lang="en-US" dirty="0"/>
              <a:t> than </a:t>
            </a:r>
            <a:r>
              <a:rPr lang="en-US" dirty="0" smtClean="0"/>
              <a:t>on </a:t>
            </a:r>
            <a:r>
              <a:rPr lang="en-US" dirty="0"/>
              <a:t>comics for </a:t>
            </a:r>
            <a:r>
              <a:rPr lang="en-US" dirty="0" smtClean="0"/>
              <a:t>kids.</a:t>
            </a:r>
          </a:p>
          <a:p>
            <a:pPr marL="0" indent="457200" fontAlgn="base">
              <a:buNone/>
            </a:pPr>
            <a:r>
              <a:rPr lang="en-US" dirty="0"/>
              <a:t>Located in </a:t>
            </a:r>
            <a:r>
              <a:rPr lang="en-US" dirty="0" err="1"/>
              <a:t>Fitzrovia</a:t>
            </a:r>
            <a:r>
              <a:rPr lang="en-US" dirty="0"/>
              <a:t>, the museum houses over </a:t>
            </a:r>
            <a:r>
              <a:rPr lang="en-US" b="1" dirty="0"/>
              <a:t>6,000 original cartoon and comic artwork</a:t>
            </a:r>
            <a:r>
              <a:rPr lang="en-US" dirty="0"/>
              <a:t> and a library of over 8,000 books and comics. </a:t>
            </a:r>
            <a:endParaRPr lang="ru-RU" dirty="0"/>
          </a:p>
        </p:txBody>
      </p:sp>
      <p:pic>
        <p:nvPicPr>
          <p:cNvPr id="2050" name="Picture 2" descr="Pictur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908720"/>
            <a:ext cx="5699854" cy="3816424"/>
          </a:xfrm>
          <a:prstGeom prst="rect">
            <a:avLst/>
          </a:prstGeom>
          <a:noFill/>
          <a:extLst>
            <a:ext uri="{909E8E84-426E-40DD-AFC4-6F175D3DCCD1}">
              <a14:hiddenFill xmlns:a14="http://schemas.microsoft.com/office/drawing/2010/main">
                <a:solidFill>
                  <a:srgbClr val="FFFFFF"/>
                </a:solidFill>
              </a14:hiddenFill>
            </a:ext>
          </a:extLst>
        </p:spPr>
      </p:pic>
      <p:sp>
        <p:nvSpPr>
          <p:cNvPr id="5" name="Управляющая кнопка: домой 4">
            <a:hlinkClick r:id="rId3" action="ppaction://hlinksldjump" highlightClick="1"/>
          </p:cNvPr>
          <p:cNvSpPr/>
          <p:nvPr/>
        </p:nvSpPr>
        <p:spPr>
          <a:xfrm>
            <a:off x="8820471" y="6525344"/>
            <a:ext cx="321927" cy="33265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870771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864096"/>
          </a:xfrm>
        </p:spPr>
        <p:txBody>
          <a:bodyPr>
            <a:normAutofit/>
          </a:bodyPr>
          <a:lstStyle/>
          <a:p>
            <a:pPr fontAlgn="base"/>
            <a:r>
              <a:rPr lang="en-US" b="1" dirty="0"/>
              <a:t>British Museum</a:t>
            </a:r>
            <a:endParaRPr lang="ru-RU" b="1" dirty="0"/>
          </a:p>
        </p:txBody>
      </p:sp>
      <p:sp>
        <p:nvSpPr>
          <p:cNvPr id="3" name="Объект 2"/>
          <p:cNvSpPr>
            <a:spLocks noGrp="1"/>
          </p:cNvSpPr>
          <p:nvPr>
            <p:ph idx="1"/>
          </p:nvPr>
        </p:nvSpPr>
        <p:spPr>
          <a:xfrm>
            <a:off x="307975" y="4581128"/>
            <a:ext cx="8836026" cy="2160240"/>
          </a:xfrm>
        </p:spPr>
        <p:txBody>
          <a:bodyPr>
            <a:normAutofit fontScale="55000" lnSpcReduction="20000"/>
          </a:bodyPr>
          <a:lstStyle/>
          <a:p>
            <a:pPr marL="0" indent="457200" fontAlgn="base">
              <a:buNone/>
            </a:pPr>
            <a:r>
              <a:rPr lang="en-US" dirty="0">
                <a:cs typeface="Times New Roman" pitchFamily="18" charset="0"/>
              </a:rPr>
              <a:t>The doors to </a:t>
            </a:r>
            <a:r>
              <a:rPr lang="en-US" dirty="0" smtClean="0">
                <a:cs typeface="Times New Roman" pitchFamily="18" charset="0"/>
              </a:rPr>
              <a:t>the British Museum, </a:t>
            </a:r>
            <a:r>
              <a:rPr lang="en-US" dirty="0">
                <a:cs typeface="Times New Roman" pitchFamily="18" charset="0"/>
              </a:rPr>
              <a:t>the world’s oldest national public museum, first opened in 1759 </a:t>
            </a:r>
            <a:r>
              <a:rPr lang="en-US" dirty="0" smtClean="0">
                <a:cs typeface="Times New Roman" pitchFamily="18" charset="0"/>
              </a:rPr>
              <a:t>.</a:t>
            </a:r>
            <a:endParaRPr lang="ru-RU" dirty="0">
              <a:cs typeface="Times New Roman" pitchFamily="18" charset="0"/>
            </a:endParaRPr>
          </a:p>
          <a:p>
            <a:pPr marL="0" indent="457200" fontAlgn="base">
              <a:buNone/>
            </a:pPr>
            <a:r>
              <a:rPr lang="en-US" dirty="0">
                <a:cs typeface="Times New Roman" pitchFamily="18" charset="0"/>
              </a:rPr>
              <a:t>The museum is a </a:t>
            </a:r>
            <a:r>
              <a:rPr lang="en-US" dirty="0" smtClean="0">
                <a:cs typeface="Times New Roman" pitchFamily="18" charset="0"/>
              </a:rPr>
              <a:t>real</a:t>
            </a:r>
            <a:r>
              <a:rPr lang="en-US" dirty="0">
                <a:cs typeface="Times New Roman" pitchFamily="18" charset="0"/>
              </a:rPr>
              <a:t> </a:t>
            </a:r>
            <a:r>
              <a:rPr lang="en-US" b="1" dirty="0">
                <a:cs typeface="Times New Roman" pitchFamily="18" charset="0"/>
              </a:rPr>
              <a:t>Aladdin’s Cave of </a:t>
            </a:r>
            <a:r>
              <a:rPr lang="en-US" b="1" dirty="0" err="1">
                <a:cs typeface="Times New Roman" pitchFamily="18" charset="0"/>
              </a:rPr>
              <a:t>artefacts</a:t>
            </a:r>
            <a:r>
              <a:rPr lang="en-US" dirty="0">
                <a:cs typeface="Times New Roman" pitchFamily="18" charset="0"/>
              </a:rPr>
              <a:t> from around the world and is a fascinating place to visit in London with teens. Among its treasures, you’ve got bits of the Greek Acropolis, the </a:t>
            </a:r>
            <a:r>
              <a:rPr lang="en-US" b="1" dirty="0">
                <a:cs typeface="Times New Roman" pitchFamily="18" charset="0"/>
              </a:rPr>
              <a:t>Rosetta Stone</a:t>
            </a:r>
            <a:r>
              <a:rPr lang="en-US" dirty="0">
                <a:cs typeface="Times New Roman" pitchFamily="18" charset="0"/>
              </a:rPr>
              <a:t>, a burial helmet from Sutton </a:t>
            </a:r>
            <a:r>
              <a:rPr lang="en-US" dirty="0" err="1">
                <a:cs typeface="Times New Roman" pitchFamily="18" charset="0"/>
              </a:rPr>
              <a:t>Hoo</a:t>
            </a:r>
            <a:r>
              <a:rPr lang="en-US" dirty="0">
                <a:cs typeface="Times New Roman" pitchFamily="18" charset="0"/>
              </a:rPr>
              <a:t> and an </a:t>
            </a:r>
            <a:r>
              <a:rPr lang="en-US" b="1" dirty="0">
                <a:cs typeface="Times New Roman" pitchFamily="18" charset="0"/>
              </a:rPr>
              <a:t>Easter Island</a:t>
            </a:r>
            <a:r>
              <a:rPr lang="en-US" dirty="0">
                <a:cs typeface="Times New Roman" pitchFamily="18" charset="0"/>
              </a:rPr>
              <a:t> statute. </a:t>
            </a:r>
            <a:endParaRPr lang="ru-RU" dirty="0">
              <a:cs typeface="Times New Roman" pitchFamily="18" charset="0"/>
            </a:endParaRPr>
          </a:p>
          <a:p>
            <a:pPr marL="0" indent="457200" fontAlgn="base">
              <a:buNone/>
            </a:pPr>
            <a:r>
              <a:rPr lang="en-US" dirty="0">
                <a:cs typeface="Times New Roman" pitchFamily="18" charset="0"/>
              </a:rPr>
              <a:t>In addition to the permanent exhibitions there are regular temporary exhibitions. Plus, they </a:t>
            </a:r>
            <a:r>
              <a:rPr lang="en-US" dirty="0" smtClean="0">
                <a:cs typeface="Times New Roman" pitchFamily="18" charset="0"/>
              </a:rPr>
              <a:t>host sleepovers at the museum too</a:t>
            </a:r>
            <a:r>
              <a:rPr lang="en-US" dirty="0">
                <a:cs typeface="Times New Roman" pitchFamily="18" charset="0"/>
              </a:rPr>
              <a:t>. </a:t>
            </a:r>
            <a:endParaRPr lang="ru-RU" dirty="0">
              <a:cs typeface="Times New Roman" pitchFamily="18" charset="0"/>
            </a:endParaRPr>
          </a:p>
        </p:txBody>
      </p:sp>
      <p:sp>
        <p:nvSpPr>
          <p:cNvPr id="4" name="AutoShape 4" descr="Picture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908720"/>
            <a:ext cx="5549131" cy="3558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Управляющая кнопка: домой 5">
            <a:hlinkClick r:id="rId3" action="ppaction://hlinksldjump" highlightClick="1"/>
          </p:cNvPr>
          <p:cNvSpPr/>
          <p:nvPr/>
        </p:nvSpPr>
        <p:spPr>
          <a:xfrm>
            <a:off x="8890371" y="6597352"/>
            <a:ext cx="252028" cy="260648"/>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058768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864096"/>
          </a:xfrm>
        </p:spPr>
        <p:txBody>
          <a:bodyPr>
            <a:normAutofit/>
          </a:bodyPr>
          <a:lstStyle/>
          <a:p>
            <a:pPr fontAlgn="base"/>
            <a:r>
              <a:rPr lang="en-US" b="1" dirty="0" smtClean="0"/>
              <a:t>Tate Modern</a:t>
            </a:r>
            <a:endParaRPr lang="ru-RU" b="1" dirty="0"/>
          </a:p>
        </p:txBody>
      </p:sp>
      <p:sp>
        <p:nvSpPr>
          <p:cNvPr id="3" name="Объект 2"/>
          <p:cNvSpPr>
            <a:spLocks noGrp="1"/>
          </p:cNvSpPr>
          <p:nvPr>
            <p:ph idx="1"/>
          </p:nvPr>
        </p:nvSpPr>
        <p:spPr>
          <a:xfrm>
            <a:off x="493204" y="5517232"/>
            <a:ext cx="8229600" cy="968971"/>
          </a:xfrm>
        </p:spPr>
        <p:txBody>
          <a:bodyPr>
            <a:normAutofit lnSpcReduction="10000"/>
          </a:bodyPr>
          <a:lstStyle/>
          <a:p>
            <a:pPr marL="0" indent="457200" fontAlgn="base">
              <a:buNone/>
            </a:pPr>
            <a:r>
              <a:rPr lang="en-US" sz="2000" b="1" dirty="0"/>
              <a:t>Tate Modern</a:t>
            </a:r>
            <a:r>
              <a:rPr lang="en-US" sz="2000" dirty="0"/>
              <a:t> </a:t>
            </a:r>
            <a:r>
              <a:rPr lang="en-US" sz="2000" dirty="0" smtClean="0"/>
              <a:t>is </a:t>
            </a:r>
            <a:r>
              <a:rPr lang="en-US" sz="2000" dirty="0"/>
              <a:t>one of </a:t>
            </a:r>
            <a:r>
              <a:rPr lang="en-US" sz="2000" dirty="0" smtClean="0"/>
              <a:t>the largest museums of modern and contemporary art</a:t>
            </a:r>
            <a:r>
              <a:rPr lang="en-US" sz="2000" dirty="0"/>
              <a:t> </a:t>
            </a:r>
            <a:r>
              <a:rPr lang="en-US" sz="2000" dirty="0" smtClean="0"/>
              <a:t>in </a:t>
            </a:r>
            <a:r>
              <a:rPr lang="en-US" sz="2000" dirty="0"/>
              <a:t>the world</a:t>
            </a:r>
            <a:r>
              <a:rPr lang="en-US" sz="2000" dirty="0" smtClean="0"/>
              <a:t>. </a:t>
            </a:r>
            <a:r>
              <a:rPr lang="en-US" sz="2000" dirty="0"/>
              <a:t>It is located in the </a:t>
            </a:r>
            <a:r>
              <a:rPr lang="en-US" sz="2000" dirty="0" smtClean="0"/>
              <a:t>former Bankside Power Station.</a:t>
            </a:r>
            <a:endParaRPr lang="ru-RU" sz="2000" dirty="0"/>
          </a:p>
        </p:txBody>
      </p:sp>
      <p:sp>
        <p:nvSpPr>
          <p:cNvPr id="4" name="AutoShape 4" descr="Picture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2" descr="Picture backgrou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052736"/>
            <a:ext cx="7416824" cy="414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Управляющая кнопка: домой 6">
            <a:hlinkClick r:id="rId3" action="ppaction://hlinksldjump" highlightClick="1"/>
          </p:cNvPr>
          <p:cNvSpPr/>
          <p:nvPr/>
        </p:nvSpPr>
        <p:spPr>
          <a:xfrm>
            <a:off x="8638343" y="6525344"/>
            <a:ext cx="504056" cy="33265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812518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864096"/>
          </a:xfrm>
        </p:spPr>
        <p:txBody>
          <a:bodyPr>
            <a:normAutofit/>
          </a:bodyPr>
          <a:lstStyle/>
          <a:p>
            <a:pPr fontAlgn="base"/>
            <a:r>
              <a:rPr lang="en-US" b="1" dirty="0"/>
              <a:t>Madame</a:t>
            </a:r>
            <a:r>
              <a:rPr lang="en-US" dirty="0"/>
              <a:t> </a:t>
            </a:r>
            <a:r>
              <a:rPr lang="en-US" b="1" dirty="0" err="1"/>
              <a:t>Tussauds</a:t>
            </a:r>
            <a:r>
              <a:rPr lang="en-US" dirty="0"/>
              <a:t> </a:t>
            </a:r>
            <a:endParaRPr lang="ru-RU" b="1" dirty="0"/>
          </a:p>
        </p:txBody>
      </p:sp>
      <p:sp>
        <p:nvSpPr>
          <p:cNvPr id="3" name="Объект 2"/>
          <p:cNvSpPr>
            <a:spLocks noGrp="1"/>
          </p:cNvSpPr>
          <p:nvPr>
            <p:ph idx="1"/>
          </p:nvPr>
        </p:nvSpPr>
        <p:spPr>
          <a:xfrm>
            <a:off x="467544" y="4869160"/>
            <a:ext cx="8280920" cy="1512168"/>
          </a:xfrm>
        </p:spPr>
        <p:txBody>
          <a:bodyPr>
            <a:normAutofit fontScale="70000" lnSpcReduction="20000"/>
          </a:bodyPr>
          <a:lstStyle/>
          <a:p>
            <a:pPr marL="0" lvl="0" indent="457200">
              <a:buNone/>
            </a:pPr>
            <a:r>
              <a:rPr lang="en-US" b="1" dirty="0"/>
              <a:t>Madame</a:t>
            </a:r>
            <a:r>
              <a:rPr lang="en-US" dirty="0"/>
              <a:t> </a:t>
            </a:r>
            <a:r>
              <a:rPr lang="en-US" b="1" dirty="0" err="1"/>
              <a:t>Tussauds</a:t>
            </a:r>
            <a:r>
              <a:rPr lang="en-US" dirty="0"/>
              <a:t> is a </a:t>
            </a:r>
            <a:r>
              <a:rPr lang="en-US" dirty="0" smtClean="0"/>
              <a:t>wax</a:t>
            </a:r>
            <a:r>
              <a:rPr lang="en-US" dirty="0"/>
              <a:t> </a:t>
            </a:r>
            <a:r>
              <a:rPr lang="en-US" b="1" dirty="0"/>
              <a:t>museum</a:t>
            </a:r>
            <a:r>
              <a:rPr lang="en-US" dirty="0"/>
              <a:t> </a:t>
            </a:r>
            <a:r>
              <a:rPr lang="en-US" b="1" dirty="0"/>
              <a:t>in</a:t>
            </a:r>
            <a:r>
              <a:rPr lang="en-US" dirty="0"/>
              <a:t> </a:t>
            </a:r>
            <a:r>
              <a:rPr lang="en-US" b="1" dirty="0" smtClean="0"/>
              <a:t>London.</a:t>
            </a:r>
            <a:endParaRPr lang="ru-RU" dirty="0"/>
          </a:p>
          <a:p>
            <a:pPr marL="0" indent="457200">
              <a:buNone/>
            </a:pPr>
            <a:r>
              <a:rPr lang="en-US" dirty="0"/>
              <a:t>A </a:t>
            </a:r>
            <a:r>
              <a:rPr lang="en-US" dirty="0" smtClean="0"/>
              <a:t>major </a:t>
            </a:r>
            <a:r>
              <a:rPr lang="en-US" dirty="0" err="1" smtClean="0"/>
              <a:t>tousrist</a:t>
            </a:r>
            <a:r>
              <a:rPr lang="en-US" dirty="0" smtClean="0"/>
              <a:t> attraction in London</a:t>
            </a:r>
            <a:r>
              <a:rPr lang="en-US" dirty="0"/>
              <a:t> </a:t>
            </a:r>
            <a:r>
              <a:rPr lang="en-US" dirty="0" smtClean="0"/>
              <a:t>since </a:t>
            </a:r>
            <a:r>
              <a:rPr lang="en-US" dirty="0"/>
              <a:t>the Victorian era, Madame </a:t>
            </a:r>
            <a:r>
              <a:rPr lang="en-US" dirty="0" err="1"/>
              <a:t>Tussauds</a:t>
            </a:r>
            <a:r>
              <a:rPr lang="en-US" dirty="0"/>
              <a:t> displays the waxworks of famous and historical figures, as well as popular film and television characters played by famous actors.</a:t>
            </a:r>
            <a:endParaRPr lang="ru-RU" dirty="0"/>
          </a:p>
        </p:txBody>
      </p:sp>
      <p:sp>
        <p:nvSpPr>
          <p:cNvPr id="4" name="AutoShape 4" descr="Picture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2" descr="Picture backgrou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122"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052736"/>
            <a:ext cx="5184576" cy="3469345"/>
          </a:xfrm>
          <a:prstGeom prst="rect">
            <a:avLst/>
          </a:prstGeom>
          <a:noFill/>
          <a:extLst>
            <a:ext uri="{909E8E84-426E-40DD-AFC4-6F175D3DCCD1}">
              <a14:hiddenFill xmlns:a14="http://schemas.microsoft.com/office/drawing/2010/main">
                <a:solidFill>
                  <a:srgbClr val="FFFFFF"/>
                </a:solidFill>
              </a14:hiddenFill>
            </a:ext>
          </a:extLst>
        </p:spPr>
      </p:pic>
      <p:sp>
        <p:nvSpPr>
          <p:cNvPr id="7" name="Управляющая кнопка: домой 6">
            <a:hlinkClick r:id="rId3" action="ppaction://hlinksldjump" highlightClick="1"/>
          </p:cNvPr>
          <p:cNvSpPr/>
          <p:nvPr/>
        </p:nvSpPr>
        <p:spPr>
          <a:xfrm>
            <a:off x="8638343" y="6525344"/>
            <a:ext cx="504056" cy="33265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02386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smtClean="0"/>
              <a:t>Royal London for teenagers</a:t>
            </a:r>
            <a:endParaRPr lang="ru-RU" dirty="0"/>
          </a:p>
        </p:txBody>
      </p:sp>
      <p:sp>
        <p:nvSpPr>
          <p:cNvPr id="3" name="Объект 2"/>
          <p:cNvSpPr>
            <a:spLocks noGrp="1"/>
          </p:cNvSpPr>
          <p:nvPr>
            <p:ph idx="1"/>
          </p:nvPr>
        </p:nvSpPr>
        <p:spPr>
          <a:xfrm>
            <a:off x="395536" y="1484784"/>
            <a:ext cx="8517632" cy="1685368"/>
          </a:xfrm>
        </p:spPr>
        <p:txBody>
          <a:bodyPr/>
          <a:lstStyle/>
          <a:p>
            <a:pPr marL="0" indent="0">
              <a:buNone/>
            </a:pPr>
            <a:r>
              <a:rPr lang="en-US" dirty="0"/>
              <a:t>Whether </a:t>
            </a:r>
            <a:r>
              <a:rPr lang="en-US" dirty="0" smtClean="0"/>
              <a:t>you love </a:t>
            </a:r>
            <a:r>
              <a:rPr lang="en-US" dirty="0"/>
              <a:t>Kate and Wills or </a:t>
            </a:r>
            <a:r>
              <a:rPr lang="en-US" dirty="0" smtClean="0"/>
              <a:t>are </a:t>
            </a:r>
            <a:r>
              <a:rPr lang="en-US" dirty="0"/>
              <a:t>fascinated by Megan and Harry, it’s easy to plan a royal-themed day out </a:t>
            </a:r>
            <a:r>
              <a:rPr lang="en-US" dirty="0" smtClean="0"/>
              <a:t>in </a:t>
            </a:r>
            <a:r>
              <a:rPr lang="en-US" dirty="0"/>
              <a:t>London. </a:t>
            </a:r>
            <a:endParaRPr lang="ru-RU" dirty="0"/>
          </a:p>
          <a:p>
            <a:pPr marL="0" indent="0">
              <a:buNone/>
            </a:pPr>
            <a:endParaRPr lang="ru-RU" dirty="0"/>
          </a:p>
        </p:txBody>
      </p:sp>
      <p:pic>
        <p:nvPicPr>
          <p:cNvPr id="2050" name="Picture 2" descr="Pictur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178" y="3282947"/>
            <a:ext cx="4143672" cy="26045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icture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3287511"/>
            <a:ext cx="4560779" cy="26000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24128" y="5899308"/>
            <a:ext cx="1667444" cy="369332"/>
          </a:xfrm>
          <a:prstGeom prst="rect">
            <a:avLst/>
          </a:prstGeom>
          <a:noFill/>
        </p:spPr>
        <p:txBody>
          <a:bodyPr wrap="none" rtlCol="0">
            <a:spAutoFit/>
          </a:bodyPr>
          <a:lstStyle/>
          <a:p>
            <a:r>
              <a:rPr lang="en-US" dirty="0" smtClean="0"/>
              <a:t>Windsor Castle</a:t>
            </a:r>
            <a:endParaRPr lang="ru-RU" dirty="0"/>
          </a:p>
        </p:txBody>
      </p:sp>
      <p:sp>
        <p:nvSpPr>
          <p:cNvPr id="7" name="TextBox 6"/>
          <p:cNvSpPr txBox="1"/>
          <p:nvPr/>
        </p:nvSpPr>
        <p:spPr>
          <a:xfrm>
            <a:off x="1331640" y="5877272"/>
            <a:ext cx="1936749" cy="369332"/>
          </a:xfrm>
          <a:prstGeom prst="rect">
            <a:avLst/>
          </a:prstGeom>
          <a:noFill/>
        </p:spPr>
        <p:txBody>
          <a:bodyPr wrap="none" rtlCol="0">
            <a:spAutoFit/>
          </a:bodyPr>
          <a:lstStyle/>
          <a:p>
            <a:r>
              <a:rPr lang="en-US" dirty="0" smtClean="0"/>
              <a:t>Buckingham Palace</a:t>
            </a:r>
            <a:endParaRPr lang="ru-RU" dirty="0"/>
          </a:p>
        </p:txBody>
      </p:sp>
      <p:sp>
        <p:nvSpPr>
          <p:cNvPr id="8" name="Управляющая кнопка: домой 7">
            <a:hlinkClick r:id="rId4" action="ppaction://hlinksldjump" highlightClick="1"/>
          </p:cNvPr>
          <p:cNvSpPr/>
          <p:nvPr/>
        </p:nvSpPr>
        <p:spPr>
          <a:xfrm>
            <a:off x="8638343" y="6525344"/>
            <a:ext cx="504056" cy="33265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92839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204</TotalTime>
  <Words>651</Words>
  <Application>Microsoft Office PowerPoint</Application>
  <PresentationFormat>Экран (4:3)</PresentationFormat>
  <Paragraphs>72</Paragraphs>
  <Slides>23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Тема Office</vt:lpstr>
      <vt:lpstr>Презентация PowerPoint</vt:lpstr>
      <vt:lpstr>Презентация PowerPoint</vt:lpstr>
      <vt:lpstr>London museums</vt:lpstr>
      <vt:lpstr>Sherlock Holmes Museum</vt:lpstr>
      <vt:lpstr>Cartoon Museum</vt:lpstr>
      <vt:lpstr>British Museum</vt:lpstr>
      <vt:lpstr>Tate Modern</vt:lpstr>
      <vt:lpstr>Madame Tussauds </vt:lpstr>
      <vt:lpstr>Royal London for teenagers</vt:lpstr>
      <vt:lpstr>Buckingham Palace  </vt:lpstr>
      <vt:lpstr>Tower of London </vt:lpstr>
      <vt:lpstr>Westminster Abbey </vt:lpstr>
      <vt:lpstr>London for Harry Potter fans</vt:lpstr>
      <vt:lpstr>Platform 9 ¾, King’s Cross</vt:lpstr>
      <vt:lpstr>Leadenhall Market</vt:lpstr>
      <vt:lpstr>House of MinaLima</vt:lpstr>
      <vt:lpstr>Spooky places</vt:lpstr>
      <vt:lpstr>Tower of London </vt:lpstr>
      <vt:lpstr>Shopping in London</vt:lpstr>
      <vt:lpstr>Oxford Street</vt:lpstr>
      <vt:lpstr>Camden Market</vt:lpstr>
      <vt:lpstr>Forbidden Planet</vt:lpstr>
      <vt:lpstr>Quiz</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London for Teens</dc:title>
  <dc:creator>Екатерина Калитиевская</dc:creator>
  <cp:lastModifiedBy>Екатерина Калитиевская</cp:lastModifiedBy>
  <cp:revision>46</cp:revision>
  <dcterms:created xsi:type="dcterms:W3CDTF">2025-05-01T04:10:56Z</dcterms:created>
  <dcterms:modified xsi:type="dcterms:W3CDTF">2025-06-15T13:27:58Z</dcterms:modified>
</cp:coreProperties>
</file>