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57" r:id="rId5"/>
    <p:sldId id="258" r:id="rId6"/>
    <p:sldId id="274" r:id="rId7"/>
    <p:sldId id="264" r:id="rId8"/>
    <p:sldId id="275" r:id="rId9"/>
    <p:sldId id="265" r:id="rId10"/>
    <p:sldId id="295" r:id="rId11"/>
    <p:sldId id="296" r:id="rId12"/>
    <p:sldId id="276" r:id="rId13"/>
    <p:sldId id="266" r:id="rId14"/>
    <p:sldId id="277" r:id="rId15"/>
    <p:sldId id="281" r:id="rId16"/>
    <p:sldId id="278" r:id="rId17"/>
    <p:sldId id="279" r:id="rId18"/>
    <p:sldId id="269" r:id="rId19"/>
    <p:sldId id="280" r:id="rId20"/>
    <p:sldId id="282" r:id="rId21"/>
    <p:sldId id="283" r:id="rId22"/>
    <p:sldId id="284" r:id="rId23"/>
    <p:sldId id="285" r:id="rId24"/>
    <p:sldId id="286" r:id="rId25"/>
    <p:sldId id="289" r:id="rId26"/>
    <p:sldId id="287" r:id="rId27"/>
    <p:sldId id="288" r:id="rId28"/>
    <p:sldId id="294" r:id="rId29"/>
    <p:sldId id="270" r:id="rId30"/>
    <p:sldId id="291" r:id="rId31"/>
    <p:sldId id="292" r:id="rId32"/>
    <p:sldId id="293" r:id="rId33"/>
    <p:sldId id="267" r:id="rId34"/>
    <p:sldId id="272" r:id="rId35"/>
    <p:sldId id="27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660033"/>
    <a:srgbClr val="CC9900"/>
    <a:srgbClr val="0066CC"/>
    <a:srgbClr val="AB99AF"/>
    <a:srgbClr val="6699FF"/>
    <a:srgbClr val="F4F5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715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0C38-DDE2-41D9-A135-02FBD95B0C89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A44B-CB68-4268-A505-303B1455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2D29-DC95-4D4D-85FA-9F44A37DBBD2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5FBF-4728-4057-865F-DA77D8B30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F778-974C-436A-8DB7-B66DA87C81B1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B67A-65D7-4929-97C2-AA8E6117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A9B3-D093-4053-9B6D-0B44E0212736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5A4E-F5D2-4A72-B82D-21677F273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F9CE-3877-4614-9BC3-5296BD6BDC8D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99CB-3D84-44DC-AF96-F49EBD6A8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6DC8-4C39-4A73-A85E-0B335649A286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BF11-F2E2-4701-B490-65CC2CD13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CFDA-B037-4308-A2AE-9E30CC3FE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92B6-7634-4539-A6BC-3068ED217769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6EAD-2686-4C0D-9E68-A57E29CB5B04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CB0E-2237-4918-AA8E-B3F8A0489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EA14-1ED1-4420-B91D-7A7DB4AF84A5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4C96-35D2-4D6F-9F86-C180CA91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942D-6401-4E5B-B5CF-44B708626F80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B240-F311-44AC-8C31-68566454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388-30D6-4935-B8EF-BF81C545694C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A530-FA8E-4D31-B38F-9B4D79FB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99FF"/>
            </a:gs>
            <a:gs pos="100000">
              <a:srgbClr val="AB99A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81287F-6EC8-44B2-BDB6-9C92C78B0860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C234563-A7F3-4167-833F-7EEE7A30B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11а </a:t>
            </a:r>
            <a:r>
              <a:rPr lang="ru-RU" dirty="0"/>
              <a:t>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11480" cy="229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Устный журнал: </a:t>
            </a:r>
            <a:br>
              <a:rPr lang="ru-RU" dirty="0"/>
            </a:br>
            <a:r>
              <a:rPr lang="ru-RU" dirty="0" smtClean="0"/>
              <a:t>«Творцы высшей математики»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A2AB93-DC37-4F64-854E-14DDEDBC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5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D97047-F081-465A-AF2B-7B78A6F76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18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8582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1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freyKneller-IsaacNewton-1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392612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684213" y="4724400"/>
            <a:ext cx="7705725" cy="19431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rgbClr val="FFFEF4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«Не знаю, чем я могу казаться миру, но сам себе я кажусь только мальчиком, играющим на морском берегу, развлекающимся тем, что от поры до времени отыскиваю камешек более цветистый, чем обыкновенно, или красную раковину, в то время как великий океан истины расстилается передо мной неисследованным»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48038" y="333375"/>
            <a:ext cx="4392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Исаак Ньютон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6699FF"/>
            </a:gs>
            <a:gs pos="100000">
              <a:srgbClr val="AB99A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5" cy="58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60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2391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68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80" y="476672"/>
            <a:ext cx="8532440" cy="56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17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76672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18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ilosophy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329238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258888" y="4797425"/>
            <a:ext cx="6480175" cy="18716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222613"/>
                </a:solidFill>
                <a:latin typeface="Constantia" pitchFamily="18" charset="0"/>
              </a:rPr>
              <a:t>Вел громадную научную переписку, занимался философией, богословием, лингвистикой, историей, просвещением, политикой. Разрабатывал и конструировал счётную машину, часто путешествовал, много публиковался.</a:t>
            </a:r>
            <a:r>
              <a:rPr lang="ru-RU" b="1">
                <a:solidFill>
                  <a:srgbClr val="222613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692150"/>
            <a:ext cx="215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Г.Лейбниц</a:t>
            </a:r>
          </a:p>
          <a:p>
            <a:endParaRPr lang="ru-RU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4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250825" y="2708275"/>
            <a:ext cx="8569325" cy="1727200"/>
          </a:xfrm>
          <a:prstGeom prst="rect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660033"/>
              </a:solidFill>
              <a:latin typeface="Constantia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79388" y="1484313"/>
            <a:ext cx="9144000" cy="4535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/>
              <a:t> </a:t>
            </a:r>
            <a:r>
              <a:rPr lang="ru-RU" sz="4000"/>
              <a:t>Девиз: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>
                <a:solidFill>
                  <a:schemeClr val="bg1"/>
                </a:solidFill>
              </a:rPr>
              <a:t>«Жизнь украшается двумя вещами: занятие математикой и её преподаванием»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59" y="762000"/>
            <a:ext cx="8892481" cy="51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45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92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42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619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700" y="0"/>
            <a:ext cx="4538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94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93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91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976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402FD5-3003-4FCC-BCE4-E7EF6B72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9261"/>
            <a:ext cx="8640960" cy="65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235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2828-i_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49847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43213" y="188913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С.В.Ковалевская</a:t>
            </a:r>
          </a:p>
        </p:txBody>
      </p:sp>
      <p:sp>
        <p:nvSpPr>
          <p:cNvPr id="5" name="Прямоугольник с двумя скругленными противолежащими углами 4"/>
          <p:cNvSpPr>
            <a:spLocks noChangeArrowheads="1"/>
          </p:cNvSpPr>
          <p:nvPr/>
        </p:nvSpPr>
        <p:spPr bwMode="auto">
          <a:xfrm>
            <a:off x="1116013" y="5949950"/>
            <a:ext cx="6985000" cy="719138"/>
          </a:xfrm>
          <a:custGeom>
            <a:avLst/>
            <a:gdLst>
              <a:gd name="T0" fmla="*/ 6696075 w 6696075"/>
              <a:gd name="T1" fmla="*/ 359569 h 719137"/>
              <a:gd name="T2" fmla="*/ 3348038 w 6696075"/>
              <a:gd name="T3" fmla="*/ 719137 h 719137"/>
              <a:gd name="T4" fmla="*/ 0 w 6696075"/>
              <a:gd name="T5" fmla="*/ 359569 h 719137"/>
              <a:gd name="T6" fmla="*/ 3348038 w 6696075"/>
              <a:gd name="T7" fmla="*/ 0 h 7191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5105 w 6696075"/>
              <a:gd name="T13" fmla="*/ 35105 h 719137"/>
              <a:gd name="T14" fmla="*/ 6660970 w 6696075"/>
              <a:gd name="T15" fmla="*/ 684032 h 719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96075" h="719137">
                <a:moveTo>
                  <a:pt x="119859" y="0"/>
                </a:moveTo>
                <a:lnTo>
                  <a:pt x="6696075" y="0"/>
                </a:lnTo>
                <a:lnTo>
                  <a:pt x="6696075" y="599278"/>
                </a:lnTo>
                <a:cubicBezTo>
                  <a:pt x="6696075" y="665474"/>
                  <a:pt x="6642412" y="719136"/>
                  <a:pt x="6576216" y="719137"/>
                </a:cubicBezTo>
                <a:lnTo>
                  <a:pt x="0" y="719137"/>
                </a:lnTo>
                <a:lnTo>
                  <a:pt x="0" y="119859"/>
                </a:lnTo>
                <a:cubicBezTo>
                  <a:pt x="0" y="53662"/>
                  <a:pt x="53662" y="0"/>
                  <a:pt x="119858" y="0"/>
                </a:cubicBezTo>
                <a:close/>
              </a:path>
            </a:pathLst>
          </a:custGeom>
          <a:solidFill>
            <a:srgbClr val="99CCFF"/>
          </a:solidFill>
          <a:ln w="38100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«Говори, что знаешь, делай, что должен, будь чему быть!»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SC002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2071687" cy="3671888"/>
          </a:xfrm>
          <a:prstGeom prst="rect">
            <a:avLst/>
          </a:prstGeom>
          <a:noFill/>
        </p:spPr>
      </p:pic>
      <p:pic>
        <p:nvPicPr>
          <p:cNvPr id="25605" name="Picture 5" descr="DSC00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519362" cy="2233612"/>
          </a:xfrm>
          <a:prstGeom prst="rect">
            <a:avLst/>
          </a:prstGeom>
          <a:noFill/>
        </p:spPr>
      </p:pic>
      <p:pic>
        <p:nvPicPr>
          <p:cNvPr id="25606" name="Picture 6" descr="DSC002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2879725" cy="2879725"/>
          </a:xfrm>
          <a:prstGeom prst="rect">
            <a:avLst/>
          </a:prstGeom>
          <a:noFill/>
        </p:spPr>
      </p:pic>
      <p:pic>
        <p:nvPicPr>
          <p:cNvPr id="25607" name="Picture 7" descr="DSC002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2750" cy="2857500"/>
          </a:xfrm>
          <a:prstGeom prst="rect">
            <a:avLst/>
          </a:prstGeom>
          <a:noFill/>
        </p:spPr>
      </p:pic>
      <p:pic>
        <p:nvPicPr>
          <p:cNvPr id="25608" name="Picture 8" descr="DSC002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3035300" cy="2593975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Т.А.Ветрова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659563" y="2349500"/>
            <a:ext cx="162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О.Э.Суслова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19925" y="6491288"/>
            <a:ext cx="160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Т.В.Тишкова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6381750"/>
            <a:ext cx="3547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И.Е.Липская</a:t>
            </a:r>
            <a:r>
              <a:rPr lang="ru-RU" b="1" dirty="0">
                <a:solidFill>
                  <a:schemeClr val="bg1"/>
                </a:solidFill>
              </a:rPr>
              <a:t> и Л.Д. </a:t>
            </a:r>
            <a:r>
              <a:rPr lang="ru-RU" b="1" dirty="0" err="1">
                <a:solidFill>
                  <a:schemeClr val="bg1"/>
                </a:solidFill>
              </a:rPr>
              <a:t>Сибякина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851275" y="5373688"/>
            <a:ext cx="198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О.А.Софронова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276600" y="981075"/>
            <a:ext cx="2951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larendon Extended" pitchFamily="18" charset="0"/>
              </a:rPr>
              <a:t>Наши математики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14" y="620688"/>
            <a:ext cx="874897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63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834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38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54743"/>
            <a:ext cx="8229600" cy="135735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3123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Вопросы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628775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nstantia" pitchFamily="18" charset="0"/>
              <a:buAutoNum type="arabicPeriod"/>
            </a:pPr>
            <a:r>
              <a:rPr lang="ru-RU" sz="2000" b="1" u="sng">
                <a:solidFill>
                  <a:schemeClr val="bg1"/>
                </a:solidFill>
                <a:latin typeface="Constantia" pitchFamily="18" charset="0"/>
              </a:rPr>
              <a:t>Кто произнес такие слова… «Не знаю, чем я могу казаться миру, но сам себе я кажусь только мальчиком…» 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348880"/>
            <a:ext cx="326473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Ньютон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3213100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2. </a:t>
            </a:r>
            <a:r>
              <a:rPr lang="ru-RU" sz="2000" b="1" u="sng">
                <a:solidFill>
                  <a:schemeClr val="bg1"/>
                </a:solidFill>
                <a:latin typeface="Constantia" pitchFamily="18" charset="0"/>
              </a:rPr>
              <a:t>Кто был разносторонней личностью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(занимался философией , историей, политикой)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933056"/>
            <a:ext cx="22322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Лейбниц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4724400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3. </a:t>
            </a:r>
            <a:r>
              <a:rPr lang="ru-RU" sz="2000" b="1">
                <a:solidFill>
                  <a:schemeClr val="bg1"/>
                </a:solidFill>
                <a:latin typeface="Constantia" pitchFamily="18" charset="0"/>
              </a:rPr>
              <a:t>Какой математик удивил ученых Парижской академии наук 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517232"/>
            <a:ext cx="302433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Ковалевская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ichel_de_Montaign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3292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 descr="030022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188" y="2349500"/>
            <a:ext cx="22272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50825" y="5300663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«Этот мудрец мысль которого отличалась такой широтой и богатством, смотрел на Вселенную, как на свой родной город, отдавая свои знания себя самого, свою любовь к всему человечеству - не так как мы, замечающие лишь то что у нас под ногами.»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451725" y="63087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о Сократе.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375" y="549275"/>
            <a:ext cx="3024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Мишель Монтень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8964613" cy="5400675"/>
          </a:xfrm>
        </p:spPr>
        <p:txBody>
          <a:bodyPr/>
          <a:lstStyle/>
          <a:p>
            <a:pPr eaLnBrk="1" hangingPunct="1"/>
            <a:r>
              <a:rPr lang="ru-RU" sz="2800" b="1" u="sng"/>
              <a:t>Цель:</a:t>
            </a:r>
            <a:r>
              <a:rPr lang="ru-RU" sz="2800" b="1">
                <a:solidFill>
                  <a:schemeClr val="bg1"/>
                </a:solidFill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b="1">
              <a:solidFill>
                <a:schemeClr val="bg1"/>
              </a:solidFill>
            </a:endParaRP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1. Познакомить учащихся с жизнью ученых-математиков, с их творческой и общественной деятельностью.  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2. Повысить познавательную активность учащихся. 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3. Развивать интерес к математике. 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4. Воспитывать чувства включенности в общее дело , развивать инициативу школьников.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195513" y="3357563"/>
            <a:ext cx="6697662" cy="23749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«Познание в математике могут рано или поздно пригодится в будущем , в жизни, ибо мир математики, не что иное , как отражение существующего мира в зеркале нашего разума»</a:t>
            </a:r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468313" y="765175"/>
            <a:ext cx="5256212" cy="1584325"/>
          </a:xfrm>
          <a:prstGeom prst="ellipse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bg1"/>
                </a:solidFill>
                <a:latin typeface="Constantia" pitchFamily="18" charset="0"/>
              </a:rPr>
              <a:t>«Мир строится на силе чисел»</a:t>
            </a:r>
            <a:r>
              <a:rPr lang="ru-RU" sz="4000">
                <a:solidFill>
                  <a:srgbClr val="FFFFFF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0425" y="184467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-Пифагор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4941888"/>
            <a:ext cx="1754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Сократ-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866574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67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534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896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Три знаменитые «К» – Королев, Курчатов, Келдыш!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49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crates_Louvr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4321175" cy="5689600"/>
          </a:xfrm>
        </p:spPr>
      </p:pic>
      <p:pic>
        <p:nvPicPr>
          <p:cNvPr id="7" name="Содержимое 6" descr="250px-Hippocrates_pushkin0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9338" y="260350"/>
            <a:ext cx="4176712" cy="56896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6021388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Сократ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84888" y="6021388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Гиппократ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581</TotalTime>
  <Words>341</Words>
  <Application>Microsoft Office PowerPoint</Application>
  <PresentationFormat>Экран (4:3)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Устный журнал:  «Творцы высшей математики» 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Слайд 10</vt:lpstr>
      <vt:lpstr>Слайд 11</vt:lpstr>
      <vt:lpstr>  </vt:lpstr>
      <vt:lpstr>Слайд 13</vt:lpstr>
      <vt:lpstr> </vt:lpstr>
      <vt:lpstr> </vt:lpstr>
      <vt:lpstr> </vt:lpstr>
      <vt:lpstr> </vt:lpstr>
      <vt:lpstr>Слайд 18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28</vt:lpstr>
      <vt:lpstr>Слайд 29</vt:lpstr>
      <vt:lpstr> </vt:lpstr>
      <vt:lpstr> </vt:lpstr>
      <vt:lpstr> </vt:lpstr>
      <vt:lpstr> 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журнал: «О математике и математиках»</dc:title>
  <dc:creator>ПК</dc:creator>
  <cp:lastModifiedBy>VexherSchool</cp:lastModifiedBy>
  <cp:revision>33</cp:revision>
  <dcterms:created xsi:type="dcterms:W3CDTF">2015-09-28T12:16:14Z</dcterms:created>
  <dcterms:modified xsi:type="dcterms:W3CDTF">2025-06-25T08:09:43Z</dcterms:modified>
</cp:coreProperties>
</file>