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60" r:id="rId5"/>
    <p:sldId id="262" r:id="rId6"/>
    <p:sldId id="263" r:id="rId7"/>
    <p:sldId id="264" r:id="rId8"/>
    <p:sldId id="265" r:id="rId9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985" autoAdjust="0"/>
    <p:restoredTop sz="94660"/>
  </p:normalViewPr>
  <p:slideViewPr>
    <p:cSldViewPr snapToGrid="0" showGuides="1">
      <p:cViewPr>
        <p:scale>
          <a:sx n="78" d="100"/>
          <a:sy n="78" d="100"/>
        </p:scale>
        <p:origin x="-246" y="60"/>
      </p:cViewPr>
      <p:guideLst>
        <p:guide orient="horz" pos="219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  <a:pPr/>
              <a:t>4/7/2025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  <a:pPr/>
              <a:t>4/7/2025</a:t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4/7/2025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4/7/2025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4/7/2025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4/7/2025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4/7/2025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4/7/2025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4/7/2025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4/7/2025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  <a:pPr/>
              <a:t>4/7/2025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4/7/2025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  <a:pPr/>
              <a:t>4/7/2025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jpeg"/><Relationship Id="rId7" Type="http://schemas.microsoft.com/office/2007/relationships/media" Target="../media/media2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Изображение 2" descr="sports-style-halftone-memphis-black-background_1017-336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958965"/>
          </a:xfrm>
          <a:prstGeom prst="rect">
            <a:avLst/>
          </a:prstGeom>
        </p:spPr>
      </p:pic>
      <p:pic>
        <p:nvPicPr>
          <p:cNvPr id="4" name="Изображение 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24000" y="1885315"/>
            <a:ext cx="4164330" cy="2183765"/>
          </a:xfrm>
          <a:prstGeom prst="rect">
            <a:avLst/>
          </a:prstGeom>
        </p:spPr>
      </p:pic>
      <p:pic>
        <p:nvPicPr>
          <p:cNvPr id="6" name="Изображение 5"/>
          <p:cNvPicPr/>
          <p:nvPr/>
        </p:nvPicPr>
        <p:blipFill>
          <a:blip r:embed="rId5"/>
          <a:stretch>
            <a:fillRect/>
          </a:stretch>
        </p:blipFill>
        <p:spPr>
          <a:xfrm>
            <a:off x="6637655" y="1884680"/>
            <a:ext cx="4029710" cy="2184400"/>
          </a:xfrm>
          <a:prstGeom prst="rect">
            <a:avLst/>
          </a:prstGeom>
        </p:spPr>
      </p:pic>
      <p:pic>
        <p:nvPicPr>
          <p:cNvPr id="9" name="МИНУС СКРИПКИ - ОТ ГЕРОЕВ БЫЛЫХ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51815" y="18478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6893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 descr="sports-style-halftone-memphis-black-background_1017-336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58965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3556000" y="890270"/>
            <a:ext cx="5080000" cy="5077460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pPr>
              <a:spcAft>
                <a:spcPct val="0"/>
              </a:spcAft>
            </a:pPr>
            <a:r>
              <a:rPr lang="en-US" altLang="zh-CN" sz="2800" b="1">
                <a:solidFill>
                  <a:schemeClr val="accent2"/>
                </a:solidFill>
              </a:rPr>
              <a:t>«Память – одно из важнейших свойств бытия. Благодаря памяти прошедшее входит в настоящее, а будущее как бы предугадывается настоящим, соединенным в прошедшее. Память – преодоление времени, преодоление смерти. В этом величайшее нравственное значение памяти».</a:t>
            </a:r>
          </a:p>
          <a:p>
            <a:pPr marL="3200400" lvl="7" indent="457200"/>
            <a:r>
              <a:rPr lang="en-US" altLang="zh-CN" sz="1600">
                <a:solidFill>
                  <a:schemeClr val="accent2"/>
                </a:solidFill>
              </a:rPr>
              <a:t>Д.С.Лихачев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 descr="sports-style-halftone-memphis-black-background_1017-336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58965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1297940" y="970280"/>
            <a:ext cx="9751695" cy="3858895"/>
          </a:xfrm>
          <a:prstGeom prst="rect">
            <a:avLst/>
          </a:prstGeom>
        </p:spPr>
        <p:txBody>
          <a:bodyPr wrap="square">
            <a:noAutofit/>
            <a:scene3d>
              <a:camera prst="orthographicFront"/>
              <a:lightRig rig="threePt" dir="t"/>
            </a:scene3d>
          </a:bodyPr>
          <a:lstStyle/>
          <a:p>
            <a:pPr algn="ctr">
              <a:spcAft>
                <a:spcPct val="0"/>
              </a:spcAft>
            </a:pPr>
            <a:r>
              <a:rPr lang="en-US" altLang="zh-CN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А.Т. </a:t>
            </a:r>
            <a:r>
              <a:rPr lang="en-US" altLang="zh-CN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Твардовский</a:t>
            </a:r>
            <a:r>
              <a:rPr lang="en-US" altLang="zh-CN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«Я </a:t>
            </a:r>
            <a:r>
              <a:rPr lang="en-US" altLang="zh-CN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убит</a:t>
            </a:r>
            <a:r>
              <a:rPr lang="en-US" altLang="zh-CN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en-US" altLang="zh-CN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подо</a:t>
            </a:r>
            <a:r>
              <a:rPr lang="en-US" altLang="zh-CN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en-US" altLang="zh-CN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Ржевом</a:t>
            </a:r>
            <a:r>
              <a:rPr lang="en-US" altLang="zh-CN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»</a:t>
            </a:r>
          </a:p>
        </p:txBody>
      </p:sp>
      <p:pic>
        <p:nvPicPr>
          <p:cNvPr id="6" name="Изображение 5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95896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5576" y="258445"/>
            <a:ext cx="41878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А. Т. Твардовский </a:t>
            </a:r>
            <a:r>
              <a:rPr lang="en-US" sz="4000" b="1" dirty="0" smtClean="0"/>
              <a:t>“</a:t>
            </a:r>
            <a:r>
              <a:rPr lang="ru-RU" sz="4000" b="1" dirty="0" smtClean="0"/>
              <a:t>Я убит подо Ржевом</a:t>
            </a:r>
            <a:r>
              <a:rPr lang="en-US" sz="4000" b="1" dirty="0" smtClean="0"/>
              <a:t>”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 descr="sports-style-halftone-memphis-black-background_1017-336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58965"/>
          </a:xfrm>
          <a:prstGeom prst="rect">
            <a:avLst/>
          </a:prstGeom>
        </p:spPr>
      </p:pic>
      <p:sp>
        <p:nvSpPr>
          <p:cNvPr id="6" name="Текстовое поле 5"/>
          <p:cNvSpPr txBox="1"/>
          <p:nvPr/>
        </p:nvSpPr>
        <p:spPr>
          <a:xfrm>
            <a:off x="2344420" y="1584325"/>
            <a:ext cx="7403465" cy="3367405"/>
          </a:xfrm>
          <a:prstGeom prst="rect">
            <a:avLst/>
          </a:prstGeom>
          <a:solidFill>
            <a:schemeClr val="tx1"/>
          </a:solidFill>
        </p:spPr>
        <p:txBody>
          <a:bodyPr>
            <a:noAutofit/>
          </a:bodyPr>
          <a:lstStyle/>
          <a:p>
            <a:pPr>
              <a:spcAft>
                <a:spcPct val="0"/>
              </a:spcAft>
            </a:pPr>
            <a:r>
              <a:rPr lang="en-US" altLang="zh-CN" sz="4000" b="1">
                <a:solidFill>
                  <a:schemeClr val="accent4"/>
                </a:solidFill>
              </a:rPr>
              <a:t>Проблема исторической памяти в стихотворении А.Т. Твардовского «Я убит подо Ржевом»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 descr="sports-style-halftone-memphis-black-background_1017-336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58965"/>
          </a:xfrm>
          <a:prstGeom prst="rect">
            <a:avLst/>
          </a:prstGeom>
        </p:spPr>
      </p:pic>
      <p:sp>
        <p:nvSpPr>
          <p:cNvPr id="6" name="Текстовое поле 5"/>
          <p:cNvSpPr txBox="1"/>
          <p:nvPr/>
        </p:nvSpPr>
        <p:spPr>
          <a:xfrm>
            <a:off x="2137410" y="1826260"/>
            <a:ext cx="7720330" cy="315214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noAutofit/>
          </a:bodyPr>
          <a:lstStyle/>
          <a:p>
            <a:pPr>
              <a:spcAft>
                <a:spcPct val="0"/>
              </a:spcAft>
            </a:pPr>
            <a:r>
              <a:rPr lang="en-US" altLang="zh-CN" sz="2800" b="1">
                <a:solidFill>
                  <a:schemeClr val="accent4"/>
                </a:solidFill>
              </a:rPr>
              <a:t>«Нельзя понять и оценить поэзию Твардовского, не почувствовав, в какой мере вся она, до самых своих глубин, лирична. И вместе с тем она широко, настежь открыта окружающему миру и всему, чем этот мир богат, - чувствами, мыслями, природе, быту…»</a:t>
            </a:r>
          </a:p>
          <a:p>
            <a:pPr marL="3657600" lvl="8" indent="457200"/>
            <a:r>
              <a:rPr lang="ru-RU" altLang="en-US" sz="1600" b="1">
                <a:solidFill>
                  <a:schemeClr val="accent4"/>
                </a:solidFill>
              </a:rPr>
              <a:t>                                </a:t>
            </a:r>
            <a:r>
              <a:rPr lang="en-US" altLang="zh-CN" sz="1600" b="1">
                <a:solidFill>
                  <a:schemeClr val="accent4"/>
                </a:solidFill>
              </a:rPr>
              <a:t>С.Я. Маршак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 descr="sports-style-halftone-memphis-black-background_1017-336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958965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2624455" y="259080"/>
            <a:ext cx="7352665" cy="197866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266700">
              <a:lnSpc>
                <a:spcPct val="114000"/>
              </a:lnSpc>
            </a:pPr>
            <a:r>
              <a:rPr lang="en-US" altLang="zh-CN" sz="4400">
                <a:solidFill>
                  <a:schemeClr val="accent4"/>
                </a:solidFill>
                <a:latin typeface="Times New Roman" panose="02020603050405020304"/>
                <a:ea typeface="Calibri" panose="020F0502020204030204"/>
              </a:rPr>
              <a:t>Ржевская битва (мясорубка) в живописи</a:t>
            </a:r>
          </a:p>
        </p:txBody>
      </p:sp>
      <p:pic>
        <p:nvPicPr>
          <p:cNvPr id="11" name="Изображение 10" descr="sub_7922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7970" y="1920875"/>
            <a:ext cx="4115435" cy="2114550"/>
          </a:xfrm>
          <a:prstGeom prst="rect">
            <a:avLst/>
          </a:prstGeom>
        </p:spPr>
      </p:pic>
      <p:sp>
        <p:nvSpPr>
          <p:cNvPr id="12" name="Текстовое поле 11"/>
          <p:cNvSpPr txBox="1"/>
          <p:nvPr/>
        </p:nvSpPr>
        <p:spPr>
          <a:xfrm>
            <a:off x="267970" y="4123055"/>
            <a:ext cx="3902075" cy="12357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indent="0" algn="ctr">
              <a:lnSpc>
                <a:spcPts val="1275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b="1" i="0">
                <a:solidFill>
                  <a:schemeClr val="accent4"/>
                </a:solidFill>
                <a:latin typeface="Arial" panose="020B0604020202020204"/>
                <a:ea typeface="Arial" panose="020B0604020202020204"/>
              </a:rPr>
              <a:t>Кормилицын</a:t>
            </a:r>
            <a:r>
              <a:rPr lang="en-US" altLang="ru-RU" b="1" i="0">
                <a:solidFill>
                  <a:schemeClr val="accent4"/>
                </a:solidFill>
                <a:latin typeface="Arial" panose="020B0604020202020204"/>
                <a:ea typeface="Arial" panose="020B0604020202020204"/>
              </a:rPr>
              <a:t> </a:t>
            </a:r>
            <a:r>
              <a:rPr lang="en-US" altLang="en-US" b="1" i="0">
                <a:solidFill>
                  <a:schemeClr val="accent4"/>
                </a:solidFill>
                <a:latin typeface="Arial" panose="020B0604020202020204"/>
                <a:ea typeface="Arial" panose="020B0604020202020204"/>
              </a:rPr>
              <a:t>Дмитрий</a:t>
            </a:r>
            <a:r>
              <a:rPr lang="en-US" altLang="ru-RU" b="1" i="0">
                <a:solidFill>
                  <a:schemeClr val="accent4"/>
                </a:solidFill>
                <a:latin typeface="Arial" panose="020B0604020202020204"/>
                <a:ea typeface="Arial" panose="020B0604020202020204"/>
              </a:rPr>
              <a:t> </a:t>
            </a:r>
            <a:r>
              <a:rPr lang="en-US" altLang="en-US" b="1" i="0">
                <a:solidFill>
                  <a:schemeClr val="accent4"/>
                </a:solidFill>
                <a:latin typeface="Arial" panose="020B0604020202020204"/>
                <a:ea typeface="Arial" panose="020B0604020202020204"/>
              </a:rPr>
              <a:t>Павлович</a:t>
            </a:r>
          </a:p>
          <a:p>
            <a:pPr marL="0" indent="0" algn="ctr">
              <a:lnSpc>
                <a:spcPts val="1275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en-US" b="1" i="0">
                <a:solidFill>
                  <a:schemeClr val="accent4"/>
                </a:solidFill>
                <a:latin typeface="Arial" panose="020B0604020202020204"/>
                <a:ea typeface="Arial" panose="020B0604020202020204"/>
              </a:rPr>
              <a:t>1985</a:t>
            </a:r>
          </a:p>
        </p:txBody>
      </p:sp>
      <p:pic>
        <p:nvPicPr>
          <p:cNvPr id="14" name="Изображение 13" descr="sub_7922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61535" y="1920875"/>
            <a:ext cx="2487930" cy="3676650"/>
          </a:xfrm>
          <a:prstGeom prst="rect">
            <a:avLst/>
          </a:prstGeom>
        </p:spPr>
      </p:pic>
      <p:sp>
        <p:nvSpPr>
          <p:cNvPr id="15" name="Текстовое поле 14"/>
          <p:cNvSpPr txBox="1"/>
          <p:nvPr/>
        </p:nvSpPr>
        <p:spPr>
          <a:xfrm>
            <a:off x="4661535" y="5597525"/>
            <a:ext cx="2487295" cy="45402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/>
            <a:r>
              <a:rPr lang="en-US" altLang="zh-CN" sz="2000" b="1" i="0">
                <a:solidFill>
                  <a:schemeClr val="accent4"/>
                </a:solidFill>
                <a:latin typeface="Arial" panose="020B0604020202020204"/>
                <a:ea typeface="Arial" panose="020B0604020202020204"/>
              </a:rPr>
              <a:t>Ляпин Георгий Владимирович</a:t>
            </a:r>
          </a:p>
          <a:p>
            <a:pPr marL="0" indent="0" algn="ctr"/>
            <a:r>
              <a:rPr lang="ru-RU" altLang="en-US" sz="2000" b="1" i="0">
                <a:solidFill>
                  <a:schemeClr val="accent4"/>
                </a:solidFill>
                <a:latin typeface="Arial" panose="020B0604020202020204"/>
                <a:ea typeface="Arial" panose="020B0604020202020204"/>
              </a:rPr>
              <a:t>1944</a:t>
            </a:r>
          </a:p>
        </p:txBody>
      </p:sp>
      <p:pic>
        <p:nvPicPr>
          <p:cNvPr id="17" name="Изображение 16" descr="sub_7922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089900" y="1920875"/>
            <a:ext cx="3699510" cy="2890520"/>
          </a:xfrm>
          <a:prstGeom prst="rect">
            <a:avLst/>
          </a:prstGeom>
        </p:spPr>
      </p:pic>
      <p:sp>
        <p:nvSpPr>
          <p:cNvPr id="18" name="Текстовое поле 17"/>
          <p:cNvSpPr txBox="1"/>
          <p:nvPr/>
        </p:nvSpPr>
        <p:spPr>
          <a:xfrm flipH="1">
            <a:off x="8636000" y="4811395"/>
            <a:ext cx="2456815" cy="124015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/>
            <a:r>
              <a:rPr lang="en-US" altLang="zh-CN" sz="2000" b="1" i="0">
                <a:solidFill>
                  <a:schemeClr val="accent4"/>
                </a:solidFill>
                <a:latin typeface="Arial" panose="020B0604020202020204"/>
                <a:ea typeface="Arial" panose="020B0604020202020204"/>
              </a:rPr>
              <a:t>Кулемин Сергей Сергеевич</a:t>
            </a:r>
          </a:p>
          <a:p>
            <a:pPr marL="0" indent="0" algn="ctr"/>
            <a:r>
              <a:rPr lang="ru-RU" altLang="en-US" sz="2000" b="1" i="0">
                <a:solidFill>
                  <a:schemeClr val="accent4"/>
                </a:solidFill>
                <a:latin typeface="Arial" panose="020B0604020202020204"/>
                <a:ea typeface="Arial" panose="020B0604020202020204"/>
              </a:rPr>
              <a:t>1985</a:t>
            </a:r>
          </a:p>
        </p:txBody>
      </p:sp>
      <p:pic>
        <p:nvPicPr>
          <p:cNvPr id="19" name="Mikhail_Nozhkin_-_Pod_gorodom_Rzhevom_70576338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7">
                  <p14:trim st="12694,000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31800" y="16383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1282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numSld="2">
                <p:cTn id="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 descr="sports-style-halftone-memphis-black-background_1017-336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58965"/>
          </a:xfrm>
          <a:prstGeom prst="rect">
            <a:avLst/>
          </a:prstGeom>
        </p:spPr>
      </p:pic>
      <p:pic>
        <p:nvPicPr>
          <p:cNvPr id="8" name="Изображение 7" descr="sub_792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90" y="982345"/>
            <a:ext cx="6642100" cy="5390515"/>
          </a:xfrm>
          <a:prstGeom prst="rect">
            <a:avLst/>
          </a:prstGeom>
        </p:spPr>
      </p:pic>
      <p:sp>
        <p:nvSpPr>
          <p:cNvPr id="9" name="Текстовое поле 8"/>
          <p:cNvSpPr txBox="1"/>
          <p:nvPr/>
        </p:nvSpPr>
        <p:spPr>
          <a:xfrm>
            <a:off x="7057390" y="2292985"/>
            <a:ext cx="5374005" cy="278447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indent="0" algn="l"/>
            <a:r>
              <a:rPr lang="en-US" altLang="zh-CN" sz="4000" b="1" i="0">
                <a:solidFill>
                  <a:schemeClr val="accent4"/>
                </a:solidFill>
                <a:latin typeface="Arial" panose="020B0604020202020204"/>
                <a:ea typeface="Arial" panose="020B0604020202020204"/>
              </a:rPr>
              <a:t>Самарин Дмитрий Иванович</a:t>
            </a:r>
          </a:p>
          <a:p>
            <a:pPr marL="0" indent="0" algn="l"/>
            <a:r>
              <a:rPr lang="ru-RU" altLang="en-US" sz="4000" b="1" i="0">
                <a:solidFill>
                  <a:schemeClr val="accent4"/>
                </a:solidFill>
                <a:latin typeface="Arial" panose="020B0604020202020204"/>
                <a:ea typeface="Arial" panose="020B0604020202020204"/>
              </a:rPr>
              <a:t>1975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3053443" y="179614"/>
            <a:ext cx="5461907" cy="4727122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Изображение 3" descr="sports-style-halftone-memphis-black-background_1017-336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5896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8000" y="258445"/>
            <a:ext cx="5559425" cy="563626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Я </a:t>
            </a:r>
            <a:r>
              <a:rPr lang="ru-RU" sz="4800" b="1" dirty="0" smtClean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сегодня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4800" b="1" dirty="0">
              <a:solidFill>
                <a:schemeClr val="accent2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впервые </a:t>
            </a:r>
            <a:r>
              <a:rPr lang="ru-RU" sz="4800" b="1" dirty="0" smtClean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узнал…</a:t>
            </a:r>
            <a:endParaRPr lang="ru-RU" sz="4800" b="1" dirty="0">
              <a:solidFill>
                <a:schemeClr val="accent2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4800" b="1" dirty="0" smtClean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рочувствовал…</a:t>
            </a:r>
            <a:endParaRPr lang="ru-RU" sz="4800" b="1" dirty="0">
              <a:solidFill>
                <a:schemeClr val="accent2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 smtClean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открыл…</a:t>
            </a:r>
            <a:endParaRPr lang="ru-RU" sz="4800" b="1" dirty="0">
              <a:solidFill>
                <a:schemeClr val="accent2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4800" b="1" dirty="0" smtClean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сознал…</a:t>
            </a:r>
            <a:endParaRPr lang="ru-RU" sz="4800" b="1" dirty="0">
              <a:solidFill>
                <a:schemeClr val="accent2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167</Words>
  <Application>WPS Presentation</Application>
  <PresentationFormat>Произвольный</PresentationFormat>
  <Paragraphs>22</Paragraphs>
  <Slides>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Макарова Татьяна Алексеевна</dc:creator>
  <cp:lastModifiedBy>DNS-Acer</cp:lastModifiedBy>
  <cp:revision>9</cp:revision>
  <dcterms:created xsi:type="dcterms:W3CDTF">2025-04-06T12:25:00Z</dcterms:created>
  <dcterms:modified xsi:type="dcterms:W3CDTF">2025-04-07T12:35:39Z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1049-12.2.0.20755</vt:lpwstr>
  </property>
  <property fmtid="{D5CDD505-2E9C-101B-9397-08002B2CF9AE}" pid="3" name="ICV">
    <vt:lpwstr>D5CC1DB514B8493BA23DBEEA81C0429C_13</vt:lpwstr>
  </property>
</Properties>
</file>