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8"/>
  </p:notesMasterIdLst>
  <p:sldIdLst>
    <p:sldId id="308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0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B400"/>
    <a:srgbClr val="40ED23"/>
    <a:srgbClr val="218A00"/>
    <a:srgbClr val="FFFFA3"/>
    <a:srgbClr val="FFFF4B"/>
    <a:srgbClr val="56FF21"/>
    <a:srgbClr val="004821"/>
    <a:srgbClr val="B0F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7336" autoAdjust="0"/>
  </p:normalViewPr>
  <p:slideViewPr>
    <p:cSldViewPr>
      <p:cViewPr>
        <p:scale>
          <a:sx n="104" d="100"/>
          <a:sy n="104" d="100"/>
        </p:scale>
        <p:origin x="-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6274C7-E1B7-4F85-894B-C99048A48A58}" type="datetimeFigureOut">
              <a:rPr lang="ru-RU"/>
              <a:pPr>
                <a:defRPr/>
              </a:pPr>
              <a:t>16.06.2025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1A39AB-DCD5-4DFF-B535-959B983C6B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28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299E1A-F6D7-426C-A822-8108D8EEA28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17A84A-C064-481A-81F4-D02F583B43A2}" type="datetime1">
              <a:rPr lang="ru-RU" smtClean="0"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7FA68-2BA2-43D5-A9AB-6EF2A323FB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691EDC-D96A-49D1-8FBC-C31CBD986DF4}" type="datetime1">
              <a:rPr lang="ru-RU" smtClean="0"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5D513-FDCF-47C9-9C37-A7C6313BA0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7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7B7871-F3D6-43EC-8E8C-C5969094BFC6}" type="datetime1">
              <a:rPr lang="ru-RU" smtClean="0"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3D36C-CC58-470B-B4B5-7B10D5D85A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17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4906F8-46AA-4C71-AE63-725F42A73E7E}" type="datetime1">
              <a:rPr lang="ru-RU" smtClean="0"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CD33F-80E7-4949-9892-D2A903C3E0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79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243F04-2F92-41F5-AB85-8CEB5CB4AB71}" type="datetime1">
              <a:rPr lang="ru-RU" smtClean="0"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058C3-6013-4A18-9EFA-0B24877F91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0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DE0589-7D9A-448D-9509-C7CBDACFD5B4}" type="datetime1">
              <a:rPr lang="ru-RU" smtClean="0"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D17BA-60F7-402A-A379-DEE3CE8494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68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F5FA6-F6D9-4101-9A7E-220C475C6543}" type="datetime1">
              <a:rPr lang="ru-RU" smtClean="0"/>
              <a:t>16.06.2025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7EA5D-5009-4181-B5B5-1414E2E865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10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AB5CDF-7CF7-4F28-8780-FC02C79BECA9}" type="datetime1">
              <a:rPr lang="ru-RU" smtClean="0"/>
              <a:t>16.06.2025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F5868-6DE0-4D8F-9F8A-1C869A8BD9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63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12202-5588-4F15-9B41-94E1EFB9F27A}" type="datetime1">
              <a:rPr lang="ru-RU" smtClean="0"/>
              <a:t>16.06.2025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4069D-81DB-4E97-A751-3C4DB6B9AF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Скругленный прямоугольник 4"/>
          <p:cNvSpPr/>
          <p:nvPr userDrawn="1"/>
        </p:nvSpPr>
        <p:spPr>
          <a:xfrm>
            <a:off x="418596" y="434162"/>
            <a:ext cx="8306809" cy="5947166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accent5">
                  <a:lumMod val="20000"/>
                  <a:lumOff val="8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3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467158-57AE-403D-858B-0A41C77153B1}" type="datetime1">
              <a:rPr lang="ru-RU" smtClean="0"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0C3CA-AC2D-46F7-8DF5-6F75542BD4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8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968FC-18B6-42F4-9180-B94772D947CB}" type="datetime1">
              <a:rPr lang="ru-RU" smtClean="0"/>
              <a:t>16.06.2025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8075E-7491-4505-A645-2E85115B94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28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813DED-66E3-425E-9673-88EC037B40F1}" type="datetime1">
              <a:rPr lang="ru-RU" smtClean="0"/>
              <a:t>16.06.2025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4F3ECD-8F6A-445C-AEC2-18776D27740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95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audio" Target="../media/audio1.wav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emf"/><Relationship Id="rId5" Type="http://schemas.openxmlformats.org/officeDocument/2006/relationships/slide" Target="slide5.xml"/><Relationship Id="rId10" Type="http://schemas.openxmlformats.org/officeDocument/2006/relationships/oleObject" Target="../embeddings/oleObject3.bin"/><Relationship Id="rId4" Type="http://schemas.openxmlformats.org/officeDocument/2006/relationships/slide" Target="slide1.xml"/><Relationship Id="rId9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0.bin"/><Relationship Id="rId4" Type="http://schemas.openxmlformats.org/officeDocument/2006/relationships/slide" Target="slide2.xml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2.bin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3.bin"/><Relationship Id="rId4" Type="http://schemas.openxmlformats.org/officeDocument/2006/relationships/slide" Target="slide2.xml"/><Relationship Id="rId9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gif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5.jpeg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slide" Target="slide2.xml"/><Relationship Id="rId9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5.jpeg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4.wmf"/><Relationship Id="rId4" Type="http://schemas.openxmlformats.org/officeDocument/2006/relationships/slide" Target="slide2.xml"/><Relationship Id="rId9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5.jpeg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slide" Target="slide2.xml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4" name="Нижний колонтитул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pSp>
        <p:nvGrpSpPr>
          <p:cNvPr id="1031" name="Группа 42"/>
          <p:cNvGrpSpPr>
            <a:grpSpLocks/>
          </p:cNvGrpSpPr>
          <p:nvPr/>
        </p:nvGrpSpPr>
        <p:grpSpPr bwMode="auto">
          <a:xfrm>
            <a:off x="214313" y="214313"/>
            <a:ext cx="8715375" cy="6429375"/>
            <a:chOff x="214313" y="214313"/>
            <a:chExt cx="8715375" cy="6429375"/>
          </a:xfrm>
        </p:grpSpPr>
        <p:grpSp>
          <p:nvGrpSpPr>
            <p:cNvPr id="1033" name="Группа 3"/>
            <p:cNvGrpSpPr>
              <a:grpSpLocks/>
            </p:cNvGrpSpPr>
            <p:nvPr/>
          </p:nvGrpSpPr>
          <p:grpSpPr bwMode="auto">
            <a:xfrm>
              <a:off x="214313" y="214313"/>
              <a:ext cx="8715375" cy="6429375"/>
              <a:chOff x="214282" y="214290"/>
              <a:chExt cx="8715436" cy="6429420"/>
            </a:xfrm>
          </p:grpSpPr>
          <p:sp>
            <p:nvSpPr>
              <p:cNvPr id="5" name="Скругленный прямоугольник 4">
                <a:hlinkClick r:id="rId4" action="ppaction://hlinksldjump"/>
              </p:cNvPr>
              <p:cNvSpPr/>
              <p:nvPr/>
            </p:nvSpPr>
            <p:spPr>
              <a:xfrm>
                <a:off x="428595" y="6000767"/>
                <a:ext cx="2643207" cy="357191"/>
              </a:xfrm>
              <a:prstGeom prst="roundRect">
                <a:avLst/>
              </a:prstGeom>
              <a:ln w="127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b="1" dirty="0"/>
                  <a:t>Продолжить игру</a:t>
                </a:r>
              </a:p>
            </p:txBody>
          </p:sp>
          <p:sp>
            <p:nvSpPr>
              <p:cNvPr id="6" name="Скругленный прямоугольник 5">
                <a:hlinkClick r:id="" action="ppaction://noaction"/>
              </p:cNvPr>
              <p:cNvSpPr/>
              <p:nvPr/>
            </p:nvSpPr>
            <p:spPr>
              <a:xfrm>
                <a:off x="3214678" y="6000767"/>
                <a:ext cx="1857388" cy="357191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 dirty="0"/>
                  <a:t>II </a:t>
                </a:r>
                <a:r>
                  <a:rPr lang="ru-RU" sz="2000" b="1" dirty="0"/>
                  <a:t>раунд </a:t>
                </a:r>
              </a:p>
            </p:txBody>
          </p:sp>
          <p:sp>
            <p:nvSpPr>
              <p:cNvPr id="7" name="Багетная рамка 6"/>
              <p:cNvSpPr/>
              <p:nvPr/>
            </p:nvSpPr>
            <p:spPr>
              <a:xfrm>
                <a:off x="7459683" y="571479"/>
                <a:ext cx="1000132" cy="928695"/>
              </a:xfrm>
              <a:prstGeom prst="bevel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8" name="Прямоугольник 7">
                <a:hlinkClick r:id="rId5" action="ppaction://hlinksldjump"/>
              </p:cNvPr>
              <p:cNvSpPr/>
              <p:nvPr/>
            </p:nvSpPr>
            <p:spPr>
              <a:xfrm>
                <a:off x="7500958" y="642918"/>
                <a:ext cx="928459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40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+mn-lt"/>
                    <a:cs typeface="+mn-cs"/>
                  </a:rPr>
                  <a:t>4</a:t>
                </a:r>
                <a:r>
                  <a:rPr lang="en-US" sz="4000" b="1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+mn-lt"/>
                    <a:cs typeface="+mn-cs"/>
                  </a:rPr>
                  <a:t>0</a:t>
                </a:r>
                <a:endParaRPr lang="ru-RU" sz="40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214282" y="214290"/>
                <a:ext cx="8715436" cy="6429420"/>
              </a:xfrm>
              <a:prstGeom prst="rect">
                <a:avLst/>
              </a:prstGeom>
              <a:gradFill>
                <a:gsLst>
                  <a:gs pos="0">
                    <a:srgbClr val="000066"/>
                  </a:gs>
                  <a:gs pos="60000">
                    <a:schemeClr val="tx1"/>
                  </a:gs>
                  <a:gs pos="100000">
                    <a:srgbClr val="000066"/>
                  </a:gs>
                  <a:gs pos="100000">
                    <a:schemeClr val="tx1"/>
                  </a:gs>
                </a:gsLst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grpSp>
            <p:nvGrpSpPr>
              <p:cNvPr id="24" name="Группа 11"/>
              <p:cNvGrpSpPr/>
              <p:nvPr/>
            </p:nvGrpSpPr>
            <p:grpSpPr>
              <a:xfrm>
                <a:off x="642910" y="357166"/>
                <a:ext cx="5572164" cy="5572164"/>
                <a:chOff x="642910" y="357166"/>
                <a:chExt cx="5572164" cy="5572164"/>
              </a:xfrm>
              <a:gradFill>
                <a:gsLst>
                  <a:gs pos="0">
                    <a:schemeClr val="tx1"/>
                  </a:gs>
                  <a:gs pos="60000">
                    <a:srgbClr val="003399"/>
                  </a:gs>
                  <a:gs pos="100000">
                    <a:srgbClr val="000066"/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0"/>
              </a:gra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6" name="Овал 9"/>
                <p:cNvSpPr/>
                <p:nvPr/>
              </p:nvSpPr>
              <p:spPr>
                <a:xfrm>
                  <a:off x="642910" y="357166"/>
                  <a:ext cx="5572164" cy="5572164"/>
                </a:xfrm>
                <a:prstGeom prst="ellipse">
                  <a:avLst/>
                </a:prstGeom>
                <a:grpFill/>
                <a:scene3d>
                  <a:camera prst="orthographicFront" fov="0">
                    <a:rot lat="0" lon="0" rev="0"/>
                  </a:camera>
                  <a:lightRig rig="contrasting" dir="t">
                    <a:rot lat="0" lon="0" rev="12000000"/>
                  </a:lightRig>
                </a:scene3d>
                <a:sp3d prstMaterial="powder">
                  <a:bevelT h="50800" prst="angle"/>
                </a:sp3d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37" name="Овал 36"/>
                <p:cNvSpPr/>
                <p:nvPr/>
              </p:nvSpPr>
              <p:spPr>
                <a:xfrm>
                  <a:off x="857224" y="548810"/>
                  <a:ext cx="5143536" cy="5143536"/>
                </a:xfrm>
                <a:prstGeom prst="ellipse">
                  <a:avLst/>
                </a:prstGeom>
                <a:grpFill/>
                <a:scene3d>
                  <a:camera prst="orthographicFront" fov="0">
                    <a:rot lat="0" lon="0" rev="0"/>
                  </a:camera>
                  <a:lightRig rig="contrasting" dir="t">
                    <a:rot lat="0" lon="0" rev="12000000"/>
                  </a:lightRig>
                </a:scene3d>
                <a:sp3d prstMaterial="powder">
                  <a:bevelT h="50800" prst="angle"/>
                </a:sp3d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  <p:sp>
            <p:nvSpPr>
              <p:cNvPr id="11" name="4-конечная звезда 10"/>
              <p:cNvSpPr/>
              <p:nvPr/>
            </p:nvSpPr>
            <p:spPr>
              <a:xfrm>
                <a:off x="6500826" y="714356"/>
                <a:ext cx="142876" cy="214314"/>
              </a:xfrm>
              <a:prstGeom prst="star4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4-конечная звезда 11"/>
              <p:cNvSpPr/>
              <p:nvPr/>
            </p:nvSpPr>
            <p:spPr>
              <a:xfrm>
                <a:off x="7143768" y="1214422"/>
                <a:ext cx="285752" cy="428628"/>
              </a:xfrm>
              <a:prstGeom prst="star4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4-конечная звезда 12"/>
              <p:cNvSpPr/>
              <p:nvPr/>
            </p:nvSpPr>
            <p:spPr>
              <a:xfrm>
                <a:off x="8286776" y="2571744"/>
                <a:ext cx="428628" cy="785818"/>
              </a:xfrm>
              <a:prstGeom prst="star4">
                <a:avLst/>
              </a:prstGeom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4" name="Полилиния 13"/>
              <p:cNvSpPr/>
              <p:nvPr/>
            </p:nvSpPr>
            <p:spPr bwMode="auto">
              <a:xfrm rot="19275439">
                <a:off x="1038200" y="2798758"/>
                <a:ext cx="463553" cy="301627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5" name="Полилиния 14"/>
              <p:cNvSpPr/>
              <p:nvPr/>
            </p:nvSpPr>
            <p:spPr bwMode="auto">
              <a:xfrm rot="1394041">
                <a:off x="1825605" y="1938327"/>
                <a:ext cx="317502" cy="188913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6" name="Полилиния 15"/>
              <p:cNvSpPr/>
              <p:nvPr/>
            </p:nvSpPr>
            <p:spPr bwMode="auto">
              <a:xfrm rot="15154483">
                <a:off x="1438253" y="4021142"/>
                <a:ext cx="466728" cy="387353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7" name="Полилиния 16"/>
              <p:cNvSpPr/>
              <p:nvPr/>
            </p:nvSpPr>
            <p:spPr bwMode="auto">
              <a:xfrm rot="16898388">
                <a:off x="2042301" y="3042441"/>
                <a:ext cx="468315" cy="260352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Полилиния 17"/>
              <p:cNvSpPr/>
              <p:nvPr/>
            </p:nvSpPr>
            <p:spPr bwMode="auto">
              <a:xfrm rot="7884008">
                <a:off x="2588405" y="1229503"/>
                <a:ext cx="317502" cy="188913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9" name="Полилиния 18"/>
              <p:cNvSpPr/>
              <p:nvPr/>
            </p:nvSpPr>
            <p:spPr bwMode="auto">
              <a:xfrm rot="7469707">
                <a:off x="3367872" y="4949042"/>
                <a:ext cx="354015" cy="342902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" name="Полилиния 19"/>
              <p:cNvSpPr/>
              <p:nvPr/>
            </p:nvSpPr>
            <p:spPr bwMode="auto">
              <a:xfrm rot="19744319">
                <a:off x="2454260" y="4997460"/>
                <a:ext cx="317502" cy="188914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1" name="Полилиния 20"/>
              <p:cNvSpPr/>
              <p:nvPr/>
            </p:nvSpPr>
            <p:spPr bwMode="auto">
              <a:xfrm rot="19744319">
                <a:off x="2759062" y="3762377"/>
                <a:ext cx="317502" cy="673105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2" name="Полилиния 21"/>
              <p:cNvSpPr/>
              <p:nvPr/>
            </p:nvSpPr>
            <p:spPr bwMode="auto">
              <a:xfrm rot="19744319">
                <a:off x="3508367" y="604818"/>
                <a:ext cx="317502" cy="673105"/>
              </a:xfrm>
              <a:custGeom>
                <a:avLst/>
                <a:gdLst>
                  <a:gd name="connsiteX0" fmla="*/ 0 w 548640"/>
                  <a:gd name="connsiteY0" fmla="*/ 0 h 321501"/>
                  <a:gd name="connsiteX1" fmla="*/ 0 w 548640"/>
                  <a:gd name="connsiteY1" fmla="*/ 0 h 321501"/>
                  <a:gd name="connsiteX2" fmla="*/ 24384 w 548640"/>
                  <a:gd name="connsiteY2" fmla="*/ 158496 h 321501"/>
                  <a:gd name="connsiteX3" fmla="*/ 73152 w 548640"/>
                  <a:gd name="connsiteY3" fmla="*/ 231648 h 321501"/>
                  <a:gd name="connsiteX4" fmla="*/ 109728 w 548640"/>
                  <a:gd name="connsiteY4" fmla="*/ 268224 h 321501"/>
                  <a:gd name="connsiteX5" fmla="*/ 182880 w 548640"/>
                  <a:gd name="connsiteY5" fmla="*/ 292608 h 321501"/>
                  <a:gd name="connsiteX6" fmla="*/ 548640 w 548640"/>
                  <a:gd name="connsiteY6" fmla="*/ 207264 h 321501"/>
                  <a:gd name="connsiteX7" fmla="*/ 0 w 548640"/>
                  <a:gd name="connsiteY7" fmla="*/ 0 h 321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8640" h="321501">
                    <a:moveTo>
                      <a:pt x="0" y="0"/>
                    </a:moveTo>
                    <a:lnTo>
                      <a:pt x="0" y="0"/>
                    </a:lnTo>
                    <a:cubicBezTo>
                      <a:pt x="791" y="7120"/>
                      <a:pt x="9300" y="128328"/>
                      <a:pt x="24384" y="158496"/>
                    </a:cubicBezTo>
                    <a:cubicBezTo>
                      <a:pt x="37490" y="184708"/>
                      <a:pt x="52430" y="210926"/>
                      <a:pt x="73152" y="231648"/>
                    </a:cubicBezTo>
                    <a:cubicBezTo>
                      <a:pt x="85344" y="243840"/>
                      <a:pt x="94306" y="260513"/>
                      <a:pt x="109728" y="268224"/>
                    </a:cubicBezTo>
                    <a:cubicBezTo>
                      <a:pt x="216281" y="321501"/>
                      <a:pt x="144953" y="254681"/>
                      <a:pt x="182880" y="292608"/>
                    </a:cubicBezTo>
                    <a:lnTo>
                      <a:pt x="548640" y="2072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2357422" y="1714488"/>
                <a:ext cx="5572164" cy="1938992"/>
              </a:xfrm>
              <a:prstGeom prst="rect">
                <a:avLst/>
              </a:prstGeom>
              <a:noFill/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2000" b="1" spc="50" dirty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solidFill>
                      <a:schemeClr val="accent1">
                        <a:tint val="3000"/>
                        <a:alpha val="95000"/>
                      </a:schemeClr>
                    </a:solidFill>
                    <a:effectLst>
                      <a:innerShdw blurRad="50900" dist="38500" dir="13500000">
                        <a:srgbClr val="000000">
                          <a:alpha val="60000"/>
                        </a:srgbClr>
                      </a:innerShdw>
                    </a:effectLst>
                    <a:cs typeface="+mn-cs"/>
                  </a:rPr>
                  <a:t>СВОЯ</a:t>
                </a:r>
              </a:p>
            </p:txBody>
          </p:sp>
          <p:sp>
            <p:nvSpPr>
              <p:cNvPr id="25" name="4-конечная звезда 24"/>
              <p:cNvSpPr/>
              <p:nvPr/>
            </p:nvSpPr>
            <p:spPr>
              <a:xfrm>
                <a:off x="7072330" y="500042"/>
                <a:ext cx="142876" cy="214314"/>
              </a:xfrm>
              <a:prstGeom prst="star4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6" name="4-конечная звезда 25"/>
              <p:cNvSpPr/>
              <p:nvPr/>
            </p:nvSpPr>
            <p:spPr>
              <a:xfrm>
                <a:off x="7929586" y="714356"/>
                <a:ext cx="214314" cy="357190"/>
              </a:xfrm>
              <a:prstGeom prst="star4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7" name="4-конечная звезда 26"/>
              <p:cNvSpPr/>
              <p:nvPr/>
            </p:nvSpPr>
            <p:spPr>
              <a:xfrm>
                <a:off x="8429652" y="428604"/>
                <a:ext cx="214314" cy="357190"/>
              </a:xfrm>
              <a:prstGeom prst="star4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" name="4-конечная звезда 27"/>
              <p:cNvSpPr/>
              <p:nvPr/>
            </p:nvSpPr>
            <p:spPr>
              <a:xfrm>
                <a:off x="8286776" y="1500174"/>
                <a:ext cx="285752" cy="500066"/>
              </a:xfrm>
              <a:prstGeom prst="star4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" name="4-конечная звезда 28"/>
              <p:cNvSpPr/>
              <p:nvPr/>
            </p:nvSpPr>
            <p:spPr>
              <a:xfrm>
                <a:off x="7500958" y="2285992"/>
                <a:ext cx="285752" cy="500066"/>
              </a:xfrm>
              <a:prstGeom prst="star4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" name="Пятно 1 29"/>
              <p:cNvSpPr/>
              <p:nvPr/>
            </p:nvSpPr>
            <p:spPr>
              <a:xfrm>
                <a:off x="500034" y="500042"/>
                <a:ext cx="142876" cy="71437"/>
              </a:xfrm>
              <a:prstGeom prst="irregularSeal1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" name="Пятно 1 30"/>
              <p:cNvSpPr/>
              <p:nvPr/>
            </p:nvSpPr>
            <p:spPr>
              <a:xfrm>
                <a:off x="1142975" y="500042"/>
                <a:ext cx="285752" cy="142876"/>
              </a:xfrm>
              <a:prstGeom prst="irregularSeal1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" name="Пятно 1 31"/>
              <p:cNvSpPr/>
              <p:nvPr/>
            </p:nvSpPr>
            <p:spPr>
              <a:xfrm>
                <a:off x="714347" y="714355"/>
                <a:ext cx="285752" cy="214315"/>
              </a:xfrm>
              <a:prstGeom prst="irregularSeal1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" name="Пятно 1 32"/>
              <p:cNvSpPr/>
              <p:nvPr/>
            </p:nvSpPr>
            <p:spPr>
              <a:xfrm>
                <a:off x="428595" y="1214422"/>
                <a:ext cx="285752" cy="214313"/>
              </a:xfrm>
              <a:prstGeom prst="irregularSeal1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4" name="Пятно 1 33"/>
              <p:cNvSpPr/>
              <p:nvPr/>
            </p:nvSpPr>
            <p:spPr>
              <a:xfrm>
                <a:off x="1643042" y="357166"/>
                <a:ext cx="285752" cy="142876"/>
              </a:xfrm>
              <a:prstGeom prst="irregularSeal1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5" name="Пятно 1 34"/>
              <p:cNvSpPr/>
              <p:nvPr/>
            </p:nvSpPr>
            <p:spPr>
              <a:xfrm>
                <a:off x="214282" y="1785926"/>
                <a:ext cx="500065" cy="214313"/>
              </a:xfrm>
              <a:prstGeom prst="irregularSeal1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034" name="Группа 39"/>
            <p:cNvGrpSpPr>
              <a:grpSpLocks/>
            </p:cNvGrpSpPr>
            <p:nvPr/>
          </p:nvGrpSpPr>
          <p:grpSpPr bwMode="auto">
            <a:xfrm>
              <a:off x="3833813" y="2511425"/>
              <a:ext cx="3486150" cy="2344738"/>
              <a:chOff x="3833236" y="2510784"/>
              <a:chExt cx="3486423" cy="2345000"/>
            </a:xfrm>
          </p:grpSpPr>
          <p:sp>
            <p:nvSpPr>
              <p:cNvPr id="38" name="Прямоугольник 37"/>
              <p:cNvSpPr/>
              <p:nvPr/>
            </p:nvSpPr>
            <p:spPr>
              <a:xfrm>
                <a:off x="4429124" y="3286124"/>
                <a:ext cx="2890535" cy="1569660"/>
              </a:xfrm>
              <a:prstGeom prst="rect">
                <a:avLst/>
              </a:prstGeom>
              <a:noFill/>
            </p:spPr>
            <p:txBody>
              <a:bodyPr wrap="none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algn="ctr">
                  <a:defRPr/>
                </a:pPr>
                <a:r>
                  <a:rPr lang="ru-RU" sz="9600" b="1" dirty="0">
                    <a:ln w="11430"/>
                    <a:gradFill>
                      <a:gsLst>
                        <a:gs pos="0">
                          <a:schemeClr val="accent6">
                            <a:tint val="90000"/>
                            <a:satMod val="120000"/>
                          </a:schemeClr>
                        </a:gs>
                        <a:gs pos="25000">
                          <a:schemeClr val="accent6">
                            <a:tint val="93000"/>
                            <a:satMod val="120000"/>
                          </a:schemeClr>
                        </a:gs>
                        <a:gs pos="50000">
                          <a:schemeClr val="accent6">
                            <a:shade val="89000"/>
                            <a:satMod val="110000"/>
                          </a:schemeClr>
                        </a:gs>
                        <a:gs pos="75000">
                          <a:schemeClr val="accent6">
                            <a:tint val="93000"/>
                            <a:satMod val="120000"/>
                          </a:schemeClr>
                        </a:gs>
                        <a:gs pos="100000">
                          <a:schemeClr val="accent6">
                            <a:tint val="90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  <a:cs typeface="+mn-cs"/>
                  </a:rPr>
                  <a:t>игра</a:t>
                </a: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3833236" y="2510784"/>
                <a:ext cx="869148" cy="1569660"/>
              </a:xfrm>
              <a:prstGeom prst="rect">
                <a:avLst/>
              </a:prstGeom>
              <a:noFill/>
            </p:spPr>
            <p:txBody>
              <a:bodyPr wrap="none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algn="ctr">
                  <a:defRPr/>
                </a:pPr>
                <a:r>
                  <a:rPr lang="ru-RU" sz="9600" b="1" dirty="0">
                    <a:ln w="11430"/>
                    <a:gradFill>
                      <a:gsLst>
                        <a:gs pos="0">
                          <a:schemeClr val="accent6">
                            <a:tint val="90000"/>
                            <a:satMod val="120000"/>
                          </a:schemeClr>
                        </a:gs>
                        <a:gs pos="25000">
                          <a:schemeClr val="accent6">
                            <a:tint val="93000"/>
                            <a:satMod val="120000"/>
                          </a:schemeClr>
                        </a:gs>
                        <a:gs pos="50000">
                          <a:schemeClr val="accent6">
                            <a:shade val="89000"/>
                            <a:satMod val="110000"/>
                          </a:schemeClr>
                        </a:gs>
                        <a:gs pos="75000">
                          <a:schemeClr val="accent6">
                            <a:tint val="93000"/>
                            <a:satMod val="120000"/>
                          </a:schemeClr>
                        </a:gs>
                        <a:gs pos="100000">
                          <a:schemeClr val="accent6">
                            <a:tint val="90000"/>
                            <a:satMod val="120000"/>
                          </a:schemeClr>
                        </a:gs>
                      </a:gsLst>
                      <a:lin ang="5400000"/>
                    </a:gradFill>
                    <a:effectLst>
                      <a:outerShdw blurRad="80000" dist="40000" dir="5040000" algn="tl">
                        <a:srgbClr val="000000">
                          <a:alpha val="30000"/>
                        </a:srgbClr>
                      </a:outerShdw>
                    </a:effectLst>
                    <a:cs typeface="+mn-cs"/>
                  </a:rPr>
                  <a:t>_</a:t>
                </a:r>
              </a:p>
            </p:txBody>
          </p:sp>
        </p:grp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6072188" y="5000625"/>
            <a:ext cx="1987550" cy="114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4" name="Формула" r:id="rId6" imgW="774360" imgH="444240" progId="Equation.3">
                    <p:embed/>
                  </p:oleObj>
                </mc:Choice>
                <mc:Fallback>
                  <p:oleObj name="Формула" r:id="rId6" imgW="774360" imgH="4442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lum bright="-30000" contrast="-54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72188" y="5000625"/>
                          <a:ext cx="1987550" cy="1143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357188" y="5143500"/>
            <a:ext cx="928687" cy="1041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" name="Формула" r:id="rId8" imgW="419040" imgH="469800" progId="Equation.3">
                    <p:embed/>
                  </p:oleObj>
                </mc:Choice>
                <mc:Fallback>
                  <p:oleObj name="Формула" r:id="rId8" imgW="419040" imgH="4698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88" y="5143500"/>
                          <a:ext cx="928687" cy="1041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5429250" y="428625"/>
            <a:ext cx="642938" cy="323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6" name="Формула" r:id="rId10" imgW="406080" imgH="203040" progId="Equation.3">
                    <p:embed/>
                  </p:oleObj>
                </mc:Choice>
                <mc:Fallback>
                  <p:oleObj name="Формула" r:id="rId10" imgW="406080" imgH="203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9250" y="428625"/>
                          <a:ext cx="642938" cy="323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fade/>
    <p:sndAc>
      <p:stSnd>
        <p:snd r:embed="rId3" name="Начало раунда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18A00"/>
            </a:gs>
            <a:gs pos="35000">
              <a:schemeClr val="accent3">
                <a:tint val="37000"/>
                <a:satMod val="300000"/>
              </a:schemeClr>
            </a:gs>
            <a:gs pos="100000">
              <a:srgbClr val="218A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graphicFrame>
        <p:nvGraphicFramePr>
          <p:cNvPr id="5122" name="Object 17"/>
          <p:cNvGraphicFramePr>
            <a:graphicFrameLocks noChangeAspect="1"/>
          </p:cNvGraphicFramePr>
          <p:nvPr/>
        </p:nvGraphicFramePr>
        <p:xfrm>
          <a:off x="4143375" y="4000500"/>
          <a:ext cx="384175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Формула" r:id="rId5" imgW="1282680" imgH="393480" progId="Equation.3">
                  <p:embed/>
                </p:oleObj>
              </mc:Choice>
              <mc:Fallback>
                <p:oleObj name="Формула" r:id="rId5" imgW="128268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4000500"/>
                        <a:ext cx="3841750" cy="11779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7" name="Группа 10"/>
          <p:cNvGrpSpPr>
            <a:grpSpLocks/>
          </p:cNvGrpSpPr>
          <p:nvPr/>
        </p:nvGrpSpPr>
        <p:grpSpPr bwMode="auto">
          <a:xfrm>
            <a:off x="857250" y="1428750"/>
            <a:ext cx="6357938" cy="1928813"/>
            <a:chOff x="1142976" y="928670"/>
            <a:chExt cx="6357982" cy="1928826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142976" y="928670"/>
              <a:ext cx="6357982" cy="192882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400" b="1" i="1" dirty="0">
                  <a:latin typeface="Georgia" pitchFamily="18" charset="0"/>
                </a:rPr>
                <a:t>Сравните </a:t>
              </a:r>
            </a:p>
            <a:p>
              <a:pPr>
                <a:defRPr/>
              </a:pPr>
              <a:endParaRPr lang="ru-RU" sz="2400" b="1" i="1" dirty="0">
                <a:latin typeface="Georgia" pitchFamily="18" charset="0"/>
              </a:endParaRPr>
            </a:p>
            <a:p>
              <a:pPr>
                <a:defRPr/>
              </a:pPr>
              <a:r>
                <a:rPr lang="ru-RU" sz="2400" b="1" i="1" dirty="0">
                  <a:latin typeface="Georgia" pitchFamily="18" charset="0"/>
                </a:rPr>
                <a:t>Ответ объясните.</a:t>
              </a:r>
            </a:p>
          </p:txBody>
        </p:sp>
        <p:graphicFrame>
          <p:nvGraphicFramePr>
            <p:cNvPr id="5123" name="Object 17"/>
            <p:cNvGraphicFramePr>
              <a:graphicFrameLocks noChangeAspect="1"/>
            </p:cNvGraphicFramePr>
            <p:nvPr/>
          </p:nvGraphicFramePr>
          <p:xfrm>
            <a:off x="3143240" y="974287"/>
            <a:ext cx="3357586" cy="107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" name="Формула" r:id="rId7" imgW="1231560" imgH="393480" progId="Equation.3">
                    <p:embed/>
                  </p:oleObj>
                </mc:Choice>
                <mc:Fallback>
                  <p:oleObj name="Формула" r:id="rId7" imgW="123156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3240" y="974287"/>
                          <a:ext cx="3357586" cy="107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Скругленный прямоугольник 11"/>
          <p:cNvSpPr/>
          <p:nvPr/>
        </p:nvSpPr>
        <p:spPr>
          <a:xfrm>
            <a:off x="428596" y="428604"/>
            <a:ext cx="1857388" cy="64698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ДРОБИ</a:t>
            </a:r>
          </a:p>
        </p:txBody>
      </p:sp>
      <p:sp>
        <p:nvSpPr>
          <p:cNvPr id="38" name="Багетная рамка 37"/>
          <p:cNvSpPr/>
          <p:nvPr/>
        </p:nvSpPr>
        <p:spPr bwMode="auto">
          <a:xfrm>
            <a:off x="7429520" y="500042"/>
            <a:ext cx="1214446" cy="858857"/>
          </a:xfrm>
          <a:prstGeom prst="bevel">
            <a:avLst/>
          </a:prstGeom>
          <a:solidFill>
            <a:srgbClr val="B0FF97"/>
          </a:solidFill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30</a:t>
            </a:r>
          </a:p>
        </p:txBody>
      </p:sp>
      <p:grpSp>
        <p:nvGrpSpPr>
          <p:cNvPr id="3" name="Группа 12"/>
          <p:cNvGrpSpPr>
            <a:grpSpLocks/>
          </p:cNvGrpSpPr>
          <p:nvPr/>
        </p:nvGrpSpPr>
        <p:grpSpPr bwMode="auto">
          <a:xfrm>
            <a:off x="4071938" y="3500438"/>
            <a:ext cx="3929062" cy="2187575"/>
            <a:chOff x="4143372" y="3643314"/>
            <a:chExt cx="3929090" cy="2187597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4143372" y="3643314"/>
              <a:ext cx="3929090" cy="218759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5133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5429256" y="3714752"/>
              <a:ext cx="1643076" cy="2051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18A00"/>
            </a:gs>
            <a:gs pos="35000">
              <a:schemeClr val="accent3">
                <a:tint val="37000"/>
                <a:satMod val="300000"/>
              </a:schemeClr>
            </a:gs>
            <a:gs pos="100000">
              <a:srgbClr val="218A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Багетная рамка 37"/>
          <p:cNvSpPr/>
          <p:nvPr/>
        </p:nvSpPr>
        <p:spPr bwMode="auto">
          <a:xfrm>
            <a:off x="7681339" y="428604"/>
            <a:ext cx="962627" cy="777061"/>
          </a:xfrm>
          <a:prstGeom prst="bevel">
            <a:avLst/>
          </a:prstGeom>
          <a:solidFill>
            <a:srgbClr val="B0FF97"/>
          </a:solidFill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40</a:t>
            </a:r>
          </a:p>
        </p:txBody>
      </p:sp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grpSp>
        <p:nvGrpSpPr>
          <p:cNvPr id="6151" name="Группа 9"/>
          <p:cNvGrpSpPr>
            <a:grpSpLocks/>
          </p:cNvGrpSpPr>
          <p:nvPr/>
        </p:nvGrpSpPr>
        <p:grpSpPr bwMode="auto">
          <a:xfrm>
            <a:off x="428625" y="1285875"/>
            <a:ext cx="8358188" cy="2357438"/>
            <a:chOff x="433808" y="1285860"/>
            <a:chExt cx="7986265" cy="2357454"/>
          </a:xfrm>
        </p:grpSpPr>
        <p:sp>
          <p:nvSpPr>
            <p:cNvPr id="6156" name="AutoShape 14"/>
            <p:cNvSpPr>
              <a:spLocks noChangeArrowheads="1"/>
            </p:cNvSpPr>
            <p:nvPr/>
          </p:nvSpPr>
          <p:spPr bwMode="auto">
            <a:xfrm>
              <a:off x="433808" y="1285860"/>
              <a:ext cx="7986265" cy="2357454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150000"/>
                </a:lnSpc>
              </a:pPr>
              <a:r>
                <a:rPr lang="ru-RU" sz="2600" b="1" i="1">
                  <a:latin typeface="Georgia" pitchFamily="18" charset="0"/>
                </a:rPr>
                <a:t>Винни-Пух сочинил </a:t>
              </a:r>
              <a:r>
                <a:rPr lang="ru-RU" sz="2600" b="1" i="1"/>
                <a:t>45</a:t>
              </a:r>
              <a:r>
                <a:rPr lang="ru-RU" sz="2600" b="1" i="1">
                  <a:latin typeface="Georgia" pitchFamily="18" charset="0"/>
                </a:rPr>
                <a:t> шумелок.     всех </a:t>
              </a:r>
              <a:br>
                <a:rPr lang="ru-RU" sz="2600" b="1" i="1">
                  <a:latin typeface="Georgia" pitchFamily="18" charset="0"/>
                </a:rPr>
              </a:br>
              <a:r>
                <a:rPr lang="ru-RU" sz="2600" b="1" i="1">
                  <a:latin typeface="Georgia" pitchFamily="18" charset="0"/>
                </a:rPr>
                <a:t>шумелок Сова записала в тетрадь. Сколько </a:t>
              </a:r>
              <a:br>
                <a:rPr lang="ru-RU" sz="2600" b="1" i="1">
                  <a:latin typeface="Georgia" pitchFamily="18" charset="0"/>
                </a:rPr>
              </a:br>
              <a:r>
                <a:rPr lang="ru-RU" sz="2600" b="1" i="1">
                  <a:latin typeface="Georgia" pitchFamily="18" charset="0"/>
                </a:rPr>
                <a:t>шумелок Сова ещё не успела записать?</a:t>
              </a:r>
            </a:p>
          </p:txBody>
        </p:sp>
        <p:graphicFrame>
          <p:nvGraphicFramePr>
            <p:cNvPr id="6146" name="Object 15"/>
            <p:cNvGraphicFramePr>
              <a:graphicFrameLocks noChangeAspect="1"/>
            </p:cNvGraphicFramePr>
            <p:nvPr/>
          </p:nvGraphicFramePr>
          <p:xfrm>
            <a:off x="6781864" y="1538811"/>
            <a:ext cx="300037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Формула" r:id="rId5" imgW="139680" imgH="393480" progId="Equation.3">
                    <p:embed/>
                  </p:oleObj>
                </mc:Choice>
                <mc:Fallback>
                  <p:oleObj name="Формула" r:id="rId5" imgW="139680" imgH="3934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1864" y="1538811"/>
                          <a:ext cx="300037" cy="844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Скругленный прямоугольник 10"/>
          <p:cNvSpPr/>
          <p:nvPr/>
        </p:nvSpPr>
        <p:spPr>
          <a:xfrm>
            <a:off x="6357938" y="4572000"/>
            <a:ext cx="2143125" cy="7858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/>
              <a:t>18 </a:t>
            </a:r>
            <a:r>
              <a:rPr lang="ru-RU" sz="2000" b="1" i="1" dirty="0" err="1"/>
              <a:t>шумелок</a:t>
            </a:r>
            <a:r>
              <a:rPr lang="ru-RU" sz="2000" b="1" i="1" dirty="0"/>
              <a:t> не записала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596" y="428604"/>
            <a:ext cx="1857388" cy="64698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ДРОБИ</a:t>
            </a:r>
          </a:p>
        </p:txBody>
      </p:sp>
      <p:grpSp>
        <p:nvGrpSpPr>
          <p:cNvPr id="3" name="Группа 13"/>
          <p:cNvGrpSpPr/>
          <p:nvPr/>
        </p:nvGrpSpPr>
        <p:grpSpPr>
          <a:xfrm>
            <a:off x="6357950" y="3929066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6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18A00"/>
            </a:gs>
            <a:gs pos="35000">
              <a:schemeClr val="accent3">
                <a:tint val="37000"/>
                <a:satMod val="300000"/>
              </a:schemeClr>
            </a:gs>
            <a:gs pos="100000">
              <a:srgbClr val="218A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Багетная рамка 37"/>
          <p:cNvSpPr/>
          <p:nvPr/>
        </p:nvSpPr>
        <p:spPr bwMode="auto">
          <a:xfrm>
            <a:off x="7643834" y="500042"/>
            <a:ext cx="962627" cy="777061"/>
          </a:xfrm>
          <a:prstGeom prst="bevel">
            <a:avLst/>
          </a:prstGeom>
          <a:solidFill>
            <a:srgbClr val="B0FF97"/>
          </a:solidFill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50</a:t>
            </a:r>
          </a:p>
        </p:txBody>
      </p:sp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grpSp>
        <p:nvGrpSpPr>
          <p:cNvPr id="7176" name="Группа 12"/>
          <p:cNvGrpSpPr>
            <a:grpSpLocks/>
          </p:cNvGrpSpPr>
          <p:nvPr/>
        </p:nvGrpSpPr>
        <p:grpSpPr bwMode="auto">
          <a:xfrm>
            <a:off x="785813" y="1428750"/>
            <a:ext cx="7704137" cy="2376488"/>
            <a:chOff x="785786" y="1428736"/>
            <a:chExt cx="7704138" cy="2376487"/>
          </a:xfrm>
        </p:grpSpPr>
        <p:sp>
          <p:nvSpPr>
            <p:cNvPr id="7180" name="AutoShape 14"/>
            <p:cNvSpPr>
              <a:spLocks noChangeArrowheads="1"/>
            </p:cNvSpPr>
            <p:nvPr/>
          </p:nvSpPr>
          <p:spPr bwMode="auto">
            <a:xfrm>
              <a:off x="785786" y="1428736"/>
              <a:ext cx="7704138" cy="23764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ru-RU" sz="2800" b="1" i="1">
                  <a:latin typeface="Georgia" pitchFamily="18" charset="0"/>
                </a:rPr>
                <a:t>Кот Леопольд поймал </a:t>
              </a:r>
              <a:r>
                <a:rPr lang="ru-RU" sz="2800" b="1" i="1">
                  <a:solidFill>
                    <a:srgbClr val="B818B0"/>
                  </a:solidFill>
                  <a:latin typeface="Georgia" pitchFamily="18" charset="0"/>
                </a:rPr>
                <a:t>а</a:t>
              </a:r>
              <a:r>
                <a:rPr lang="ru-RU" sz="2800" b="1" i="1">
                  <a:latin typeface="Georgia" pitchFamily="18" charset="0"/>
                </a:rPr>
                <a:t> рыбок.    всех рыбок у него украла лиса. Сколько рыбок осталось?</a:t>
              </a:r>
            </a:p>
          </p:txBody>
        </p:sp>
        <p:graphicFrame>
          <p:nvGraphicFramePr>
            <p:cNvPr id="7171" name="Object 15"/>
            <p:cNvGraphicFramePr>
              <a:graphicFrameLocks noChangeAspect="1"/>
            </p:cNvGraphicFramePr>
            <p:nvPr/>
          </p:nvGraphicFramePr>
          <p:xfrm>
            <a:off x="1285852" y="2285992"/>
            <a:ext cx="279400" cy="720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2" name="Формула" r:id="rId5" imgW="152280" imgH="393480" progId="Equation.3">
                    <p:embed/>
                  </p:oleObj>
                </mc:Choice>
                <mc:Fallback>
                  <p:oleObj name="Формула" r:id="rId5" imgW="152280" imgH="39348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5852" y="2285992"/>
                          <a:ext cx="279400" cy="720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Скругленный прямоугольник 10"/>
          <p:cNvSpPr/>
          <p:nvPr/>
        </p:nvSpPr>
        <p:spPr>
          <a:xfrm>
            <a:off x="428596" y="428604"/>
            <a:ext cx="1857388" cy="64698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ДРОБИ</a:t>
            </a:r>
          </a:p>
        </p:txBody>
      </p:sp>
      <p:graphicFrame>
        <p:nvGraphicFramePr>
          <p:cNvPr id="15" name="Object 16"/>
          <p:cNvGraphicFramePr>
            <a:graphicFrameLocks noChangeAspect="1"/>
          </p:cNvGraphicFramePr>
          <p:nvPr/>
        </p:nvGraphicFramePr>
        <p:xfrm>
          <a:off x="6345238" y="4143375"/>
          <a:ext cx="20208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Формула" r:id="rId7" imgW="812520" imgH="393480" progId="Equation.3">
                  <p:embed/>
                </p:oleObj>
              </mc:Choice>
              <mc:Fallback>
                <p:oleObj name="Формула" r:id="rId7" imgW="81252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38" y="4143375"/>
                        <a:ext cx="2020887" cy="9779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19050">
                        <a:solidFill>
                          <a:srgbClr val="0033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Группа 9"/>
          <p:cNvGrpSpPr/>
          <p:nvPr/>
        </p:nvGrpSpPr>
        <p:grpSpPr>
          <a:xfrm>
            <a:off x="2714612" y="3786190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4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50000">
              <a:srgbClr val="40ED23"/>
            </a:gs>
            <a:gs pos="100000">
              <a:srgbClr val="FFC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Скругленный прямоугольник 43">
            <a:hlinkClick r:id="rId3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5" y="428625"/>
            <a:ext cx="3214688" cy="919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C00000"/>
                </a:solidFill>
                <a:latin typeface="Georgia" pitchFamily="18" charset="0"/>
              </a:rPr>
              <a:t>ЦЕПОЧКИ ВЫЧИСЛЕНИЙ</a:t>
            </a:r>
          </a:p>
        </p:txBody>
      </p:sp>
      <p:sp>
        <p:nvSpPr>
          <p:cNvPr id="57" name="Багетная рамка 56"/>
          <p:cNvSpPr/>
          <p:nvPr/>
        </p:nvSpPr>
        <p:spPr bwMode="auto">
          <a:xfrm>
            <a:off x="7715250" y="500063"/>
            <a:ext cx="962025" cy="695325"/>
          </a:xfrm>
          <a:prstGeom prst="bevel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C00000"/>
                </a:solidFill>
                <a:latin typeface="Georgia" pitchFamily="18" charset="0"/>
              </a:rPr>
              <a:t>10</a:t>
            </a:r>
          </a:p>
        </p:txBody>
      </p:sp>
      <p:grpSp>
        <p:nvGrpSpPr>
          <p:cNvPr id="4" name="Группа 57"/>
          <p:cNvGrpSpPr/>
          <p:nvPr/>
        </p:nvGrpSpPr>
        <p:grpSpPr>
          <a:xfrm>
            <a:off x="6180792" y="3847045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59" name="Скругленный прямоугольник 58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60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33802" name="Text Box 25"/>
          <p:cNvSpPr txBox="1">
            <a:spLocks noChangeArrowheads="1"/>
          </p:cNvSpPr>
          <p:nvPr/>
        </p:nvSpPr>
        <p:spPr bwMode="auto">
          <a:xfrm>
            <a:off x="4500563" y="544513"/>
            <a:ext cx="33575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Восстановите </a:t>
            </a:r>
            <a:br>
              <a:rPr lang="ru-RU" sz="2800" b="1" i="1">
                <a:latin typeface="Georgia" pitchFamily="18" charset="0"/>
              </a:rPr>
            </a:br>
            <a:r>
              <a:rPr lang="ru-RU" sz="2800" b="1" i="1">
                <a:latin typeface="Georgia" pitchFamily="18" charset="0"/>
              </a:rPr>
              <a:t>цепочку </a:t>
            </a:r>
            <a:br>
              <a:rPr lang="ru-RU" sz="2800" b="1" i="1">
                <a:latin typeface="Georgia" pitchFamily="18" charset="0"/>
              </a:rPr>
            </a:br>
            <a:r>
              <a:rPr lang="ru-RU" sz="2800" b="1" i="1">
                <a:latin typeface="Georgia" pitchFamily="18" charset="0"/>
              </a:rPr>
              <a:t>вычислений </a:t>
            </a:r>
          </a:p>
        </p:txBody>
      </p:sp>
      <p:sp>
        <p:nvSpPr>
          <p:cNvPr id="63" name="Нижний колонтитул 6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14500" y="1628775"/>
            <a:ext cx="3714750" cy="3716338"/>
          </a:xfrm>
          <a:prstGeom prst="ellipse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 bwMode="auto">
          <a:xfrm>
            <a:off x="3143250" y="1343025"/>
            <a:ext cx="862013" cy="811213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Овал 24"/>
          <p:cNvSpPr/>
          <p:nvPr/>
        </p:nvSpPr>
        <p:spPr bwMode="auto">
          <a:xfrm>
            <a:off x="4500563" y="1985963"/>
            <a:ext cx="862012" cy="811212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3281363" y="4916488"/>
            <a:ext cx="862012" cy="811212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Овал 26"/>
          <p:cNvSpPr/>
          <p:nvPr/>
        </p:nvSpPr>
        <p:spPr bwMode="auto">
          <a:xfrm>
            <a:off x="1285875" y="3200400"/>
            <a:ext cx="862013" cy="81280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1714500" y="1985963"/>
            <a:ext cx="862013" cy="811212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Овал 28"/>
          <p:cNvSpPr/>
          <p:nvPr/>
        </p:nvSpPr>
        <p:spPr bwMode="auto">
          <a:xfrm>
            <a:off x="4643438" y="4344988"/>
            <a:ext cx="862012" cy="811212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Овал 29"/>
          <p:cNvSpPr/>
          <p:nvPr/>
        </p:nvSpPr>
        <p:spPr bwMode="auto">
          <a:xfrm>
            <a:off x="1781175" y="4487863"/>
            <a:ext cx="862013" cy="811212"/>
          </a:xfrm>
          <a:prstGeom prst="ellipse">
            <a:avLst/>
          </a:prstGeom>
          <a:ln w="190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214688" y="4987275"/>
            <a:ext cx="928688" cy="64639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10</a:t>
            </a: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4248706" y="5116892"/>
            <a:ext cx="1037670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-10</a:t>
            </a: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2000251" y="5201609"/>
            <a:ext cx="1428750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+15</a:t>
            </a: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1285876" y="4058494"/>
            <a:ext cx="714375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</a:t>
            </a: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928688" y="2616329"/>
            <a:ext cx="928688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:15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2143126" y="1401770"/>
            <a:ext cx="714375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</a:t>
            </a: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6</a:t>
            </a: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5286376" y="2415267"/>
            <a:ext cx="714375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:2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5214938" y="3915605"/>
            <a:ext cx="1143000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+13</a:t>
            </a:r>
          </a:p>
        </p:txBody>
      </p:sp>
      <p:grpSp>
        <p:nvGrpSpPr>
          <p:cNvPr id="33820" name="Группа 39"/>
          <p:cNvGrpSpPr>
            <a:grpSpLocks/>
          </p:cNvGrpSpPr>
          <p:nvPr/>
        </p:nvGrpSpPr>
        <p:grpSpPr bwMode="auto">
          <a:xfrm>
            <a:off x="1736750" y="1594463"/>
            <a:ext cx="3733774" cy="3729385"/>
            <a:chOff x="736666" y="1251481"/>
            <a:chExt cx="3733737" cy="3728263"/>
          </a:xfrm>
        </p:grpSpPr>
        <p:sp>
          <p:nvSpPr>
            <p:cNvPr id="43" name="Дуга 42"/>
            <p:cNvSpPr/>
            <p:nvPr/>
          </p:nvSpPr>
          <p:spPr>
            <a:xfrm>
              <a:off x="2857520" y="1571447"/>
              <a:ext cx="1000115" cy="714160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5" name="Дуга 44"/>
            <p:cNvSpPr/>
            <p:nvPr/>
          </p:nvSpPr>
          <p:spPr>
            <a:xfrm rot="2391786">
              <a:off x="3470289" y="2379242"/>
              <a:ext cx="1000115" cy="715747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6" name="Дуга 45"/>
            <p:cNvSpPr/>
            <p:nvPr/>
          </p:nvSpPr>
          <p:spPr>
            <a:xfrm rot="5623493">
              <a:off x="3460909" y="3309133"/>
              <a:ext cx="999824" cy="714368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7" name="Дуга 46"/>
            <p:cNvSpPr/>
            <p:nvPr/>
          </p:nvSpPr>
          <p:spPr>
            <a:xfrm rot="17852693">
              <a:off x="1690865" y="1393596"/>
              <a:ext cx="999824" cy="714368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8" name="Дуга 47"/>
            <p:cNvSpPr/>
            <p:nvPr/>
          </p:nvSpPr>
          <p:spPr>
            <a:xfrm rot="7292098">
              <a:off x="2650499" y="4122482"/>
              <a:ext cx="999824" cy="715955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9" name="Дуга 48"/>
            <p:cNvSpPr/>
            <p:nvPr/>
          </p:nvSpPr>
          <p:spPr>
            <a:xfrm rot="10800000">
              <a:off x="1452597" y="4105922"/>
              <a:ext cx="1000115" cy="714160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0" name="Дуга 49"/>
            <p:cNvSpPr/>
            <p:nvPr/>
          </p:nvSpPr>
          <p:spPr>
            <a:xfrm rot="12985240">
              <a:off x="736641" y="3371130"/>
              <a:ext cx="1000115" cy="714160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1" name="Дуга 50"/>
            <p:cNvSpPr/>
            <p:nvPr/>
          </p:nvSpPr>
          <p:spPr>
            <a:xfrm rot="16200000">
              <a:off x="647095" y="2379930"/>
              <a:ext cx="1001411" cy="714368"/>
            </a:xfrm>
            <a:prstGeom prst="arc">
              <a:avLst>
                <a:gd name="adj1" fmla="val 18596279"/>
                <a:gd name="adj2" fmla="val 19550494"/>
              </a:avLst>
            </a:prstGeom>
            <a:ln w="3810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n w="38100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53" name="Овал 52"/>
          <p:cNvSpPr/>
          <p:nvPr/>
        </p:nvSpPr>
        <p:spPr bwMode="auto">
          <a:xfrm>
            <a:off x="5000625" y="3128963"/>
            <a:ext cx="862013" cy="812800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 bwMode="auto">
          <a:xfrm>
            <a:off x="4143376" y="1330325"/>
            <a:ext cx="928688" cy="5848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-16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4693750" y="4382649"/>
            <a:ext cx="772170" cy="73574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  <a:endParaRPr lang="ru-RU" sz="2800" b="1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679156" y="4363365"/>
            <a:ext cx="772170" cy="73574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2800" b="1" i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2" name="Picture 4" descr="mickey0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60" y="2428868"/>
            <a:ext cx="2371585" cy="271464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50000">
              <a:srgbClr val="40ED23"/>
            </a:gs>
            <a:gs pos="100000">
              <a:srgbClr val="FFC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кругленный прямоугольник 33"/>
          <p:cNvSpPr/>
          <p:nvPr/>
        </p:nvSpPr>
        <p:spPr>
          <a:xfrm>
            <a:off x="428625" y="428625"/>
            <a:ext cx="3214688" cy="919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C00000"/>
                </a:solidFill>
                <a:latin typeface="Georgia" pitchFamily="18" charset="0"/>
              </a:rPr>
              <a:t>ЦЕПОЧКИ ВЫЧИСЛЕНИЙ</a:t>
            </a:r>
          </a:p>
        </p:txBody>
      </p:sp>
      <p:sp>
        <p:nvSpPr>
          <p:cNvPr id="38" name="Багетная рамка 37"/>
          <p:cNvSpPr/>
          <p:nvPr/>
        </p:nvSpPr>
        <p:spPr bwMode="auto">
          <a:xfrm>
            <a:off x="7643813" y="500063"/>
            <a:ext cx="962025" cy="695325"/>
          </a:xfrm>
          <a:prstGeom prst="bevel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C00000"/>
                </a:solidFill>
                <a:latin typeface="Georgia" pitchFamily="18" charset="0"/>
              </a:rPr>
              <a:t>20</a:t>
            </a:r>
          </a:p>
        </p:txBody>
      </p:sp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928813" y="2071688"/>
            <a:ext cx="6000750" cy="3571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8204" name="Group 22"/>
          <p:cNvGrpSpPr>
            <a:grpSpLocks/>
          </p:cNvGrpSpPr>
          <p:nvPr/>
        </p:nvGrpSpPr>
        <p:grpSpPr bwMode="auto">
          <a:xfrm>
            <a:off x="2411413" y="2482850"/>
            <a:ext cx="5113337" cy="2303463"/>
            <a:chOff x="748" y="1389"/>
            <a:chExt cx="3221" cy="1451"/>
          </a:xfrm>
        </p:grpSpPr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748" y="1933"/>
              <a:ext cx="681" cy="410"/>
            </a:xfrm>
            <a:prstGeom prst="rect">
              <a:avLst/>
            </a:prstGeom>
            <a:ln w="28575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3600" i="1"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2018" y="1389"/>
              <a:ext cx="681" cy="410"/>
            </a:xfrm>
            <a:prstGeom prst="rect">
              <a:avLst/>
            </a:prstGeom>
            <a:ln w="28575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ru-RU" sz="3600" i="1">
                <a:latin typeface="Times New Roman" pitchFamily="18" charset="0"/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3288" y="1933"/>
              <a:ext cx="681" cy="410"/>
            </a:xfrm>
            <a:prstGeom prst="rect">
              <a:avLst/>
            </a:prstGeom>
            <a:ln w="28575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ru-RU" sz="3600" i="1">
                <a:latin typeface="Times New Roman" pitchFamily="18" charset="0"/>
              </a:endParaRPr>
            </a:p>
          </p:txBody>
        </p:sp>
        <p:sp>
          <p:nvSpPr>
            <p:cNvPr id="8211" name="Arc 17"/>
            <p:cNvSpPr>
              <a:spLocks/>
            </p:cNvSpPr>
            <p:nvPr/>
          </p:nvSpPr>
          <p:spPr bwMode="auto">
            <a:xfrm flipV="1">
              <a:off x="928" y="2341"/>
              <a:ext cx="2846" cy="499"/>
            </a:xfrm>
            <a:custGeom>
              <a:avLst/>
              <a:gdLst>
                <a:gd name="T0" fmla="*/ 0 w 43193"/>
                <a:gd name="T1" fmla="*/ 0 h 21600"/>
                <a:gd name="T2" fmla="*/ 1 w 43193"/>
                <a:gd name="T3" fmla="*/ 0 h 21600"/>
                <a:gd name="T4" fmla="*/ 0 w 43193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93"/>
                <a:gd name="T10" fmla="*/ 0 h 21600"/>
                <a:gd name="T11" fmla="*/ 43193 w 4319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3" h="21600" fill="none" extrusionOk="0">
                  <a:moveTo>
                    <a:pt x="-1" y="21056"/>
                  </a:moveTo>
                  <a:cubicBezTo>
                    <a:pt x="294" y="9342"/>
                    <a:pt x="9875" y="-1"/>
                    <a:pt x="21593" y="0"/>
                  </a:cubicBezTo>
                  <a:cubicBezTo>
                    <a:pt x="33522" y="0"/>
                    <a:pt x="43193" y="9670"/>
                    <a:pt x="43193" y="21600"/>
                  </a:cubicBezTo>
                </a:path>
                <a:path w="43193" h="21600" stroke="0" extrusionOk="0">
                  <a:moveTo>
                    <a:pt x="-1" y="21056"/>
                  </a:moveTo>
                  <a:cubicBezTo>
                    <a:pt x="294" y="9342"/>
                    <a:pt x="9875" y="-1"/>
                    <a:pt x="21593" y="0"/>
                  </a:cubicBezTo>
                  <a:cubicBezTo>
                    <a:pt x="33522" y="0"/>
                    <a:pt x="43193" y="9670"/>
                    <a:pt x="43193" y="21600"/>
                  </a:cubicBezTo>
                  <a:lnTo>
                    <a:pt x="2159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2" name="Arc 19"/>
            <p:cNvSpPr>
              <a:spLocks/>
            </p:cNvSpPr>
            <p:nvPr/>
          </p:nvSpPr>
          <p:spPr bwMode="auto">
            <a:xfrm>
              <a:off x="925" y="1528"/>
              <a:ext cx="1093" cy="499"/>
            </a:xfrm>
            <a:custGeom>
              <a:avLst/>
              <a:gdLst>
                <a:gd name="T0" fmla="*/ 0 w 22356"/>
                <a:gd name="T1" fmla="*/ 0 h 21600"/>
                <a:gd name="T2" fmla="*/ 0 w 22356"/>
                <a:gd name="T3" fmla="*/ 0 h 21600"/>
                <a:gd name="T4" fmla="*/ 0 w 22356"/>
                <a:gd name="T5" fmla="*/ 0 h 21600"/>
                <a:gd name="T6" fmla="*/ 0 60000 65536"/>
                <a:gd name="T7" fmla="*/ 0 60000 65536"/>
                <a:gd name="T8" fmla="*/ 0 60000 65536"/>
                <a:gd name="T9" fmla="*/ 0 w 22356"/>
                <a:gd name="T10" fmla="*/ 0 h 21600"/>
                <a:gd name="T11" fmla="*/ 22356 w 2235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356" h="21600" fill="none" extrusionOk="0">
                  <a:moveTo>
                    <a:pt x="-1" y="16549"/>
                  </a:moveTo>
                  <a:cubicBezTo>
                    <a:pt x="2333" y="6842"/>
                    <a:pt x="11016" y="-1"/>
                    <a:pt x="21001" y="0"/>
                  </a:cubicBezTo>
                  <a:cubicBezTo>
                    <a:pt x="21453" y="0"/>
                    <a:pt x="21904" y="14"/>
                    <a:pt x="22356" y="42"/>
                  </a:cubicBezTo>
                </a:path>
                <a:path w="22356" h="21600" stroke="0" extrusionOk="0">
                  <a:moveTo>
                    <a:pt x="-1" y="16549"/>
                  </a:moveTo>
                  <a:cubicBezTo>
                    <a:pt x="2333" y="6842"/>
                    <a:pt x="11016" y="-1"/>
                    <a:pt x="21001" y="0"/>
                  </a:cubicBezTo>
                  <a:cubicBezTo>
                    <a:pt x="21453" y="0"/>
                    <a:pt x="21904" y="14"/>
                    <a:pt x="22356" y="42"/>
                  </a:cubicBezTo>
                  <a:lnTo>
                    <a:pt x="21001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Arc 21"/>
            <p:cNvSpPr>
              <a:spLocks/>
            </p:cNvSpPr>
            <p:nvPr/>
          </p:nvSpPr>
          <p:spPr bwMode="auto">
            <a:xfrm rot="10835601" flipV="1">
              <a:off x="2725" y="1537"/>
              <a:ext cx="1016" cy="401"/>
            </a:xfrm>
            <a:custGeom>
              <a:avLst/>
              <a:gdLst>
                <a:gd name="T0" fmla="*/ 0 w 23381"/>
                <a:gd name="T1" fmla="*/ 0 h 21600"/>
                <a:gd name="T2" fmla="*/ 0 w 23381"/>
                <a:gd name="T3" fmla="*/ 0 h 21600"/>
                <a:gd name="T4" fmla="*/ 0 w 23381"/>
                <a:gd name="T5" fmla="*/ 0 h 21600"/>
                <a:gd name="T6" fmla="*/ 0 60000 65536"/>
                <a:gd name="T7" fmla="*/ 0 60000 65536"/>
                <a:gd name="T8" fmla="*/ 0 60000 65536"/>
                <a:gd name="T9" fmla="*/ 0 w 23381"/>
                <a:gd name="T10" fmla="*/ 0 h 21600"/>
                <a:gd name="T11" fmla="*/ 23381 w 2338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381" h="21600" fill="none" extrusionOk="0">
                  <a:moveTo>
                    <a:pt x="-1" y="20323"/>
                  </a:moveTo>
                  <a:cubicBezTo>
                    <a:pt x="675" y="8910"/>
                    <a:pt x="10128" y="-1"/>
                    <a:pt x="21562" y="0"/>
                  </a:cubicBezTo>
                  <a:cubicBezTo>
                    <a:pt x="22169" y="0"/>
                    <a:pt x="22776" y="25"/>
                    <a:pt x="23381" y="76"/>
                  </a:cubicBezTo>
                </a:path>
                <a:path w="23381" h="21600" stroke="0" extrusionOk="0">
                  <a:moveTo>
                    <a:pt x="-1" y="20323"/>
                  </a:moveTo>
                  <a:cubicBezTo>
                    <a:pt x="675" y="8910"/>
                    <a:pt x="10128" y="-1"/>
                    <a:pt x="21562" y="0"/>
                  </a:cubicBezTo>
                  <a:cubicBezTo>
                    <a:pt x="22169" y="0"/>
                    <a:pt x="22776" y="25"/>
                    <a:pt x="23381" y="76"/>
                  </a:cubicBezTo>
                  <a:lnTo>
                    <a:pt x="21562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8194" name="Object 26"/>
          <p:cNvGraphicFramePr>
            <a:graphicFrameLocks noChangeAspect="1"/>
          </p:cNvGraphicFramePr>
          <p:nvPr/>
        </p:nvGraphicFramePr>
        <p:xfrm>
          <a:off x="2714625" y="2209800"/>
          <a:ext cx="6270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Формула" r:id="rId5" imgW="342720" imgH="393480" progId="Equation.3">
                  <p:embed/>
                </p:oleObj>
              </mc:Choice>
              <mc:Fallback>
                <p:oleObj name="Формула" r:id="rId5" imgW="34272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209800"/>
                        <a:ext cx="6270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27"/>
          <p:cNvGraphicFramePr>
            <a:graphicFrameLocks noChangeAspect="1"/>
          </p:cNvGraphicFramePr>
          <p:nvPr/>
        </p:nvGraphicFramePr>
        <p:xfrm>
          <a:off x="6286500" y="2209800"/>
          <a:ext cx="6270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Формула" r:id="rId7" imgW="342720" imgH="393480" progId="Equation.3">
                  <p:embed/>
                </p:oleObj>
              </mc:Choice>
              <mc:Fallback>
                <p:oleObj name="Формула" r:id="rId7" imgW="34272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2209800"/>
                        <a:ext cx="6270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8"/>
          <p:cNvGraphicFramePr>
            <a:graphicFrameLocks noChangeAspect="1"/>
          </p:cNvGraphicFramePr>
          <p:nvPr/>
        </p:nvGraphicFramePr>
        <p:xfrm>
          <a:off x="4429125" y="4714875"/>
          <a:ext cx="5683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Формула" r:id="rId9" imgW="114120" imgH="177480" progId="Equation.3">
                  <p:embed/>
                </p:oleObj>
              </mc:Choice>
              <mc:Fallback>
                <p:oleObj name="Формула" r:id="rId9" imgW="114120" imgH="177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4714875"/>
                        <a:ext cx="5683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4"/>
          <p:cNvGraphicFramePr>
            <a:graphicFrameLocks noChangeAspect="1"/>
          </p:cNvGraphicFramePr>
          <p:nvPr/>
        </p:nvGraphicFramePr>
        <p:xfrm>
          <a:off x="4500563" y="4000500"/>
          <a:ext cx="6508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Формула" r:id="rId11" imgW="355320" imgH="393480" progId="Equation.3">
                  <p:embed/>
                </p:oleObj>
              </mc:Choice>
              <mc:Fallback>
                <p:oleObj name="Формула" r:id="rId11" imgW="35532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4000500"/>
                        <a:ext cx="650875" cy="7191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rgbClr val="0033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785813" y="1428750"/>
            <a:ext cx="7386637" cy="579438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i="1" dirty="0">
                <a:latin typeface="Georgia" pitchFamily="18" charset="0"/>
              </a:rPr>
              <a:t>Найдите неизвестную операцию</a:t>
            </a:r>
          </a:p>
        </p:txBody>
      </p:sp>
      <p:grpSp>
        <p:nvGrpSpPr>
          <p:cNvPr id="3" name="Группа 19"/>
          <p:cNvGrpSpPr/>
          <p:nvPr/>
        </p:nvGrpSpPr>
        <p:grpSpPr>
          <a:xfrm>
            <a:off x="6572264" y="4429132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36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37" name="Нижний колонтитул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50000">
              <a:srgbClr val="40ED23"/>
            </a:gs>
            <a:gs pos="100000">
              <a:srgbClr val="FFC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46" name="Блок-схема: альтернативный процесс 45"/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graphicFrame>
        <p:nvGraphicFramePr>
          <p:cNvPr id="64" name="Object 1"/>
          <p:cNvGraphicFramePr>
            <a:graphicFrameLocks noChangeAspect="1"/>
          </p:cNvGraphicFramePr>
          <p:nvPr/>
        </p:nvGraphicFramePr>
        <p:xfrm>
          <a:off x="5978525" y="1989138"/>
          <a:ext cx="46513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Формула" r:id="rId5" imgW="114120" imgH="177480" progId="Equation.3">
                  <p:embed/>
                </p:oleObj>
              </mc:Choice>
              <mc:Fallback>
                <p:oleObj name="Формула" r:id="rId5" imgW="114120" imgH="177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1989138"/>
                        <a:ext cx="465138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5" name="Группа 64"/>
          <p:cNvGrpSpPr>
            <a:grpSpLocks/>
          </p:cNvGrpSpPr>
          <p:nvPr/>
        </p:nvGrpSpPr>
        <p:grpSpPr bwMode="auto">
          <a:xfrm>
            <a:off x="2071688" y="1928813"/>
            <a:ext cx="5113337" cy="3384550"/>
            <a:chOff x="2124075" y="1916113"/>
            <a:chExt cx="5113338" cy="3384551"/>
          </a:xfrm>
        </p:grpSpPr>
        <p:grpSp>
          <p:nvGrpSpPr>
            <p:cNvPr id="9231" name="Group 15"/>
            <p:cNvGrpSpPr>
              <a:grpSpLocks/>
            </p:cNvGrpSpPr>
            <p:nvPr/>
          </p:nvGrpSpPr>
          <p:grpSpPr bwMode="auto">
            <a:xfrm>
              <a:off x="2124075" y="2276476"/>
              <a:ext cx="5113340" cy="2303463"/>
              <a:chOff x="748" y="1389"/>
              <a:chExt cx="3221" cy="1451"/>
            </a:xfrm>
          </p:grpSpPr>
          <p:sp>
            <p:nvSpPr>
              <p:cNvPr id="69" name="Text Box 16"/>
              <p:cNvSpPr txBox="1">
                <a:spLocks noChangeArrowheads="1"/>
              </p:cNvSpPr>
              <p:nvPr/>
            </p:nvSpPr>
            <p:spPr bwMode="auto">
              <a:xfrm>
                <a:off x="748" y="1933"/>
                <a:ext cx="681" cy="410"/>
              </a:xfrm>
              <a:prstGeom prst="rect">
                <a:avLst/>
              </a:prstGeom>
              <a:ln w="19050"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ru-RU" sz="3600" i="1">
                    <a:latin typeface="Times New Roman" pitchFamily="18" charset="0"/>
                  </a:rPr>
                  <a:t>а</a:t>
                </a:r>
              </a:p>
            </p:txBody>
          </p:sp>
          <p:sp>
            <p:nvSpPr>
              <p:cNvPr id="70" name="Text Box 17"/>
              <p:cNvSpPr txBox="1">
                <a:spLocks noChangeArrowheads="1"/>
              </p:cNvSpPr>
              <p:nvPr/>
            </p:nvSpPr>
            <p:spPr bwMode="auto">
              <a:xfrm>
                <a:off x="2018" y="1389"/>
                <a:ext cx="681" cy="410"/>
              </a:xfrm>
              <a:prstGeom prst="rect">
                <a:avLst/>
              </a:prstGeom>
              <a:ln w="19050"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ru-RU" sz="3600" i="1">
                  <a:latin typeface="Times New Roman" pitchFamily="18" charset="0"/>
                </a:endParaRPr>
              </a:p>
            </p:txBody>
          </p:sp>
          <p:sp>
            <p:nvSpPr>
              <p:cNvPr id="71" name="Text Box 18"/>
              <p:cNvSpPr txBox="1">
                <a:spLocks noChangeArrowheads="1"/>
              </p:cNvSpPr>
              <p:nvPr/>
            </p:nvSpPr>
            <p:spPr bwMode="auto">
              <a:xfrm>
                <a:off x="3288" y="1933"/>
                <a:ext cx="681" cy="410"/>
              </a:xfrm>
              <a:prstGeom prst="rect">
                <a:avLst/>
              </a:prstGeom>
              <a:ln w="19050"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endParaRPr lang="ru-RU" sz="3600" i="1">
                  <a:latin typeface="Times New Roman" pitchFamily="18" charset="0"/>
                </a:endParaRPr>
              </a:p>
            </p:txBody>
          </p:sp>
          <p:sp>
            <p:nvSpPr>
              <p:cNvPr id="9235" name="Arc 19"/>
              <p:cNvSpPr>
                <a:spLocks/>
              </p:cNvSpPr>
              <p:nvPr/>
            </p:nvSpPr>
            <p:spPr bwMode="auto">
              <a:xfrm flipV="1">
                <a:off x="928" y="2341"/>
                <a:ext cx="2802" cy="499"/>
              </a:xfrm>
              <a:custGeom>
                <a:avLst/>
                <a:gdLst>
                  <a:gd name="T0" fmla="*/ 0 w 43193"/>
                  <a:gd name="T1" fmla="*/ 0 h 21600"/>
                  <a:gd name="T2" fmla="*/ 1 w 43193"/>
                  <a:gd name="T3" fmla="*/ 0 h 21600"/>
                  <a:gd name="T4" fmla="*/ 0 w 43193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93"/>
                  <a:gd name="T10" fmla="*/ 0 h 21600"/>
                  <a:gd name="T11" fmla="*/ 43193 w 43193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3" h="21600" fill="none" extrusionOk="0">
                    <a:moveTo>
                      <a:pt x="-1" y="21056"/>
                    </a:moveTo>
                    <a:cubicBezTo>
                      <a:pt x="294" y="9342"/>
                      <a:pt x="9875" y="-1"/>
                      <a:pt x="21593" y="0"/>
                    </a:cubicBezTo>
                    <a:cubicBezTo>
                      <a:pt x="33522" y="0"/>
                      <a:pt x="43193" y="9670"/>
                      <a:pt x="43193" y="21600"/>
                    </a:cubicBezTo>
                  </a:path>
                  <a:path w="43193" h="21600" stroke="0" extrusionOk="0">
                    <a:moveTo>
                      <a:pt x="-1" y="21056"/>
                    </a:moveTo>
                    <a:cubicBezTo>
                      <a:pt x="294" y="9342"/>
                      <a:pt x="9875" y="-1"/>
                      <a:pt x="21593" y="0"/>
                    </a:cubicBezTo>
                    <a:cubicBezTo>
                      <a:pt x="33522" y="0"/>
                      <a:pt x="43193" y="9670"/>
                      <a:pt x="43193" y="21600"/>
                    </a:cubicBezTo>
                    <a:lnTo>
                      <a:pt x="21593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36" name="Arc 20"/>
              <p:cNvSpPr>
                <a:spLocks/>
              </p:cNvSpPr>
              <p:nvPr/>
            </p:nvSpPr>
            <p:spPr bwMode="auto">
              <a:xfrm>
                <a:off x="925" y="1528"/>
                <a:ext cx="1093" cy="542"/>
              </a:xfrm>
              <a:custGeom>
                <a:avLst/>
                <a:gdLst>
                  <a:gd name="T0" fmla="*/ 0 w 22356"/>
                  <a:gd name="T1" fmla="*/ 0 h 21600"/>
                  <a:gd name="T2" fmla="*/ 0 w 22356"/>
                  <a:gd name="T3" fmla="*/ 0 h 21600"/>
                  <a:gd name="T4" fmla="*/ 0 w 2235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356"/>
                  <a:gd name="T10" fmla="*/ 0 h 21600"/>
                  <a:gd name="T11" fmla="*/ 22356 w 2235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356" h="21600" fill="none" extrusionOk="0">
                    <a:moveTo>
                      <a:pt x="-1" y="16549"/>
                    </a:moveTo>
                    <a:cubicBezTo>
                      <a:pt x="2333" y="6842"/>
                      <a:pt x="11016" y="-1"/>
                      <a:pt x="21001" y="0"/>
                    </a:cubicBezTo>
                    <a:cubicBezTo>
                      <a:pt x="21453" y="0"/>
                      <a:pt x="21904" y="14"/>
                      <a:pt x="22356" y="42"/>
                    </a:cubicBezTo>
                  </a:path>
                  <a:path w="22356" h="21600" stroke="0" extrusionOk="0">
                    <a:moveTo>
                      <a:pt x="-1" y="16549"/>
                    </a:moveTo>
                    <a:cubicBezTo>
                      <a:pt x="2333" y="6842"/>
                      <a:pt x="11016" y="-1"/>
                      <a:pt x="21001" y="0"/>
                    </a:cubicBezTo>
                    <a:cubicBezTo>
                      <a:pt x="21453" y="0"/>
                      <a:pt x="21904" y="14"/>
                      <a:pt x="22356" y="42"/>
                    </a:cubicBezTo>
                    <a:lnTo>
                      <a:pt x="21001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37" name="Arc 21"/>
              <p:cNvSpPr>
                <a:spLocks/>
              </p:cNvSpPr>
              <p:nvPr/>
            </p:nvSpPr>
            <p:spPr bwMode="auto">
              <a:xfrm rot="10835601" flipV="1">
                <a:off x="2695" y="1537"/>
                <a:ext cx="1037" cy="438"/>
              </a:xfrm>
              <a:custGeom>
                <a:avLst/>
                <a:gdLst>
                  <a:gd name="T0" fmla="*/ 0 w 23381"/>
                  <a:gd name="T1" fmla="*/ 0 h 21600"/>
                  <a:gd name="T2" fmla="*/ 0 w 23381"/>
                  <a:gd name="T3" fmla="*/ 0 h 21600"/>
                  <a:gd name="T4" fmla="*/ 0 w 2338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3381"/>
                  <a:gd name="T10" fmla="*/ 0 h 21600"/>
                  <a:gd name="T11" fmla="*/ 23381 w 2338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381" h="21600" fill="none" extrusionOk="0">
                    <a:moveTo>
                      <a:pt x="-1" y="20323"/>
                    </a:moveTo>
                    <a:cubicBezTo>
                      <a:pt x="675" y="8910"/>
                      <a:pt x="10128" y="-1"/>
                      <a:pt x="21562" y="0"/>
                    </a:cubicBezTo>
                    <a:cubicBezTo>
                      <a:pt x="22169" y="0"/>
                      <a:pt x="22776" y="25"/>
                      <a:pt x="23381" y="76"/>
                    </a:cubicBezTo>
                  </a:path>
                  <a:path w="23381" h="21600" stroke="0" extrusionOk="0">
                    <a:moveTo>
                      <a:pt x="-1" y="20323"/>
                    </a:moveTo>
                    <a:cubicBezTo>
                      <a:pt x="675" y="8910"/>
                      <a:pt x="10128" y="-1"/>
                      <a:pt x="21562" y="0"/>
                    </a:cubicBezTo>
                    <a:cubicBezTo>
                      <a:pt x="22169" y="0"/>
                      <a:pt x="22776" y="25"/>
                      <a:pt x="23381" y="76"/>
                    </a:cubicBezTo>
                    <a:lnTo>
                      <a:pt x="21562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aphicFrame>
          <p:nvGraphicFramePr>
            <p:cNvPr id="9220" name="Object 2"/>
            <p:cNvGraphicFramePr>
              <a:graphicFrameLocks noChangeAspect="1"/>
            </p:cNvGraphicFramePr>
            <p:nvPr/>
          </p:nvGraphicFramePr>
          <p:xfrm>
            <a:off x="2852738" y="1916113"/>
            <a:ext cx="465138" cy="719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3" name="Формула" r:id="rId7" imgW="253800" imgH="393480" progId="Equation.3">
                    <p:embed/>
                  </p:oleObj>
                </mc:Choice>
                <mc:Fallback>
                  <p:oleObj name="Формула" r:id="rId7" imgW="25380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2738" y="1916113"/>
                          <a:ext cx="465138" cy="719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1" name="Object 3"/>
            <p:cNvGraphicFramePr>
              <a:graphicFrameLocks noChangeAspect="1"/>
            </p:cNvGraphicFramePr>
            <p:nvPr/>
          </p:nvGraphicFramePr>
          <p:xfrm>
            <a:off x="4446588" y="4581526"/>
            <a:ext cx="604838" cy="719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4" name="Формула" r:id="rId9" imgW="330120" imgH="393480" progId="Equation.3">
                    <p:embed/>
                  </p:oleObj>
                </mc:Choice>
                <mc:Fallback>
                  <p:oleObj name="Формула" r:id="rId9" imgW="330120" imgH="39348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6588" y="4581526"/>
                          <a:ext cx="604838" cy="719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5" name="Object 24"/>
          <p:cNvGraphicFramePr>
            <a:graphicFrameLocks noChangeAspect="1"/>
          </p:cNvGraphicFramePr>
          <p:nvPr/>
        </p:nvGraphicFramePr>
        <p:xfrm>
          <a:off x="6000750" y="1928813"/>
          <a:ext cx="60483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Формула" r:id="rId11" imgW="330120" imgH="393480" progId="Equation.3">
                  <p:embed/>
                </p:oleObj>
              </mc:Choice>
              <mc:Fallback>
                <p:oleObj name="Формула" r:id="rId11" imgW="33012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1928813"/>
                        <a:ext cx="604838" cy="7191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Text Box 25"/>
          <p:cNvSpPr txBox="1">
            <a:spLocks noChangeArrowheads="1"/>
          </p:cNvSpPr>
          <p:nvPr/>
        </p:nvSpPr>
        <p:spPr bwMode="auto">
          <a:xfrm>
            <a:off x="1042988" y="1341438"/>
            <a:ext cx="6815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Найдите неизвестную операцию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8625" y="428625"/>
            <a:ext cx="3214688" cy="919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C00000"/>
                </a:solidFill>
                <a:latin typeface="Georgia" pitchFamily="18" charset="0"/>
              </a:rPr>
              <a:t>ЦЕПОЧКИ ВЫЧИСЛЕНИЙ</a:t>
            </a:r>
          </a:p>
        </p:txBody>
      </p:sp>
      <p:sp>
        <p:nvSpPr>
          <p:cNvPr id="22" name="Багетная рамка 21"/>
          <p:cNvSpPr/>
          <p:nvPr/>
        </p:nvSpPr>
        <p:spPr bwMode="auto">
          <a:xfrm>
            <a:off x="7643813" y="500063"/>
            <a:ext cx="962025" cy="695325"/>
          </a:xfrm>
          <a:prstGeom prst="bevel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C00000"/>
                </a:solidFill>
                <a:latin typeface="Georgia" pitchFamily="18" charset="0"/>
              </a:rPr>
              <a:t>30</a:t>
            </a:r>
          </a:p>
        </p:txBody>
      </p:sp>
      <p:grpSp>
        <p:nvGrpSpPr>
          <p:cNvPr id="4" name="Группа 19"/>
          <p:cNvGrpSpPr/>
          <p:nvPr/>
        </p:nvGrpSpPr>
        <p:grpSpPr>
          <a:xfrm>
            <a:off x="6357950" y="4214818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24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50000">
              <a:srgbClr val="40ED23"/>
            </a:gs>
            <a:gs pos="100000">
              <a:srgbClr val="FFC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Скругленный прямоугольник 43">
            <a:hlinkClick r:id="rId3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46" name="Блок-схема: альтернативный процесс 45"/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34820" name="Text Box 25"/>
          <p:cNvSpPr txBox="1">
            <a:spLocks noChangeArrowheads="1"/>
          </p:cNvSpPr>
          <p:nvPr/>
        </p:nvSpPr>
        <p:spPr bwMode="auto">
          <a:xfrm>
            <a:off x="1000125" y="1571625"/>
            <a:ext cx="731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Восстановите цепочку вычислений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8625" y="428625"/>
            <a:ext cx="3214688" cy="919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C00000"/>
                </a:solidFill>
                <a:latin typeface="Georgia" pitchFamily="18" charset="0"/>
              </a:rPr>
              <a:t>ЦЕПОЧКИ ВЫЧИСЛЕНИЙ</a:t>
            </a:r>
          </a:p>
        </p:txBody>
      </p:sp>
      <p:sp>
        <p:nvSpPr>
          <p:cNvPr id="22" name="Багетная рамка 21"/>
          <p:cNvSpPr/>
          <p:nvPr/>
        </p:nvSpPr>
        <p:spPr bwMode="auto">
          <a:xfrm>
            <a:off x="7643813" y="500063"/>
            <a:ext cx="962025" cy="695325"/>
          </a:xfrm>
          <a:prstGeom prst="bevel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C00000"/>
                </a:solidFill>
                <a:latin typeface="Georgia" pitchFamily="18" charset="0"/>
              </a:rPr>
              <a:t>40</a:t>
            </a:r>
          </a:p>
        </p:txBody>
      </p:sp>
      <p:grpSp>
        <p:nvGrpSpPr>
          <p:cNvPr id="2" name="Группа 19"/>
          <p:cNvGrpSpPr/>
          <p:nvPr/>
        </p:nvGrpSpPr>
        <p:grpSpPr>
          <a:xfrm>
            <a:off x="6357950" y="3786190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24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77" name="Овал 76"/>
          <p:cNvSpPr/>
          <p:nvPr/>
        </p:nvSpPr>
        <p:spPr>
          <a:xfrm>
            <a:off x="2000250" y="2714625"/>
            <a:ext cx="862013" cy="811213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4825" name="Группа 90"/>
          <p:cNvGrpSpPr>
            <a:grpSpLocks/>
          </p:cNvGrpSpPr>
          <p:nvPr/>
        </p:nvGrpSpPr>
        <p:grpSpPr bwMode="auto">
          <a:xfrm>
            <a:off x="571500" y="2857500"/>
            <a:ext cx="928688" cy="642938"/>
            <a:chOff x="571472" y="2857496"/>
            <a:chExt cx="928688" cy="642937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571472" y="2857496"/>
              <a:ext cx="928688" cy="642937"/>
            </a:xfrm>
            <a:prstGeom prst="rect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pPr algn="ctr">
                <a:defRPr/>
              </a:pPr>
              <a:endParaRPr lang="ru-RU" b="1">
                <a:ln/>
                <a:solidFill>
                  <a:schemeClr val="accent3"/>
                </a:solidFill>
              </a:endParaRPr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571472" y="2857496"/>
              <a:ext cx="857256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2га</a:t>
              </a:r>
            </a:p>
          </p:txBody>
        </p:sp>
      </p:grpSp>
      <p:cxnSp>
        <p:nvCxnSpPr>
          <p:cNvPr id="80" name="Прямая со стрелкой 79"/>
          <p:cNvCxnSpPr/>
          <p:nvPr/>
        </p:nvCxnSpPr>
        <p:spPr>
          <a:xfrm>
            <a:off x="1500188" y="3106738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3567113" y="2714625"/>
            <a:ext cx="862012" cy="811213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5138738" y="2714625"/>
            <a:ext cx="862012" cy="811213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786563" y="2786063"/>
            <a:ext cx="928687" cy="642937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endParaRPr lang="ru-RU" b="1">
              <a:ln/>
              <a:solidFill>
                <a:schemeClr val="accent3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459222" y="2483460"/>
            <a:ext cx="57150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:4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87" name="Прямая со стрелкой 86"/>
          <p:cNvCxnSpPr/>
          <p:nvPr/>
        </p:nvCxnSpPr>
        <p:spPr>
          <a:xfrm>
            <a:off x="6027738" y="3128963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2714612" y="2487035"/>
            <a:ext cx="1000132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-20</a:t>
            </a:r>
            <a:r>
              <a:rPr lang="ru-RU" sz="3200" b="1" i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а</a:t>
            </a:r>
            <a:endParaRPr lang="ru-RU" sz="32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4429124" y="2487035"/>
            <a:ext cx="857256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:15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786446" y="2507929"/>
            <a:ext cx="1071570" cy="49244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:50</a:t>
            </a:r>
            <a:r>
              <a:rPr lang="ru-RU" sz="2600" b="1" i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м</a:t>
            </a:r>
            <a:r>
              <a:rPr lang="ru-RU" sz="2600" b="1" baseline="3000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  <a:sym typeface="Symbol"/>
              </a:rPr>
              <a:t>2</a:t>
            </a:r>
            <a:endParaRPr lang="ru-RU" sz="2600" b="1" baseline="3000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95" name="Прямая со стрелкой 94"/>
          <p:cNvCxnSpPr/>
          <p:nvPr/>
        </p:nvCxnSpPr>
        <p:spPr>
          <a:xfrm>
            <a:off x="4429125" y="3143250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2857500" y="3143250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7000892" y="2714620"/>
            <a:ext cx="49885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+mn-cs"/>
              </a:rPr>
              <a:t>4</a:t>
            </a:r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2857500" y="2286000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3000364" y="2357430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10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4000500" y="2286000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4143372" y="2357430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20</a:t>
            </a:r>
          </a:p>
        </p:txBody>
      </p:sp>
      <p:sp>
        <p:nvSpPr>
          <p:cNvPr id="8" name="Багетная рамка 7"/>
          <p:cNvSpPr/>
          <p:nvPr/>
        </p:nvSpPr>
        <p:spPr>
          <a:xfrm>
            <a:off x="5143500" y="2286000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hlinkClick r:id="rId5" action="ppaction://hlinksldjump"/>
          </p:cNvPr>
          <p:cNvSpPr/>
          <p:nvPr/>
        </p:nvSpPr>
        <p:spPr>
          <a:xfrm>
            <a:off x="5286380" y="2357430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30</a:t>
            </a:r>
          </a:p>
        </p:txBody>
      </p:sp>
      <p:sp>
        <p:nvSpPr>
          <p:cNvPr id="10" name="Багетная рамка 9"/>
          <p:cNvSpPr/>
          <p:nvPr/>
        </p:nvSpPr>
        <p:spPr>
          <a:xfrm>
            <a:off x="6286500" y="2286000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6429388" y="2357430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40</a:t>
            </a:r>
          </a:p>
        </p:txBody>
      </p:sp>
      <p:sp>
        <p:nvSpPr>
          <p:cNvPr id="12" name="Багетная рамка 11"/>
          <p:cNvSpPr/>
          <p:nvPr/>
        </p:nvSpPr>
        <p:spPr>
          <a:xfrm>
            <a:off x="7429500" y="2286000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hlinkClick r:id="rId7" action="ppaction://hlinksldjump"/>
          </p:cNvPr>
          <p:cNvSpPr/>
          <p:nvPr/>
        </p:nvSpPr>
        <p:spPr>
          <a:xfrm>
            <a:off x="7572396" y="2357430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50</a:t>
            </a:r>
          </a:p>
        </p:txBody>
      </p:sp>
      <p:sp>
        <p:nvSpPr>
          <p:cNvPr id="15" name="Багетная рамка 14"/>
          <p:cNvSpPr/>
          <p:nvPr/>
        </p:nvSpPr>
        <p:spPr>
          <a:xfrm>
            <a:off x="2857500" y="3095250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Прямоугольник 15">
            <a:hlinkClick r:id="rId8" action="ppaction://hlinksldjump"/>
          </p:cNvPr>
          <p:cNvSpPr/>
          <p:nvPr/>
        </p:nvSpPr>
        <p:spPr>
          <a:xfrm>
            <a:off x="3000364" y="3166686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10</a:t>
            </a:r>
          </a:p>
        </p:txBody>
      </p:sp>
      <p:sp>
        <p:nvSpPr>
          <p:cNvPr id="17" name="Багетная рамка 16"/>
          <p:cNvSpPr/>
          <p:nvPr/>
        </p:nvSpPr>
        <p:spPr>
          <a:xfrm>
            <a:off x="4000500" y="3095250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Прямоугольник 17">
            <a:hlinkClick r:id="rId9" action="ppaction://hlinksldjump"/>
          </p:cNvPr>
          <p:cNvSpPr/>
          <p:nvPr/>
        </p:nvSpPr>
        <p:spPr>
          <a:xfrm>
            <a:off x="4143372" y="3166686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20</a:t>
            </a:r>
          </a:p>
        </p:txBody>
      </p:sp>
      <p:sp>
        <p:nvSpPr>
          <p:cNvPr id="19" name="Багетная рамка 18"/>
          <p:cNvSpPr/>
          <p:nvPr/>
        </p:nvSpPr>
        <p:spPr>
          <a:xfrm>
            <a:off x="5143500" y="3095250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hlinkClick r:id="rId10" action="ppaction://hlinksldjump"/>
          </p:cNvPr>
          <p:cNvSpPr/>
          <p:nvPr/>
        </p:nvSpPr>
        <p:spPr>
          <a:xfrm>
            <a:off x="5286380" y="3166686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30</a:t>
            </a:r>
          </a:p>
        </p:txBody>
      </p:sp>
      <p:sp>
        <p:nvSpPr>
          <p:cNvPr id="21" name="Багетная рамка 20"/>
          <p:cNvSpPr/>
          <p:nvPr/>
        </p:nvSpPr>
        <p:spPr>
          <a:xfrm>
            <a:off x="6286500" y="3095250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Прямоугольник 21">
            <a:hlinkClick r:id="rId11" action="ppaction://hlinksldjump"/>
          </p:cNvPr>
          <p:cNvSpPr/>
          <p:nvPr/>
        </p:nvSpPr>
        <p:spPr>
          <a:xfrm>
            <a:off x="6429388" y="3166686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40</a:t>
            </a:r>
          </a:p>
        </p:txBody>
      </p:sp>
      <p:sp>
        <p:nvSpPr>
          <p:cNvPr id="23" name="Багетная рамка 22"/>
          <p:cNvSpPr/>
          <p:nvPr/>
        </p:nvSpPr>
        <p:spPr>
          <a:xfrm>
            <a:off x="7429500" y="3095250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hlinkClick r:id="rId12" action="ppaction://hlinksldjump"/>
          </p:cNvPr>
          <p:cNvSpPr/>
          <p:nvPr/>
        </p:nvSpPr>
        <p:spPr>
          <a:xfrm>
            <a:off x="7572396" y="3166686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50</a:t>
            </a:r>
          </a:p>
        </p:txBody>
      </p:sp>
      <p:sp>
        <p:nvSpPr>
          <p:cNvPr id="26" name="Багетная рамка 25"/>
          <p:cNvSpPr/>
          <p:nvPr/>
        </p:nvSpPr>
        <p:spPr>
          <a:xfrm>
            <a:off x="2857500" y="3899535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hlinkClick r:id="rId13" action="ppaction://hlinksldjump"/>
          </p:cNvPr>
          <p:cNvSpPr/>
          <p:nvPr/>
        </p:nvSpPr>
        <p:spPr>
          <a:xfrm>
            <a:off x="3000364" y="3970978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10</a:t>
            </a:r>
          </a:p>
        </p:txBody>
      </p:sp>
      <p:sp>
        <p:nvSpPr>
          <p:cNvPr id="28" name="Багетная рамка 27"/>
          <p:cNvSpPr/>
          <p:nvPr/>
        </p:nvSpPr>
        <p:spPr>
          <a:xfrm>
            <a:off x="4000500" y="3899535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9" name="Прямоугольник 28">
            <a:hlinkClick r:id="rId14" action="ppaction://hlinksldjump"/>
          </p:cNvPr>
          <p:cNvSpPr/>
          <p:nvPr/>
        </p:nvSpPr>
        <p:spPr>
          <a:xfrm>
            <a:off x="4143372" y="3970978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20</a:t>
            </a:r>
          </a:p>
        </p:txBody>
      </p:sp>
      <p:sp>
        <p:nvSpPr>
          <p:cNvPr id="30" name="Багетная рамка 29"/>
          <p:cNvSpPr/>
          <p:nvPr/>
        </p:nvSpPr>
        <p:spPr>
          <a:xfrm>
            <a:off x="5143500" y="3899535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1" name="Прямоугольник 30">
            <a:hlinkClick r:id="rId15" action="ppaction://hlinksldjump"/>
          </p:cNvPr>
          <p:cNvSpPr/>
          <p:nvPr/>
        </p:nvSpPr>
        <p:spPr>
          <a:xfrm>
            <a:off x="5286380" y="3970978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30</a:t>
            </a:r>
          </a:p>
        </p:txBody>
      </p:sp>
      <p:sp>
        <p:nvSpPr>
          <p:cNvPr id="32" name="Багетная рамка 31"/>
          <p:cNvSpPr/>
          <p:nvPr/>
        </p:nvSpPr>
        <p:spPr>
          <a:xfrm>
            <a:off x="6286500" y="3899535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hlinkClick r:id="rId16" action="ppaction://hlinksldjump"/>
          </p:cNvPr>
          <p:cNvSpPr/>
          <p:nvPr/>
        </p:nvSpPr>
        <p:spPr>
          <a:xfrm>
            <a:off x="6429388" y="3970978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40</a:t>
            </a:r>
          </a:p>
        </p:txBody>
      </p:sp>
      <p:sp>
        <p:nvSpPr>
          <p:cNvPr id="34" name="Багетная рамка 33"/>
          <p:cNvSpPr/>
          <p:nvPr/>
        </p:nvSpPr>
        <p:spPr>
          <a:xfrm>
            <a:off x="7429500" y="3899535"/>
            <a:ext cx="1143000" cy="785813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5" name="Прямоугольник 34">
            <a:hlinkClick r:id="" action="ppaction://noaction"/>
          </p:cNvPr>
          <p:cNvSpPr/>
          <p:nvPr/>
        </p:nvSpPr>
        <p:spPr>
          <a:xfrm>
            <a:off x="7572396" y="3970978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50</a:t>
            </a:r>
          </a:p>
        </p:txBody>
      </p:sp>
      <p:sp>
        <p:nvSpPr>
          <p:cNvPr id="37" name="Багетная рамка 36"/>
          <p:cNvSpPr/>
          <p:nvPr/>
        </p:nvSpPr>
        <p:spPr>
          <a:xfrm>
            <a:off x="2857500" y="4691063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8" name="Прямоугольник 37">
            <a:hlinkClick r:id="" action="ppaction://noaction"/>
          </p:cNvPr>
          <p:cNvSpPr/>
          <p:nvPr/>
        </p:nvSpPr>
        <p:spPr>
          <a:xfrm>
            <a:off x="3000364" y="4762512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10</a:t>
            </a:r>
          </a:p>
        </p:txBody>
      </p:sp>
      <p:sp>
        <p:nvSpPr>
          <p:cNvPr id="39" name="Багетная рамка 38"/>
          <p:cNvSpPr/>
          <p:nvPr/>
        </p:nvSpPr>
        <p:spPr>
          <a:xfrm>
            <a:off x="4000500" y="4691063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0" name="Прямоугольник 39">
            <a:hlinkClick r:id="" action="ppaction://noaction"/>
          </p:cNvPr>
          <p:cNvSpPr/>
          <p:nvPr/>
        </p:nvSpPr>
        <p:spPr>
          <a:xfrm>
            <a:off x="4143372" y="4762512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20</a:t>
            </a:r>
          </a:p>
        </p:txBody>
      </p:sp>
      <p:sp>
        <p:nvSpPr>
          <p:cNvPr id="41" name="Багетная рамка 40"/>
          <p:cNvSpPr/>
          <p:nvPr/>
        </p:nvSpPr>
        <p:spPr>
          <a:xfrm>
            <a:off x="5143500" y="4691063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2" name="Прямоугольник 41">
            <a:hlinkClick r:id="" action="ppaction://noaction"/>
          </p:cNvPr>
          <p:cNvSpPr/>
          <p:nvPr/>
        </p:nvSpPr>
        <p:spPr>
          <a:xfrm>
            <a:off x="5286380" y="4762512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30</a:t>
            </a:r>
          </a:p>
        </p:txBody>
      </p:sp>
      <p:sp>
        <p:nvSpPr>
          <p:cNvPr id="43" name="Багетная рамка 42"/>
          <p:cNvSpPr/>
          <p:nvPr/>
        </p:nvSpPr>
        <p:spPr>
          <a:xfrm>
            <a:off x="6286500" y="4691063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4" name="Прямоугольник 43">
            <a:hlinkClick r:id="" action="ppaction://noaction"/>
          </p:cNvPr>
          <p:cNvSpPr/>
          <p:nvPr/>
        </p:nvSpPr>
        <p:spPr>
          <a:xfrm>
            <a:off x="6429388" y="4762512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40</a:t>
            </a:r>
          </a:p>
        </p:txBody>
      </p:sp>
      <p:sp>
        <p:nvSpPr>
          <p:cNvPr id="45" name="Багетная рамка 44"/>
          <p:cNvSpPr/>
          <p:nvPr/>
        </p:nvSpPr>
        <p:spPr>
          <a:xfrm>
            <a:off x="7429500" y="4691063"/>
            <a:ext cx="1143000" cy="785812"/>
          </a:xfrm>
          <a:prstGeom prst="bevel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6" name="Прямоугольник 45">
            <a:hlinkClick r:id="" action="ppaction://noaction"/>
          </p:cNvPr>
          <p:cNvSpPr/>
          <p:nvPr/>
        </p:nvSpPr>
        <p:spPr>
          <a:xfrm>
            <a:off x="7572396" y="4762512"/>
            <a:ext cx="904433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50</a:t>
            </a:r>
          </a:p>
        </p:txBody>
      </p:sp>
      <p:sp>
        <p:nvSpPr>
          <p:cNvPr id="47" name="Багетная рамка 46"/>
          <p:cNvSpPr/>
          <p:nvPr/>
        </p:nvSpPr>
        <p:spPr>
          <a:xfrm>
            <a:off x="642910" y="2285992"/>
            <a:ext cx="2214578" cy="785818"/>
          </a:xfrm>
          <a:prstGeom prst="bevel">
            <a:avLst>
              <a:gd name="adj" fmla="val 17416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ЕДИНИЦЫ ИЗМЕРЕНИЯ</a:t>
            </a:r>
          </a:p>
        </p:txBody>
      </p:sp>
      <p:sp>
        <p:nvSpPr>
          <p:cNvPr id="48" name="Багетная рамка 47"/>
          <p:cNvSpPr/>
          <p:nvPr/>
        </p:nvSpPr>
        <p:spPr>
          <a:xfrm>
            <a:off x="642910" y="3095248"/>
            <a:ext cx="2214578" cy="785818"/>
          </a:xfrm>
          <a:prstGeom prst="bevel">
            <a:avLst>
              <a:gd name="adj" fmla="val 206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ДРОБИ</a:t>
            </a:r>
          </a:p>
        </p:txBody>
      </p:sp>
      <p:sp>
        <p:nvSpPr>
          <p:cNvPr id="50" name="Багетная рамка 49"/>
          <p:cNvSpPr/>
          <p:nvPr/>
        </p:nvSpPr>
        <p:spPr>
          <a:xfrm>
            <a:off x="642910" y="3899540"/>
            <a:ext cx="2214578" cy="785818"/>
          </a:xfrm>
          <a:prstGeom prst="bevel">
            <a:avLst>
              <a:gd name="adj" fmla="val 157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ЦЕПОЧКИ ВЫЧИСЛЕНИЙ</a:t>
            </a:r>
          </a:p>
        </p:txBody>
      </p:sp>
      <p:sp>
        <p:nvSpPr>
          <p:cNvPr id="51" name="Багетная рамка 50"/>
          <p:cNvSpPr/>
          <p:nvPr/>
        </p:nvSpPr>
        <p:spPr>
          <a:xfrm>
            <a:off x="642910" y="4691074"/>
            <a:ext cx="2214578" cy="785818"/>
          </a:xfrm>
          <a:prstGeom prst="bevel">
            <a:avLst>
              <a:gd name="adj" fmla="val 206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Задачки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310084" y="687855"/>
            <a:ext cx="25238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I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РАУНД</a:t>
            </a:r>
          </a:p>
        </p:txBody>
      </p:sp>
      <p:sp>
        <p:nvSpPr>
          <p:cNvPr id="62" name="Нижний колонтитул 61"/>
          <p:cNvSpPr>
            <a:spLocks noGrp="1"/>
          </p:cNvSpPr>
          <p:nvPr>
            <p:ph type="ftr" sz="quarter" idx="11"/>
          </p:nvPr>
        </p:nvSpPr>
        <p:spPr>
          <a:xfrm>
            <a:off x="7072330" y="6072206"/>
            <a:ext cx="1643074" cy="365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428596" y="357166"/>
            <a:ext cx="8286808" cy="5572164"/>
          </a:xfrm>
          <a:prstGeom prst="roundRect">
            <a:avLst>
              <a:gd name="adj" fmla="val 2619"/>
            </a:avLst>
          </a:prstGeom>
          <a:gradFill flip="none" rotWithShape="1">
            <a:gsLst>
              <a:gs pos="0">
                <a:srgbClr val="FFFF00"/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rgbClr val="FFFF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1214422"/>
            <a:ext cx="7215206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Найдите массу котенка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1500" y="4214813"/>
            <a:ext cx="7929563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Цилиндр 31"/>
          <p:cNvSpPr/>
          <p:nvPr/>
        </p:nvSpPr>
        <p:spPr>
          <a:xfrm>
            <a:off x="1643063" y="3929063"/>
            <a:ext cx="1000125" cy="285750"/>
          </a:xfrm>
          <a:prstGeom prst="can">
            <a:avLst>
              <a:gd name="adj" fmla="val 9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Цилиндр 32"/>
          <p:cNvSpPr/>
          <p:nvPr/>
        </p:nvSpPr>
        <p:spPr>
          <a:xfrm>
            <a:off x="6286500" y="3929063"/>
            <a:ext cx="1071563" cy="285750"/>
          </a:xfrm>
          <a:prstGeom prst="can">
            <a:avLst>
              <a:gd name="adj" fmla="val 9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5" name="Соединительная линия уступом 34"/>
          <p:cNvCxnSpPr/>
          <p:nvPr/>
        </p:nvCxnSpPr>
        <p:spPr>
          <a:xfrm rot="10800000" flipV="1">
            <a:off x="571500" y="3429000"/>
            <a:ext cx="3857625" cy="500063"/>
          </a:xfrm>
          <a:prstGeom prst="bentConnector3">
            <a:avLst>
              <a:gd name="adj1" fmla="val 18952"/>
            </a:avLst>
          </a:prstGeom>
          <a:ln w="1270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/>
          <p:nvPr/>
        </p:nvCxnSpPr>
        <p:spPr>
          <a:xfrm>
            <a:off x="4786313" y="3429000"/>
            <a:ext cx="3652837" cy="500063"/>
          </a:xfrm>
          <a:prstGeom prst="bentConnector3">
            <a:avLst>
              <a:gd name="adj1" fmla="val 18269"/>
            </a:avLst>
          </a:prstGeom>
          <a:ln w="1270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07" name="Группа 54"/>
          <p:cNvGrpSpPr>
            <a:grpSpLocks/>
          </p:cNvGrpSpPr>
          <p:nvPr/>
        </p:nvGrpSpPr>
        <p:grpSpPr bwMode="auto">
          <a:xfrm>
            <a:off x="2714625" y="2857500"/>
            <a:ext cx="963613" cy="1000125"/>
            <a:chOff x="4572000" y="5500702"/>
            <a:chExt cx="748792" cy="857256"/>
          </a:xfrm>
        </p:grpSpPr>
        <p:grpSp>
          <p:nvGrpSpPr>
            <p:cNvPr id="29726" name="Группа 52"/>
            <p:cNvGrpSpPr>
              <a:grpSpLocks/>
            </p:cNvGrpSpPr>
            <p:nvPr/>
          </p:nvGrpSpPr>
          <p:grpSpPr bwMode="auto">
            <a:xfrm>
              <a:off x="4643438" y="5500702"/>
              <a:ext cx="571504" cy="857256"/>
              <a:chOff x="4643438" y="5500702"/>
              <a:chExt cx="571504" cy="857256"/>
            </a:xfrm>
          </p:grpSpPr>
          <p:sp>
            <p:nvSpPr>
              <p:cNvPr id="51" name="Цилиндр 50"/>
              <p:cNvSpPr/>
              <p:nvPr/>
            </p:nvSpPr>
            <p:spPr>
              <a:xfrm>
                <a:off x="4643548" y="5572821"/>
                <a:ext cx="571154" cy="785137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52" name="Цилиндр 51"/>
              <p:cNvSpPr/>
              <p:nvPr/>
            </p:nvSpPr>
            <p:spPr>
              <a:xfrm>
                <a:off x="4753339" y="5500702"/>
                <a:ext cx="357742" cy="142876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54" name="Прямоугольник 53"/>
            <p:cNvSpPr/>
            <p:nvPr/>
          </p:nvSpPr>
          <p:spPr>
            <a:xfrm>
              <a:off x="4572000" y="5786454"/>
              <a:ext cx="748792" cy="3429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n-lt"/>
                  <a:cs typeface="+mn-cs"/>
                </a:rPr>
                <a:t>2кг</a:t>
              </a:r>
            </a:p>
          </p:txBody>
        </p:sp>
      </p:grpSp>
      <p:grpSp>
        <p:nvGrpSpPr>
          <p:cNvPr id="29708" name="Группа 55"/>
          <p:cNvGrpSpPr>
            <a:grpSpLocks/>
          </p:cNvGrpSpPr>
          <p:nvPr/>
        </p:nvGrpSpPr>
        <p:grpSpPr bwMode="auto">
          <a:xfrm>
            <a:off x="5857875" y="2714625"/>
            <a:ext cx="1071563" cy="1143000"/>
            <a:chOff x="4572000" y="5500702"/>
            <a:chExt cx="748792" cy="857256"/>
          </a:xfrm>
        </p:grpSpPr>
        <p:grpSp>
          <p:nvGrpSpPr>
            <p:cNvPr id="29722" name="Группа 56"/>
            <p:cNvGrpSpPr>
              <a:grpSpLocks/>
            </p:cNvGrpSpPr>
            <p:nvPr/>
          </p:nvGrpSpPr>
          <p:grpSpPr bwMode="auto">
            <a:xfrm>
              <a:off x="4643438" y="5500702"/>
              <a:ext cx="571504" cy="857256"/>
              <a:chOff x="4643438" y="5500702"/>
              <a:chExt cx="571504" cy="857256"/>
            </a:xfrm>
          </p:grpSpPr>
          <p:sp>
            <p:nvSpPr>
              <p:cNvPr id="59" name="Цилиндр 58"/>
              <p:cNvSpPr/>
              <p:nvPr/>
            </p:nvSpPr>
            <p:spPr>
              <a:xfrm>
                <a:off x="4642996" y="5572140"/>
                <a:ext cx="572410" cy="785818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0" name="Цилиндр 59"/>
              <p:cNvSpPr/>
              <p:nvPr/>
            </p:nvSpPr>
            <p:spPr>
              <a:xfrm>
                <a:off x="4752819" y="5500702"/>
                <a:ext cx="358310" cy="142876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58" name="Прямоугольник 57"/>
            <p:cNvSpPr/>
            <p:nvPr/>
          </p:nvSpPr>
          <p:spPr>
            <a:xfrm>
              <a:off x="4572000" y="5786454"/>
              <a:ext cx="748792" cy="3924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n-lt"/>
                  <a:cs typeface="+mn-cs"/>
                </a:rPr>
                <a:t>3кг</a:t>
              </a:r>
            </a:p>
          </p:txBody>
        </p:sp>
      </p:grpSp>
      <p:grpSp>
        <p:nvGrpSpPr>
          <p:cNvPr id="29709" name="Группа 60"/>
          <p:cNvGrpSpPr>
            <a:grpSpLocks/>
          </p:cNvGrpSpPr>
          <p:nvPr/>
        </p:nvGrpSpPr>
        <p:grpSpPr bwMode="auto">
          <a:xfrm>
            <a:off x="6929438" y="2571750"/>
            <a:ext cx="1285875" cy="1285875"/>
            <a:chOff x="4572000" y="5500702"/>
            <a:chExt cx="748792" cy="857256"/>
          </a:xfrm>
        </p:grpSpPr>
        <p:grpSp>
          <p:nvGrpSpPr>
            <p:cNvPr id="29718" name="Группа 61"/>
            <p:cNvGrpSpPr>
              <a:grpSpLocks/>
            </p:cNvGrpSpPr>
            <p:nvPr/>
          </p:nvGrpSpPr>
          <p:grpSpPr bwMode="auto">
            <a:xfrm>
              <a:off x="4643438" y="5500702"/>
              <a:ext cx="571504" cy="857256"/>
              <a:chOff x="4643438" y="5500702"/>
              <a:chExt cx="571504" cy="857256"/>
            </a:xfrm>
          </p:grpSpPr>
          <p:sp>
            <p:nvSpPr>
              <p:cNvPr id="64" name="Цилиндр 63"/>
              <p:cNvSpPr/>
              <p:nvPr/>
            </p:nvSpPr>
            <p:spPr>
              <a:xfrm>
                <a:off x="4643181" y="5572669"/>
                <a:ext cx="571301" cy="785289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5" name="Цилиндр 64"/>
              <p:cNvSpPr/>
              <p:nvPr/>
            </p:nvSpPr>
            <p:spPr>
              <a:xfrm>
                <a:off x="4753189" y="5500702"/>
                <a:ext cx="356832" cy="142876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63" name="Прямоугольник 62"/>
            <p:cNvSpPr/>
            <p:nvPr/>
          </p:nvSpPr>
          <p:spPr>
            <a:xfrm>
              <a:off x="4572000" y="5786454"/>
              <a:ext cx="748792" cy="47192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+mn-lt"/>
                  <a:cs typeface="+mn-cs"/>
                </a:rPr>
                <a:t>5кг</a:t>
              </a:r>
            </a:p>
          </p:txBody>
        </p:sp>
      </p:grpSp>
      <p:pic>
        <p:nvPicPr>
          <p:cNvPr id="29710" name="Picture 8" descr="1211584038_kotyata_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428875"/>
            <a:ext cx="155733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Прямоугольник 37"/>
          <p:cNvSpPr/>
          <p:nvPr/>
        </p:nvSpPr>
        <p:spPr bwMode="auto">
          <a:xfrm>
            <a:off x="7715272" y="428604"/>
            <a:ext cx="962627" cy="777061"/>
          </a:xfrm>
          <a:prstGeom prst="bevel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10</a:t>
            </a:r>
          </a:p>
        </p:txBody>
      </p:sp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46" name="Блок-схема: альтернативный процесс 45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28596" y="357166"/>
            <a:ext cx="2857519" cy="863144"/>
          </a:xfrm>
          <a:prstGeom prst="roundRect">
            <a:avLst>
              <a:gd name="adj" fmla="val 13960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Единицы </a:t>
            </a:r>
            <a:b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</a:b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измерения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215206" y="5072074"/>
            <a:ext cx="1276765" cy="7150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кг</a:t>
            </a:r>
          </a:p>
        </p:txBody>
      </p:sp>
      <p:grpSp>
        <p:nvGrpSpPr>
          <p:cNvPr id="9" name="Группа 33"/>
          <p:cNvGrpSpPr/>
          <p:nvPr/>
        </p:nvGrpSpPr>
        <p:grpSpPr>
          <a:xfrm>
            <a:off x="6357950" y="3857628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34817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40" name="Нижний колонтитул 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Багетная рамка 37"/>
          <p:cNvSpPr/>
          <p:nvPr/>
        </p:nvSpPr>
        <p:spPr bwMode="auto">
          <a:xfrm>
            <a:off x="7715272" y="428604"/>
            <a:ext cx="962627" cy="777061"/>
          </a:xfrm>
          <a:prstGeom prst="bevel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20</a:t>
            </a:r>
          </a:p>
        </p:txBody>
      </p:sp>
      <p:sp>
        <p:nvSpPr>
          <p:cNvPr id="44" name="Скругленный прямоугольник 43">
            <a:hlinkClick r:id="rId3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30" name="Блок-схема: альтернативный процесс 29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1500" y="1428750"/>
            <a:ext cx="7929563" cy="22145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Сколько времени прошло с </a:t>
            </a:r>
            <a:b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10 часов вечера до 7 часов утра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8597" y="428605"/>
            <a:ext cx="2857519" cy="863144"/>
          </a:xfrm>
          <a:prstGeom prst="roundRect">
            <a:avLst>
              <a:gd name="adj" fmla="val 6499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Единицы </a:t>
            </a:r>
            <a:b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</a:b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измерения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29454" y="5143512"/>
            <a:ext cx="1776831" cy="7150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 </a:t>
            </a:r>
            <a:r>
              <a:rPr lang="ru-RU" sz="36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часов</a:t>
            </a:r>
          </a:p>
        </p:txBody>
      </p:sp>
      <p:grpSp>
        <p:nvGrpSpPr>
          <p:cNvPr id="2" name="Группа 8"/>
          <p:cNvGrpSpPr/>
          <p:nvPr/>
        </p:nvGrpSpPr>
        <p:grpSpPr>
          <a:xfrm>
            <a:off x="6500826" y="4286256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2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Багетная рамка 37"/>
          <p:cNvSpPr/>
          <p:nvPr/>
        </p:nvSpPr>
        <p:spPr bwMode="auto">
          <a:xfrm>
            <a:off x="7715272" y="428604"/>
            <a:ext cx="962627" cy="777061"/>
          </a:xfrm>
          <a:prstGeom prst="bevel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30</a:t>
            </a:r>
          </a:p>
        </p:txBody>
      </p:sp>
      <p:sp>
        <p:nvSpPr>
          <p:cNvPr id="44" name="Скругленный прямоугольник 43">
            <a:hlinkClick r:id="rId3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4375" y="1571625"/>
            <a:ext cx="7215188" cy="1714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Какая из величин больше и на сколько 6 км </a:t>
            </a: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48 </a:t>
            </a: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м или </a:t>
            </a: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752</a:t>
            </a: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 м?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8597" y="428605"/>
            <a:ext cx="2857519" cy="863144"/>
          </a:xfrm>
          <a:prstGeom prst="roundRect">
            <a:avLst>
              <a:gd name="adj" fmla="val 6499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Единицы </a:t>
            </a:r>
            <a:b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</a:b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измерения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57950" y="4071942"/>
            <a:ext cx="2286016" cy="17366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км 48 </a:t>
            </a:r>
            <a:r>
              <a:rPr lang="ru-RU" sz="32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 больше на 5км</a:t>
            </a:r>
            <a:r>
              <a:rPr lang="ru-RU" sz="32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296</a:t>
            </a:r>
            <a:r>
              <a:rPr lang="ru-RU" sz="32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</a:t>
            </a:r>
          </a:p>
        </p:txBody>
      </p:sp>
      <p:grpSp>
        <p:nvGrpSpPr>
          <p:cNvPr id="2" name="Группа 12"/>
          <p:cNvGrpSpPr/>
          <p:nvPr/>
        </p:nvGrpSpPr>
        <p:grpSpPr>
          <a:xfrm>
            <a:off x="6357950" y="3857628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7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Багетная рамка 37"/>
          <p:cNvSpPr/>
          <p:nvPr/>
        </p:nvSpPr>
        <p:spPr bwMode="auto">
          <a:xfrm>
            <a:off x="7715272" y="428604"/>
            <a:ext cx="962627" cy="777061"/>
          </a:xfrm>
          <a:prstGeom prst="bevel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40</a:t>
            </a:r>
          </a:p>
        </p:txBody>
      </p:sp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43000" y="1428750"/>
            <a:ext cx="6143625" cy="14287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Какую часть дециметра</a:t>
            </a:r>
            <a:b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 составляют </a:t>
            </a: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мм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7" y="428605"/>
            <a:ext cx="2857519" cy="863144"/>
          </a:xfrm>
          <a:prstGeom prst="roundRect">
            <a:avLst>
              <a:gd name="adj" fmla="val 6499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Единицы </a:t>
            </a:r>
            <a:b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</a:b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измерения</a:t>
            </a:r>
          </a:p>
        </p:txBody>
      </p:sp>
      <p:grpSp>
        <p:nvGrpSpPr>
          <p:cNvPr id="2057" name="Группа 14"/>
          <p:cNvGrpSpPr>
            <a:grpSpLocks/>
          </p:cNvGrpSpPr>
          <p:nvPr/>
        </p:nvGrpSpPr>
        <p:grpSpPr bwMode="auto">
          <a:xfrm>
            <a:off x="5786438" y="4143375"/>
            <a:ext cx="2786062" cy="785813"/>
            <a:chOff x="5500694" y="4786322"/>
            <a:chExt cx="3000396" cy="78581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500694" y="4857760"/>
              <a:ext cx="3000396" cy="64698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3200" b="1" i="1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7мм=       дм</a:t>
              </a:r>
            </a:p>
          </p:txBody>
        </p:sp>
        <p:graphicFrame>
          <p:nvGraphicFramePr>
            <p:cNvPr id="2050" name="Object 1"/>
            <p:cNvGraphicFramePr>
              <a:graphicFrameLocks noChangeAspect="1"/>
            </p:cNvGraphicFramePr>
            <p:nvPr/>
          </p:nvGraphicFramePr>
          <p:xfrm>
            <a:off x="6929454" y="4786322"/>
            <a:ext cx="557212" cy="785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Формула" r:id="rId5" imgW="279360" imgH="393480" progId="Equation.3">
                    <p:embed/>
                  </p:oleObj>
                </mc:Choice>
                <mc:Fallback>
                  <p:oleObj name="Формула" r:id="rId5" imgW="279360" imgH="393480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29454" y="4786322"/>
                          <a:ext cx="557212" cy="7858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Группа 10"/>
          <p:cNvGrpSpPr/>
          <p:nvPr/>
        </p:nvGrpSpPr>
        <p:grpSpPr>
          <a:xfrm>
            <a:off x="5786446" y="3143248"/>
            <a:ext cx="2786082" cy="2378600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3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Багетная рамка 37"/>
          <p:cNvSpPr/>
          <p:nvPr/>
        </p:nvSpPr>
        <p:spPr bwMode="auto">
          <a:xfrm>
            <a:off x="7715272" y="428604"/>
            <a:ext cx="962627" cy="695265"/>
          </a:xfrm>
          <a:prstGeom prst="bevel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50</a:t>
            </a:r>
          </a:p>
        </p:txBody>
      </p:sp>
      <p:sp>
        <p:nvSpPr>
          <p:cNvPr id="44" name="Скругленный прямоугольник 43">
            <a:hlinkClick r:id="rId3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71563" y="1571625"/>
            <a:ext cx="7000875" cy="1714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Найди число килограммов </a:t>
            </a:r>
            <a:b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в </a:t>
            </a:r>
            <a:r>
              <a:rPr lang="ru-RU" sz="3200" b="1" i="1" dirty="0">
                <a:solidFill>
                  <a:srgbClr val="C00000"/>
                </a:solidFill>
                <a:latin typeface="Georgia" pitchFamily="18" charset="0"/>
              </a:rPr>
              <a:t>а</a:t>
            </a:r>
            <a:r>
              <a:rPr lang="ru-RU" sz="3200" b="1" i="1" dirty="0">
                <a:solidFill>
                  <a:schemeClr val="tx1"/>
                </a:solidFill>
                <a:latin typeface="Georgia" pitchFamily="18" charset="0"/>
              </a:rPr>
              <a:t> центнерах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7" y="428605"/>
            <a:ext cx="2857519" cy="863144"/>
          </a:xfrm>
          <a:prstGeom prst="roundRect">
            <a:avLst>
              <a:gd name="adj" fmla="val 6499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Единицы </a:t>
            </a:r>
            <a:b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</a:br>
            <a:r>
              <a:rPr lang="ru-RU" sz="2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измерения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58016" y="4572008"/>
            <a:ext cx="1776831" cy="7150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100а кг </a:t>
            </a:r>
          </a:p>
        </p:txBody>
      </p:sp>
      <p:grpSp>
        <p:nvGrpSpPr>
          <p:cNvPr id="2" name="Группа 10"/>
          <p:cNvGrpSpPr/>
          <p:nvPr/>
        </p:nvGrpSpPr>
        <p:grpSpPr>
          <a:xfrm>
            <a:off x="3143240" y="3857628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3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18A00"/>
            </a:gs>
            <a:gs pos="35000">
              <a:schemeClr val="accent3">
                <a:tint val="37000"/>
                <a:satMod val="300000"/>
              </a:schemeClr>
            </a:gs>
            <a:gs pos="100000">
              <a:srgbClr val="218A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Скругленный прямоугольник 33"/>
          <p:cNvSpPr/>
          <p:nvPr/>
        </p:nvSpPr>
        <p:spPr>
          <a:xfrm>
            <a:off x="428596" y="428604"/>
            <a:ext cx="1857388" cy="64698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ДРОБИ</a:t>
            </a:r>
          </a:p>
        </p:txBody>
      </p:sp>
      <p:sp>
        <p:nvSpPr>
          <p:cNvPr id="38" name="Багетная рамка 37"/>
          <p:cNvSpPr/>
          <p:nvPr/>
        </p:nvSpPr>
        <p:spPr bwMode="auto">
          <a:xfrm>
            <a:off x="7752777" y="428604"/>
            <a:ext cx="962627" cy="858857"/>
          </a:xfrm>
          <a:prstGeom prst="bevel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10</a:t>
            </a:r>
          </a:p>
        </p:txBody>
      </p:sp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46" name="Блок-схема: альтернативный процесс 45"/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grpSp>
        <p:nvGrpSpPr>
          <p:cNvPr id="3080" name="Group 50"/>
          <p:cNvGrpSpPr>
            <a:grpSpLocks/>
          </p:cNvGrpSpPr>
          <p:nvPr/>
        </p:nvGrpSpPr>
        <p:grpSpPr bwMode="auto">
          <a:xfrm>
            <a:off x="1500188" y="3214688"/>
            <a:ext cx="4692650" cy="2663825"/>
            <a:chOff x="519" y="1008"/>
            <a:chExt cx="4719" cy="2695"/>
          </a:xfrm>
        </p:grpSpPr>
        <p:grpSp>
          <p:nvGrpSpPr>
            <p:cNvPr id="3084" name="Group 40"/>
            <p:cNvGrpSpPr>
              <a:grpSpLocks/>
            </p:cNvGrpSpPr>
            <p:nvPr/>
          </p:nvGrpSpPr>
          <p:grpSpPr bwMode="auto">
            <a:xfrm>
              <a:off x="2846" y="1344"/>
              <a:ext cx="2392" cy="2359"/>
              <a:chOff x="805" y="1207"/>
              <a:chExt cx="2392" cy="2359"/>
            </a:xfrm>
          </p:grpSpPr>
          <p:sp>
            <p:nvSpPr>
              <p:cNvPr id="3093" name="AutoShape 36"/>
              <p:cNvSpPr>
                <a:spLocks noChangeArrowheads="1"/>
              </p:cNvSpPr>
              <p:nvPr/>
            </p:nvSpPr>
            <p:spPr bwMode="auto">
              <a:xfrm>
                <a:off x="805" y="2555"/>
                <a:ext cx="2392" cy="694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3094" name="AutoShape 37"/>
              <p:cNvSpPr>
                <a:spLocks noChangeArrowheads="1"/>
              </p:cNvSpPr>
              <p:nvPr/>
            </p:nvSpPr>
            <p:spPr bwMode="auto">
              <a:xfrm rot="7210861">
                <a:off x="544" y="2046"/>
                <a:ext cx="2358" cy="6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3095" name="AutoShape 38"/>
              <p:cNvSpPr>
                <a:spLocks noChangeArrowheads="1"/>
              </p:cNvSpPr>
              <p:nvPr/>
            </p:nvSpPr>
            <p:spPr bwMode="auto">
              <a:xfrm rot="-7175369">
                <a:off x="1134" y="2047"/>
                <a:ext cx="2358" cy="6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085" name="Group 41"/>
            <p:cNvGrpSpPr>
              <a:grpSpLocks/>
            </p:cNvGrpSpPr>
            <p:nvPr/>
          </p:nvGrpSpPr>
          <p:grpSpPr bwMode="auto">
            <a:xfrm flipV="1">
              <a:off x="1710" y="1008"/>
              <a:ext cx="2358" cy="2359"/>
              <a:chOff x="839" y="1207"/>
              <a:chExt cx="2358" cy="2359"/>
            </a:xfrm>
          </p:grpSpPr>
          <p:sp>
            <p:nvSpPr>
              <p:cNvPr id="3090" name="AutoShape 42"/>
              <p:cNvSpPr>
                <a:spLocks noChangeArrowheads="1"/>
              </p:cNvSpPr>
              <p:nvPr/>
            </p:nvSpPr>
            <p:spPr bwMode="auto">
              <a:xfrm>
                <a:off x="839" y="2568"/>
                <a:ext cx="2358" cy="6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3091" name="AutoShape 43"/>
              <p:cNvSpPr>
                <a:spLocks noChangeArrowheads="1"/>
              </p:cNvSpPr>
              <p:nvPr/>
            </p:nvSpPr>
            <p:spPr bwMode="auto">
              <a:xfrm rot="7210861">
                <a:off x="544" y="2046"/>
                <a:ext cx="2358" cy="6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3092" name="AutoShape 44"/>
              <p:cNvSpPr>
                <a:spLocks noChangeArrowheads="1"/>
              </p:cNvSpPr>
              <p:nvPr/>
            </p:nvSpPr>
            <p:spPr bwMode="auto">
              <a:xfrm rot="-7175369">
                <a:off x="1134" y="2047"/>
                <a:ext cx="2358" cy="6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086" name="Group 46"/>
            <p:cNvGrpSpPr>
              <a:grpSpLocks/>
            </p:cNvGrpSpPr>
            <p:nvPr/>
          </p:nvGrpSpPr>
          <p:grpSpPr bwMode="auto">
            <a:xfrm>
              <a:off x="519" y="1344"/>
              <a:ext cx="2399" cy="2359"/>
              <a:chOff x="828" y="1207"/>
              <a:chExt cx="2399" cy="2359"/>
            </a:xfrm>
          </p:grpSpPr>
          <p:sp>
            <p:nvSpPr>
              <p:cNvPr id="3087" name="AutoShape 47"/>
              <p:cNvSpPr>
                <a:spLocks noChangeArrowheads="1"/>
              </p:cNvSpPr>
              <p:nvPr/>
            </p:nvSpPr>
            <p:spPr bwMode="auto">
              <a:xfrm>
                <a:off x="828" y="2555"/>
                <a:ext cx="2399" cy="694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3088" name="AutoShape 48"/>
              <p:cNvSpPr>
                <a:spLocks noChangeArrowheads="1"/>
              </p:cNvSpPr>
              <p:nvPr/>
            </p:nvSpPr>
            <p:spPr bwMode="auto">
              <a:xfrm rot="7210861">
                <a:off x="557" y="2046"/>
                <a:ext cx="2358" cy="6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3089" name="AutoShape 49"/>
              <p:cNvSpPr>
                <a:spLocks noChangeArrowheads="1"/>
              </p:cNvSpPr>
              <p:nvPr/>
            </p:nvSpPr>
            <p:spPr bwMode="auto">
              <a:xfrm rot="-7175369">
                <a:off x="1134" y="2047"/>
                <a:ext cx="2358" cy="6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081" name="AutoShape 51"/>
          <p:cNvSpPr>
            <a:spLocks noChangeArrowheads="1"/>
          </p:cNvSpPr>
          <p:nvPr/>
        </p:nvSpPr>
        <p:spPr bwMode="auto">
          <a:xfrm>
            <a:off x="1928813" y="1071563"/>
            <a:ext cx="5643562" cy="235743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200" b="1" i="1">
                <a:latin typeface="Georgia" pitchFamily="18" charset="0"/>
              </a:rPr>
              <a:t>Какая часть фигуры закрашена </a:t>
            </a:r>
            <a:br>
              <a:rPr lang="ru-RU" sz="2200" b="1" i="1">
                <a:latin typeface="Georgia" pitchFamily="18" charset="0"/>
              </a:rPr>
            </a:br>
            <a:r>
              <a:rPr lang="ru-RU" sz="2200" b="1" i="1">
                <a:latin typeface="Georgia" pitchFamily="18" charset="0"/>
              </a:rPr>
              <a:t>красным цветом?</a:t>
            </a:r>
          </a:p>
          <a:p>
            <a:pPr algn="ctr">
              <a:lnSpc>
                <a:spcPct val="150000"/>
              </a:lnSpc>
            </a:pPr>
            <a:r>
              <a:rPr lang="ru-RU" sz="2200" b="1" i="1">
                <a:latin typeface="Georgia" pitchFamily="18" charset="0"/>
              </a:rPr>
              <a:t>Какая часть фигуры закрашена </a:t>
            </a:r>
            <a:br>
              <a:rPr lang="ru-RU" sz="2200" b="1" i="1">
                <a:latin typeface="Georgia" pitchFamily="18" charset="0"/>
              </a:rPr>
            </a:br>
            <a:r>
              <a:rPr lang="ru-RU" sz="2200" b="1" i="1">
                <a:latin typeface="Georgia" pitchFamily="18" charset="0"/>
              </a:rPr>
              <a:t>синим  цветом?</a:t>
            </a:r>
          </a:p>
          <a:p>
            <a:pPr algn="ctr"/>
            <a:endParaRPr lang="ru-RU" b="1"/>
          </a:p>
        </p:txBody>
      </p:sp>
      <p:graphicFrame>
        <p:nvGraphicFramePr>
          <p:cNvPr id="24" name="Object 1"/>
          <p:cNvGraphicFramePr>
            <a:graphicFrameLocks noChangeAspect="1"/>
          </p:cNvGraphicFramePr>
          <p:nvPr/>
        </p:nvGraphicFramePr>
        <p:xfrm>
          <a:off x="6740525" y="3952875"/>
          <a:ext cx="1546225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5" imgW="850680" imgH="736560" progId="Equation.3">
                  <p:embed/>
                </p:oleObj>
              </mc:Choice>
              <mc:Fallback>
                <p:oleObj name="Формула" r:id="rId5" imgW="850680" imgH="7365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0525" y="3952875"/>
                        <a:ext cx="1546225" cy="13350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19050">
                        <a:solidFill>
                          <a:srgbClr val="0033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Группа 20"/>
          <p:cNvGrpSpPr/>
          <p:nvPr/>
        </p:nvGrpSpPr>
        <p:grpSpPr>
          <a:xfrm>
            <a:off x="6429388" y="3571876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23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18A00"/>
            </a:gs>
            <a:gs pos="35000">
              <a:schemeClr val="accent3">
                <a:tint val="37000"/>
                <a:satMod val="300000"/>
              </a:schemeClr>
            </a:gs>
            <a:gs pos="100000">
              <a:srgbClr val="218A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Багетная рамка 37"/>
          <p:cNvSpPr/>
          <p:nvPr/>
        </p:nvSpPr>
        <p:spPr bwMode="auto">
          <a:xfrm>
            <a:off x="7715272" y="428604"/>
            <a:ext cx="962627" cy="777061"/>
          </a:xfrm>
          <a:prstGeom prst="bevel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</a:t>
            </a:r>
          </a:p>
        </p:txBody>
      </p:sp>
      <p:sp>
        <p:nvSpPr>
          <p:cNvPr id="44" name="Скругленный прямоугольник 43">
            <a:hlinkClick r:id="rId4" action="ppaction://hlinksldjump"/>
          </p:cNvPr>
          <p:cNvSpPr/>
          <p:nvPr/>
        </p:nvSpPr>
        <p:spPr>
          <a:xfrm>
            <a:off x="571500" y="6000750"/>
            <a:ext cx="2857500" cy="357188"/>
          </a:xfrm>
          <a:prstGeom prst="roundRect">
            <a:avLst/>
          </a:prstGeom>
          <a:gradFill>
            <a:gsLst>
              <a:gs pos="0">
                <a:srgbClr val="40ED23"/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tx1"/>
                </a:solidFill>
                <a:latin typeface="+mj-lt"/>
              </a:rPr>
              <a:t>Продолжить игру</a:t>
            </a:r>
          </a:p>
        </p:txBody>
      </p:sp>
      <p:sp>
        <p:nvSpPr>
          <p:cNvPr id="8" name="Блок-схема: альтернативный процесс 7">
            <a:hlinkClick r:id="" action="ppaction://noaction"/>
          </p:cNvPr>
          <p:cNvSpPr/>
          <p:nvPr/>
        </p:nvSpPr>
        <p:spPr>
          <a:xfrm>
            <a:off x="3929063" y="6000750"/>
            <a:ext cx="1500187" cy="357188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II</a:t>
            </a:r>
            <a:r>
              <a:rPr lang="ru-RU" b="1" dirty="0">
                <a:solidFill>
                  <a:schemeClr val="tx1"/>
                </a:solidFill>
              </a:rPr>
              <a:t> РАУНД</a:t>
            </a:r>
          </a:p>
        </p:txBody>
      </p:sp>
      <p:sp>
        <p:nvSpPr>
          <p:cNvPr id="4106" name="AutoShape 16"/>
          <p:cNvSpPr>
            <a:spLocks noChangeArrowheads="1"/>
          </p:cNvSpPr>
          <p:nvPr/>
        </p:nvSpPr>
        <p:spPr bwMode="auto">
          <a:xfrm>
            <a:off x="428625" y="1214438"/>
            <a:ext cx="7286625" cy="14287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800" b="1" i="1">
                <a:latin typeface="Georgia" pitchFamily="18" charset="0"/>
              </a:rPr>
              <a:t>Составьте по рисунку пример на вычитание и реши его</a:t>
            </a:r>
          </a:p>
        </p:txBody>
      </p:sp>
      <p:grpSp>
        <p:nvGrpSpPr>
          <p:cNvPr id="4107" name="Group 25"/>
          <p:cNvGrpSpPr>
            <a:grpSpLocks/>
          </p:cNvGrpSpPr>
          <p:nvPr/>
        </p:nvGrpSpPr>
        <p:grpSpPr bwMode="auto">
          <a:xfrm>
            <a:off x="1143000" y="2786063"/>
            <a:ext cx="3097213" cy="2305050"/>
            <a:chOff x="2381" y="1661"/>
            <a:chExt cx="1951" cy="1452"/>
          </a:xfrm>
        </p:grpSpPr>
        <p:grpSp>
          <p:nvGrpSpPr>
            <p:cNvPr id="4111" name="Group 21"/>
            <p:cNvGrpSpPr>
              <a:grpSpLocks/>
            </p:cNvGrpSpPr>
            <p:nvPr/>
          </p:nvGrpSpPr>
          <p:grpSpPr bwMode="auto">
            <a:xfrm>
              <a:off x="2381" y="2114"/>
              <a:ext cx="1951" cy="726"/>
              <a:chOff x="2381" y="2114"/>
              <a:chExt cx="1951" cy="726"/>
            </a:xfrm>
          </p:grpSpPr>
          <p:sp>
            <p:nvSpPr>
              <p:cNvPr id="4112" name="Line 17"/>
              <p:cNvSpPr>
                <a:spLocks noChangeShapeType="1"/>
              </p:cNvSpPr>
              <p:nvPr/>
            </p:nvSpPr>
            <p:spPr bwMode="auto">
              <a:xfrm>
                <a:off x="2381" y="2478"/>
                <a:ext cx="195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3" name="Arc 18"/>
              <p:cNvSpPr>
                <a:spLocks/>
              </p:cNvSpPr>
              <p:nvPr/>
            </p:nvSpPr>
            <p:spPr bwMode="auto">
              <a:xfrm>
                <a:off x="2381" y="2114"/>
                <a:ext cx="1951" cy="726"/>
              </a:xfrm>
              <a:custGeom>
                <a:avLst/>
                <a:gdLst>
                  <a:gd name="T0" fmla="*/ 0 w 37388"/>
                  <a:gd name="T1" fmla="*/ 0 h 21600"/>
                  <a:gd name="T2" fmla="*/ 0 w 37388"/>
                  <a:gd name="T3" fmla="*/ 0 h 21600"/>
                  <a:gd name="T4" fmla="*/ 0 w 37388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7388"/>
                  <a:gd name="T10" fmla="*/ 0 h 21600"/>
                  <a:gd name="T11" fmla="*/ 37388 w 3738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388" h="21600" fill="none" extrusionOk="0">
                    <a:moveTo>
                      <a:pt x="-1" y="10565"/>
                    </a:moveTo>
                    <a:cubicBezTo>
                      <a:pt x="3892" y="4015"/>
                      <a:pt x="10948" y="-1"/>
                      <a:pt x="18569" y="0"/>
                    </a:cubicBezTo>
                    <a:cubicBezTo>
                      <a:pt x="26367" y="0"/>
                      <a:pt x="33559" y="4203"/>
                      <a:pt x="37387" y="10997"/>
                    </a:cubicBezTo>
                  </a:path>
                  <a:path w="37388" h="21600" stroke="0" extrusionOk="0">
                    <a:moveTo>
                      <a:pt x="-1" y="10565"/>
                    </a:moveTo>
                    <a:cubicBezTo>
                      <a:pt x="3892" y="4015"/>
                      <a:pt x="10948" y="-1"/>
                      <a:pt x="18569" y="0"/>
                    </a:cubicBezTo>
                    <a:cubicBezTo>
                      <a:pt x="26367" y="0"/>
                      <a:pt x="33559" y="4203"/>
                      <a:pt x="37387" y="10997"/>
                    </a:cubicBezTo>
                    <a:lnTo>
                      <a:pt x="18569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4" name="Arc 19"/>
              <p:cNvSpPr>
                <a:spLocks/>
              </p:cNvSpPr>
              <p:nvPr/>
            </p:nvSpPr>
            <p:spPr bwMode="auto">
              <a:xfrm flipV="1">
                <a:off x="2381" y="2287"/>
                <a:ext cx="817" cy="372"/>
              </a:xfrm>
              <a:custGeom>
                <a:avLst/>
                <a:gdLst>
                  <a:gd name="T0" fmla="*/ 0 w 37252"/>
                  <a:gd name="T1" fmla="*/ 0 h 21600"/>
                  <a:gd name="T2" fmla="*/ 0 w 37252"/>
                  <a:gd name="T3" fmla="*/ 0 h 21600"/>
                  <a:gd name="T4" fmla="*/ 0 w 372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7252"/>
                  <a:gd name="T10" fmla="*/ 0 h 21600"/>
                  <a:gd name="T11" fmla="*/ 37252 w 372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252" h="21600" fill="none" extrusionOk="0">
                    <a:moveTo>
                      <a:pt x="0" y="10485"/>
                    </a:moveTo>
                    <a:cubicBezTo>
                      <a:pt x="3904" y="3980"/>
                      <a:pt x="10934" y="-1"/>
                      <a:pt x="18521" y="0"/>
                    </a:cubicBezTo>
                    <a:cubicBezTo>
                      <a:pt x="26255" y="0"/>
                      <a:pt x="33400" y="4135"/>
                      <a:pt x="37251" y="10843"/>
                    </a:cubicBezTo>
                  </a:path>
                  <a:path w="37252" h="21600" stroke="0" extrusionOk="0">
                    <a:moveTo>
                      <a:pt x="0" y="10485"/>
                    </a:moveTo>
                    <a:cubicBezTo>
                      <a:pt x="3904" y="3980"/>
                      <a:pt x="10934" y="-1"/>
                      <a:pt x="18521" y="0"/>
                    </a:cubicBezTo>
                    <a:cubicBezTo>
                      <a:pt x="26255" y="0"/>
                      <a:pt x="33400" y="4135"/>
                      <a:pt x="37251" y="10843"/>
                    </a:cubicBezTo>
                    <a:lnTo>
                      <a:pt x="1852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5" name="Arc 20"/>
              <p:cNvSpPr>
                <a:spLocks/>
              </p:cNvSpPr>
              <p:nvPr/>
            </p:nvSpPr>
            <p:spPr bwMode="auto">
              <a:xfrm flipV="1">
                <a:off x="3198" y="2296"/>
                <a:ext cx="1134" cy="363"/>
              </a:xfrm>
              <a:custGeom>
                <a:avLst/>
                <a:gdLst>
                  <a:gd name="T0" fmla="*/ 0 w 37252"/>
                  <a:gd name="T1" fmla="*/ 0 h 21600"/>
                  <a:gd name="T2" fmla="*/ 0 w 37252"/>
                  <a:gd name="T3" fmla="*/ 0 h 21600"/>
                  <a:gd name="T4" fmla="*/ 0 w 37252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7252"/>
                  <a:gd name="T10" fmla="*/ 0 h 21600"/>
                  <a:gd name="T11" fmla="*/ 37252 w 37252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252" h="21600" fill="none" extrusionOk="0">
                    <a:moveTo>
                      <a:pt x="0" y="10485"/>
                    </a:moveTo>
                    <a:cubicBezTo>
                      <a:pt x="3904" y="3980"/>
                      <a:pt x="10934" y="-1"/>
                      <a:pt x="18521" y="0"/>
                    </a:cubicBezTo>
                    <a:cubicBezTo>
                      <a:pt x="26255" y="0"/>
                      <a:pt x="33400" y="4135"/>
                      <a:pt x="37251" y="10843"/>
                    </a:cubicBezTo>
                  </a:path>
                  <a:path w="37252" h="21600" stroke="0" extrusionOk="0">
                    <a:moveTo>
                      <a:pt x="0" y="10485"/>
                    </a:moveTo>
                    <a:cubicBezTo>
                      <a:pt x="3904" y="3980"/>
                      <a:pt x="10934" y="-1"/>
                      <a:pt x="18521" y="0"/>
                    </a:cubicBezTo>
                    <a:cubicBezTo>
                      <a:pt x="26255" y="0"/>
                      <a:pt x="33400" y="4135"/>
                      <a:pt x="37251" y="10843"/>
                    </a:cubicBezTo>
                    <a:lnTo>
                      <a:pt x="1852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aphicFrame>
          <p:nvGraphicFramePr>
            <p:cNvPr id="4099" name="Object 22"/>
            <p:cNvGraphicFramePr>
              <a:graphicFrameLocks noChangeAspect="1"/>
            </p:cNvGraphicFramePr>
            <p:nvPr/>
          </p:nvGraphicFramePr>
          <p:xfrm>
            <a:off x="3243" y="1661"/>
            <a:ext cx="264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2" name="Формула" r:id="rId5" imgW="228600" imgH="393480" progId="Equation.3">
                    <p:embed/>
                  </p:oleObj>
                </mc:Choice>
                <mc:Fallback>
                  <p:oleObj name="Формула" r:id="rId5" imgW="22860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3" y="1661"/>
                          <a:ext cx="264" cy="4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0" name="Object 23"/>
            <p:cNvGraphicFramePr>
              <a:graphicFrameLocks noChangeAspect="1"/>
            </p:cNvGraphicFramePr>
            <p:nvPr/>
          </p:nvGraphicFramePr>
          <p:xfrm>
            <a:off x="3613" y="2659"/>
            <a:ext cx="249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3" name="Формула" r:id="rId7" imgW="215640" imgH="393480" progId="Equation.3">
                    <p:embed/>
                  </p:oleObj>
                </mc:Choice>
                <mc:Fallback>
                  <p:oleObj name="Формула" r:id="rId7" imgW="215640" imgH="393480" progId="Equation.3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3" y="2659"/>
                          <a:ext cx="249" cy="4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1" name="Object 24"/>
            <p:cNvGraphicFramePr>
              <a:graphicFrameLocks noChangeAspect="1"/>
            </p:cNvGraphicFramePr>
            <p:nvPr/>
          </p:nvGraphicFramePr>
          <p:xfrm>
            <a:off x="2608" y="2659"/>
            <a:ext cx="270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4" name="Формула" r:id="rId9" imgW="114120" imgH="177480" progId="Equation.3">
                    <p:embed/>
                  </p:oleObj>
                </mc:Choice>
                <mc:Fallback>
                  <p:oleObj name="Формула" r:id="rId9" imgW="114120" imgH="17748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" y="2659"/>
                          <a:ext cx="270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" name="Object 22"/>
          <p:cNvGraphicFramePr>
            <a:graphicFrameLocks noChangeAspect="1"/>
          </p:cNvGraphicFramePr>
          <p:nvPr/>
        </p:nvGraphicFramePr>
        <p:xfrm>
          <a:off x="6143625" y="4500563"/>
          <a:ext cx="18970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Формула" r:id="rId11" imgW="863280" imgH="393480" progId="Equation.3">
                  <p:embed/>
                </p:oleObj>
              </mc:Choice>
              <mc:Fallback>
                <p:oleObj name="Формула" r:id="rId11" imgW="86328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4500563"/>
                        <a:ext cx="1897063" cy="8636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28575">
                        <a:solidFill>
                          <a:srgbClr val="003366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428596" y="428604"/>
            <a:ext cx="1857388" cy="646986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solidFill>
                  <a:srgbClr val="00482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ДРОБИ</a:t>
            </a:r>
          </a:p>
        </p:txBody>
      </p:sp>
      <p:grpSp>
        <p:nvGrpSpPr>
          <p:cNvPr id="4" name="Группа 17"/>
          <p:cNvGrpSpPr/>
          <p:nvPr/>
        </p:nvGrpSpPr>
        <p:grpSpPr>
          <a:xfrm>
            <a:off x="5929322" y="3857628"/>
            <a:ext cx="2286016" cy="2092848"/>
            <a:chOff x="6500826" y="4286256"/>
            <a:chExt cx="1500198" cy="173565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6500826" y="4286256"/>
              <a:ext cx="1500198" cy="171451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20" name="Picture 1" descr="C:\Users\User\Pictures\презент\бур.jpg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flipH="1">
              <a:off x="6643702" y="4357694"/>
              <a:ext cx="1000132" cy="1664220"/>
            </a:xfrm>
            <a:prstGeom prst="rect">
              <a:avLst/>
            </a:prstGeom>
            <a:noFill/>
          </p:spPr>
        </p:pic>
      </p:grpSp>
      <p:sp>
        <p:nvSpPr>
          <p:cNvPr id="23" name="Нижний колонтитул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259</Words>
  <Application>Microsoft Office PowerPoint</Application>
  <PresentationFormat>Экран (4:3)</PresentationFormat>
  <Paragraphs>133</Paragraphs>
  <Slides>16</Slides>
  <Notes>15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Марьям</dc:creator>
  <cp:lastModifiedBy>Учитель22</cp:lastModifiedBy>
  <cp:revision>412</cp:revision>
  <dcterms:created xsi:type="dcterms:W3CDTF">2009-10-31T10:52:34Z</dcterms:created>
  <dcterms:modified xsi:type="dcterms:W3CDTF">2025-06-16T02:00:31Z</dcterms:modified>
</cp:coreProperties>
</file>