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8A6794-7868-B4D5-6E7E-DA63E22E6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83FF6AF-6FD0-DAB5-6B03-642BC1965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428B3E-59CC-438E-B17F-C648F41A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A9BF-BCC0-433C-A034-6CA8ABDAA363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9AE9B0-B1F1-BF5D-8EA1-620A9359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7A512C-45E9-E58D-208C-B8264B6A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FCDA-914D-4363-9E03-CC50E4EA2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7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CAA5A7-9229-7D56-0968-DDC4DC88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9A1798C-5E4F-65AF-C571-2BDE65CDB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681192-77CF-26F9-5228-D03124E9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A9BF-BCC0-433C-A034-6CA8ABDAA363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CB8A33-FAEE-AF0D-1BA7-4FA22E77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8E08F0-C237-A5B1-C32E-04945E82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FCDA-914D-4363-9E03-CC50E4EA2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7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7EFA344-506A-9083-6FA8-77CA9FEF9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04403F4-EA2A-DFEE-D321-9AA1D086B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F65356-D551-9297-543D-83D4E539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A9BF-BCC0-433C-A034-6CA8ABDAA363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2A3312-1634-6937-B8A5-FB10121E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CEDCF9-6530-AB78-8877-7960FB36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FCDA-914D-4363-9E03-CC50E4EA2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5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5A56D1-A31E-E539-8A48-A24C0C78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C47465-3E72-0D99-E645-82565D3B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C25520-C3D6-7058-C901-27BAB14C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A9BF-BCC0-433C-A034-6CA8ABDAA363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1D09F4-7A8E-16B1-D7BC-105158BF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12F06B-0B4D-E3B8-51EE-86BBA097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FCDA-914D-4363-9E03-CC50E4EA2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8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F18A85-8C1D-1355-BF01-F6566CF3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9A76B8-9B6B-DEB1-C9C5-2A34F08D6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D90428-167E-2535-6B14-5677B21A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A9BF-BCC0-433C-A034-6CA8ABDAA363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AB8B47-A00F-D7F3-7E07-2C384CCA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48CA1D-078E-D9FF-291F-C3037913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FCDA-914D-4363-9E03-CC50E4EA2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8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351908-D56C-2415-7D92-26DAC1566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8C9943-EA4B-A2DF-7A73-87D937779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3CFFD0-2CF8-FBEC-245F-4FF2858B0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4C0657-13D6-CA73-2F3D-8BE13D66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A9BF-BCC0-433C-A034-6CA8ABDAA363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93442F3-1501-5E80-4E06-2A0D8999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678AD7-565B-2993-58DD-F4071E2F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FCDA-914D-4363-9E03-CC50E4EA2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765B83-02C6-2981-C2EA-965E915E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A824026-6C9A-F008-9EFC-52CD5B7E7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62EA185-01E9-5B2C-972C-AB59E62D0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F83DB36-1980-F97E-640C-ACAEA81A3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AE7E8CA-DEDD-4789-52D1-42CBBF3FB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D34B37A-C0B8-9EF4-EFB3-221F88A1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A9BF-BCC0-433C-A034-6CA8ABDAA363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51C7C97-5EE1-8703-C47E-13805D68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A02165C-CD8F-7055-5A56-451537CC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FCDA-914D-4363-9E03-CC50E4EA2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3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64C140-271D-FE51-C2C1-3E3DFCD3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E1A5F87-C475-FD3C-9D53-03BE396C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A9BF-BCC0-433C-A034-6CA8ABDAA363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A87A30E-D412-2108-3056-1DFDAFB6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0D3905C-CF44-E11C-BBB4-8A5AEC90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FCDA-914D-4363-9E03-CC50E4EA2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0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5C448F1-99CD-C47D-422E-7075E424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A9BF-BCC0-433C-A034-6CA8ABDAA363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9F8A14A-4935-C216-1E24-280902B4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5A4A564-2CDF-A88F-8BEB-D6308E67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FCDA-914D-4363-9E03-CC50E4EA2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6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CD1607-6F60-B374-0E02-64900CCE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25D149-D33B-15AF-0F2C-B3A1437EB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503C4D-F138-E9F4-B821-074A3546A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ED26E5-7A82-19A0-6E35-FC899DB7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A9BF-BCC0-433C-A034-6CA8ABDAA363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F0056D-EE59-720E-0181-D577D8DC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8CEE60-951E-09A2-C9F5-905BEB8E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FCDA-914D-4363-9E03-CC50E4EA2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8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771019-1A7B-535C-4065-2D5BB145E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8641FD3-BD3C-A11A-C591-5974096C7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1F06DD-8BF1-E8D1-E578-FF7385BB7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C92055-BB5B-5446-5B9A-A0D347C2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A9BF-BCC0-433C-A034-6CA8ABDAA363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2733D2-975A-3E27-3535-9B8AC729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8377EE-B3DA-C757-0CA0-62910BC9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FCDA-914D-4363-9E03-CC50E4EA2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CA53F7-888D-412C-14EF-462734D9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BA4C99-2DFD-89EB-4146-8DE49A950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6652AC-8DE6-9642-07AC-F0FABF6E7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8A9BF-BCC0-433C-A034-6CA8ABDAA363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C311D5-7DA7-F821-1DDC-868CC316F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0D7D2C-B5C8-8742-6861-531D8F8A4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DFCDA-914D-4363-9E03-CC50E4EA2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4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468022-0CB1-4CC4-3DF7-09DA841039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/>
              <a:t>Слова-помощники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7F18A9B-209E-1741-F0A6-BBA18C5D6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0072"/>
            <a:ext cx="9144000" cy="937727"/>
          </a:xfrm>
        </p:spPr>
        <p:txBody>
          <a:bodyPr>
            <a:normAutofit/>
          </a:bodyPr>
          <a:lstStyle/>
          <a:p>
            <a:pPr algn="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6269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4C3354-A7BF-38B5-3DC0-20BDD6FB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Докажи, что в высказывании 3 слова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428AC0-842D-1F79-C64C-20F645AB7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657" y="5663065"/>
            <a:ext cx="10515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/>
              <a:t>Девочка  подметает  пол.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34802B-9E52-0BE6-616E-732B8A790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76" y="1448092"/>
            <a:ext cx="10027685" cy="3656628"/>
          </a:xfrm>
          <a:prstGeom prst="rect">
            <a:avLst/>
          </a:prstGeom>
        </p:spPr>
      </p:pic>
      <p:sp>
        <p:nvSpPr>
          <p:cNvPr id="4" name="Половина рамки 3">
            <a:extLst>
              <a:ext uri="{FF2B5EF4-FFF2-40B4-BE49-F238E27FC236}">
                <a16:creationId xmlns:a16="http://schemas.microsoft.com/office/drawing/2014/main" xmlns="" id="{BFE0F21C-6D9D-542E-4611-FFA1DADDCD76}"/>
              </a:ext>
            </a:extLst>
          </p:cNvPr>
          <p:cNvSpPr/>
          <p:nvPr/>
        </p:nvSpPr>
        <p:spPr>
          <a:xfrm rot="13273750">
            <a:off x="1306286" y="5505061"/>
            <a:ext cx="522514" cy="4572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xmlns="" id="{E7E52265-EE3A-AB8F-B1A4-F20C089D9020}"/>
              </a:ext>
            </a:extLst>
          </p:cNvPr>
          <p:cNvSpPr/>
          <p:nvPr/>
        </p:nvSpPr>
        <p:spPr>
          <a:xfrm rot="13273750">
            <a:off x="5060301" y="5505061"/>
            <a:ext cx="522514" cy="4572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>
            <a:extLst>
              <a:ext uri="{FF2B5EF4-FFF2-40B4-BE49-F238E27FC236}">
                <a16:creationId xmlns:a16="http://schemas.microsoft.com/office/drawing/2014/main" xmlns="" id="{A44CA226-39B2-3740-4EAE-5AFED0694FA5}"/>
              </a:ext>
            </a:extLst>
          </p:cNvPr>
          <p:cNvSpPr/>
          <p:nvPr/>
        </p:nvSpPr>
        <p:spPr>
          <a:xfrm rot="13273750">
            <a:off x="9626082" y="5525421"/>
            <a:ext cx="522514" cy="4572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4C3354-A7BF-38B5-3DC0-20BDD6FB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122529"/>
            <a:ext cx="11635274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Между словами можно поставить другие слова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428AC0-842D-1F79-C64C-20F645AB7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657" y="5663065"/>
            <a:ext cx="10515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/>
              <a:t>Девочка  подметает  пол.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34802B-9E52-0BE6-616E-732B8A790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76" y="1448092"/>
            <a:ext cx="10027685" cy="3656628"/>
          </a:xfrm>
          <a:prstGeom prst="rect">
            <a:avLst/>
          </a:prstGeom>
        </p:spPr>
      </p:pic>
      <p:sp>
        <p:nvSpPr>
          <p:cNvPr id="4" name="Половина рамки 3">
            <a:extLst>
              <a:ext uri="{FF2B5EF4-FFF2-40B4-BE49-F238E27FC236}">
                <a16:creationId xmlns:a16="http://schemas.microsoft.com/office/drawing/2014/main" xmlns="" id="{BFE0F21C-6D9D-542E-4611-FFA1DADDCD76}"/>
              </a:ext>
            </a:extLst>
          </p:cNvPr>
          <p:cNvSpPr/>
          <p:nvPr/>
        </p:nvSpPr>
        <p:spPr>
          <a:xfrm rot="13273750">
            <a:off x="1306286" y="5505061"/>
            <a:ext cx="522514" cy="4572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xmlns="" id="{E7E52265-EE3A-AB8F-B1A4-F20C089D9020}"/>
              </a:ext>
            </a:extLst>
          </p:cNvPr>
          <p:cNvSpPr/>
          <p:nvPr/>
        </p:nvSpPr>
        <p:spPr>
          <a:xfrm rot="13273750">
            <a:off x="5060301" y="5505061"/>
            <a:ext cx="522514" cy="4572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>
            <a:extLst>
              <a:ext uri="{FF2B5EF4-FFF2-40B4-BE49-F238E27FC236}">
                <a16:creationId xmlns:a16="http://schemas.microsoft.com/office/drawing/2014/main" xmlns="" id="{A44CA226-39B2-3740-4EAE-5AFED0694FA5}"/>
              </a:ext>
            </a:extLst>
          </p:cNvPr>
          <p:cNvSpPr/>
          <p:nvPr/>
        </p:nvSpPr>
        <p:spPr>
          <a:xfrm rot="13273750">
            <a:off x="9626082" y="5525421"/>
            <a:ext cx="522514" cy="4572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FC2EFF6-1509-D5B9-9ABB-46E9786C61A6}"/>
              </a:ext>
            </a:extLst>
          </p:cNvPr>
          <p:cNvSpPr txBox="1"/>
          <p:nvPr/>
        </p:nvSpPr>
        <p:spPr>
          <a:xfrm>
            <a:off x="645368" y="5107690"/>
            <a:ext cx="2125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ДОБРАЯ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634A9F-1AA7-2A44-2C28-D8EA132F4FEB}"/>
              </a:ext>
            </a:extLst>
          </p:cNvPr>
          <p:cNvSpPr txBox="1"/>
          <p:nvPr/>
        </p:nvSpPr>
        <p:spPr>
          <a:xfrm>
            <a:off x="4539340" y="5104719"/>
            <a:ext cx="1768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ЧАСТО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6F07CA-66A7-E8B8-C716-B747571D243E}"/>
              </a:ext>
            </a:extLst>
          </p:cNvPr>
          <p:cNvSpPr txBox="1"/>
          <p:nvPr/>
        </p:nvSpPr>
        <p:spPr>
          <a:xfrm>
            <a:off x="8881624" y="5104719"/>
            <a:ext cx="240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ГРЯЗНЫЙ</a:t>
            </a:r>
          </a:p>
        </p:txBody>
      </p:sp>
    </p:spTree>
    <p:extLst>
      <p:ext uri="{BB962C8B-B14F-4D97-AF65-F5344CB8AC3E}">
        <p14:creationId xmlns:p14="http://schemas.microsoft.com/office/powerpoint/2010/main" val="85946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46DFFE-B95D-2673-311F-63BBA49AF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90" y="126806"/>
            <a:ext cx="5827357" cy="34169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64BC30E-2746-9AF5-0ED6-C86589DD7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218" y="3613574"/>
            <a:ext cx="8924925" cy="3152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FF09FD-DAA5-6B03-C5E1-5973D3C4B837}"/>
              </a:ext>
            </a:extLst>
          </p:cNvPr>
          <p:cNvSpPr txBox="1"/>
          <p:nvPr/>
        </p:nvSpPr>
        <p:spPr>
          <a:xfrm>
            <a:off x="4021493" y="4099601"/>
            <a:ext cx="164218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КОТЁНОК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3A8EF6-9377-5A38-FD35-51C4D56F6CF7}"/>
              </a:ext>
            </a:extLst>
          </p:cNvPr>
          <p:cNvSpPr txBox="1"/>
          <p:nvPr/>
        </p:nvSpPr>
        <p:spPr>
          <a:xfrm>
            <a:off x="7573929" y="4093733"/>
            <a:ext cx="64196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A2256D-13B9-CAAC-2A9C-A55AC83780E8}"/>
              </a:ext>
            </a:extLst>
          </p:cNvPr>
          <p:cNvSpPr txBox="1"/>
          <p:nvPr/>
        </p:nvSpPr>
        <p:spPr>
          <a:xfrm>
            <a:off x="5957254" y="4093733"/>
            <a:ext cx="13231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СИДИТ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F55BFF-5B89-55AA-FC22-5CA2201E116F}"/>
              </a:ext>
            </a:extLst>
          </p:cNvPr>
          <p:cNvSpPr txBox="1"/>
          <p:nvPr/>
        </p:nvSpPr>
        <p:spPr>
          <a:xfrm>
            <a:off x="8598109" y="4093733"/>
            <a:ext cx="11458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СТУЛЕ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FA4FD2-159C-7A6A-D285-AE3E18E7A3E9}"/>
              </a:ext>
            </a:extLst>
          </p:cNvPr>
          <p:cNvSpPr txBox="1"/>
          <p:nvPr/>
        </p:nvSpPr>
        <p:spPr>
          <a:xfrm>
            <a:off x="4096138" y="5704818"/>
            <a:ext cx="164218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КОТЁНОК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E26D36-ED35-8DCD-DFEF-4F7DD526572D}"/>
              </a:ext>
            </a:extLst>
          </p:cNvPr>
          <p:cNvSpPr txBox="1"/>
          <p:nvPr/>
        </p:nvSpPr>
        <p:spPr>
          <a:xfrm>
            <a:off x="6113517" y="5716907"/>
            <a:ext cx="13231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СИДИТ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480C8D-5280-1C9C-01D7-D39560BFECAE}"/>
              </a:ext>
            </a:extLst>
          </p:cNvPr>
          <p:cNvSpPr txBox="1"/>
          <p:nvPr/>
        </p:nvSpPr>
        <p:spPr>
          <a:xfrm>
            <a:off x="7886454" y="5716907"/>
            <a:ext cx="17438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НАСТУЛЕ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F37FF1-FBE8-F84E-04EE-13452BA8B9FB}"/>
              </a:ext>
            </a:extLst>
          </p:cNvPr>
          <p:cNvSpPr txBox="1"/>
          <p:nvPr/>
        </p:nvSpPr>
        <p:spPr>
          <a:xfrm>
            <a:off x="6618804" y="943960"/>
            <a:ext cx="5449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Так сколько же слов в высказывании?</a:t>
            </a:r>
          </a:p>
        </p:txBody>
      </p:sp>
    </p:spTree>
    <p:extLst>
      <p:ext uri="{BB962C8B-B14F-4D97-AF65-F5344CB8AC3E}">
        <p14:creationId xmlns:p14="http://schemas.microsoft.com/office/powerpoint/2010/main" val="8223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94DD47-597D-80B4-4CFC-AE7D5647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12328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/>
              <a:t>Котёнок   сидит   на   стуле.</a:t>
            </a:r>
          </a:p>
        </p:txBody>
      </p:sp>
      <p:sp>
        <p:nvSpPr>
          <p:cNvPr id="4" name="Половина рамки 3">
            <a:extLst>
              <a:ext uri="{FF2B5EF4-FFF2-40B4-BE49-F238E27FC236}">
                <a16:creationId xmlns:a16="http://schemas.microsoft.com/office/drawing/2014/main" xmlns="" id="{0B3593CF-1735-6DD6-4A3F-FF659BBAACD5}"/>
              </a:ext>
            </a:extLst>
          </p:cNvPr>
          <p:cNvSpPr/>
          <p:nvPr/>
        </p:nvSpPr>
        <p:spPr>
          <a:xfrm rot="13273750">
            <a:off x="8294913" y="1175656"/>
            <a:ext cx="522514" cy="4572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60FE63-48D3-3F2C-8585-A7D84B4209A8}"/>
              </a:ext>
            </a:extLst>
          </p:cNvPr>
          <p:cNvSpPr txBox="1"/>
          <p:nvPr/>
        </p:nvSpPr>
        <p:spPr>
          <a:xfrm>
            <a:off x="7221894" y="757925"/>
            <a:ext cx="31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МАЛЕНЬКОМ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D4D934A-617F-6F3C-D41E-05280D49A31B}"/>
              </a:ext>
            </a:extLst>
          </p:cNvPr>
          <p:cNvSpPr/>
          <p:nvPr/>
        </p:nvSpPr>
        <p:spPr>
          <a:xfrm>
            <a:off x="1026367" y="4299563"/>
            <a:ext cx="1978090" cy="78377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D61E9CA-8417-7C19-508D-DDE0C3D0E3D5}"/>
              </a:ext>
            </a:extLst>
          </p:cNvPr>
          <p:cNvSpPr/>
          <p:nvPr/>
        </p:nvSpPr>
        <p:spPr>
          <a:xfrm>
            <a:off x="9028923" y="4299564"/>
            <a:ext cx="1978090" cy="78377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8A2A584-7236-AA0D-542E-DAE6EA04B3F7}"/>
              </a:ext>
            </a:extLst>
          </p:cNvPr>
          <p:cNvSpPr/>
          <p:nvPr/>
        </p:nvSpPr>
        <p:spPr>
          <a:xfrm>
            <a:off x="6379029" y="4299564"/>
            <a:ext cx="1978090" cy="78377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5CEFC9A-55F2-7165-635D-AE3E28A713BF}"/>
              </a:ext>
            </a:extLst>
          </p:cNvPr>
          <p:cNvSpPr/>
          <p:nvPr/>
        </p:nvSpPr>
        <p:spPr>
          <a:xfrm>
            <a:off x="3657600" y="4299566"/>
            <a:ext cx="1978090" cy="78377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BE264C-FBEE-6288-6253-9E33F7C05E53}"/>
              </a:ext>
            </a:extLst>
          </p:cNvPr>
          <p:cNvSpPr txBox="1"/>
          <p:nvPr/>
        </p:nvSpPr>
        <p:spPr>
          <a:xfrm>
            <a:off x="2667000" y="3207885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Составим схему высказывания: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77868707-EFE1-825E-A17A-1F252D299142}"/>
              </a:ext>
            </a:extLst>
          </p:cNvPr>
          <p:cNvCxnSpPr/>
          <p:nvPr/>
        </p:nvCxnSpPr>
        <p:spPr>
          <a:xfrm>
            <a:off x="1026367" y="3946850"/>
            <a:ext cx="0" cy="4945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910794B-ECC3-09CF-680A-D85C75D24B12}"/>
              </a:ext>
            </a:extLst>
          </p:cNvPr>
          <p:cNvCxnSpPr>
            <a:cxnSpLocks/>
            <a:stCxn id="11" idx="1"/>
            <a:endCxn id="12" idx="3"/>
          </p:cNvCxnSpPr>
          <p:nvPr/>
        </p:nvCxnSpPr>
        <p:spPr>
          <a:xfrm flipH="1">
            <a:off x="8357119" y="4691450"/>
            <a:ext cx="67180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8B3A85A-B504-7890-A8F0-5E1686F7F6EF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flipH="1">
            <a:off x="5635690" y="4691450"/>
            <a:ext cx="743339" cy="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59A6AD3C-D674-EDAE-9434-E6A379F9E3CB}"/>
              </a:ext>
            </a:extLst>
          </p:cNvPr>
          <p:cNvCxnSpPr>
            <a:cxnSpLocks/>
            <a:stCxn id="13" idx="1"/>
            <a:endCxn id="8" idx="3"/>
          </p:cNvCxnSpPr>
          <p:nvPr/>
        </p:nvCxnSpPr>
        <p:spPr>
          <a:xfrm flipH="1" flipV="1">
            <a:off x="3004457" y="4691449"/>
            <a:ext cx="653143" cy="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ED95743C-BE17-3084-3BA4-2EE4C416D762}"/>
              </a:ext>
            </a:extLst>
          </p:cNvPr>
          <p:cNvSpPr/>
          <p:nvPr/>
        </p:nvSpPr>
        <p:spPr>
          <a:xfrm>
            <a:off x="11094098" y="5001208"/>
            <a:ext cx="71535" cy="821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9CD1E060-718A-E7BC-CE47-B49951A2F29C}"/>
              </a:ext>
            </a:extLst>
          </p:cNvPr>
          <p:cNvCxnSpPr>
            <a:cxnSpLocks/>
          </p:cNvCxnSpPr>
          <p:nvPr/>
        </p:nvCxnSpPr>
        <p:spPr>
          <a:xfrm flipH="1">
            <a:off x="1803918" y="4299563"/>
            <a:ext cx="435429" cy="7887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030FDAA3-9520-52C5-82A4-59C4B4A98BE8}"/>
              </a:ext>
            </a:extLst>
          </p:cNvPr>
          <p:cNvCxnSpPr>
            <a:cxnSpLocks/>
          </p:cNvCxnSpPr>
          <p:nvPr/>
        </p:nvCxnSpPr>
        <p:spPr>
          <a:xfrm flipH="1">
            <a:off x="4559559" y="4299563"/>
            <a:ext cx="441649" cy="7887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C6C05D79-5C47-3F86-F5A3-A5BBCC60F0FF}"/>
              </a:ext>
            </a:extLst>
          </p:cNvPr>
          <p:cNvCxnSpPr>
            <a:cxnSpLocks/>
          </p:cNvCxnSpPr>
          <p:nvPr/>
        </p:nvCxnSpPr>
        <p:spPr>
          <a:xfrm flipH="1">
            <a:off x="4348065" y="4299563"/>
            <a:ext cx="466531" cy="7887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50E8E32B-556F-0B93-8716-9113061B116E}"/>
              </a:ext>
            </a:extLst>
          </p:cNvPr>
          <p:cNvSpPr/>
          <p:nvPr/>
        </p:nvSpPr>
        <p:spPr>
          <a:xfrm>
            <a:off x="7221894" y="1404256"/>
            <a:ext cx="1259633" cy="1068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D4E1D637-C20B-456F-91F3-C53F7C722AEF}"/>
              </a:ext>
            </a:extLst>
          </p:cNvPr>
          <p:cNvCxnSpPr>
            <a:cxnSpLocks/>
          </p:cNvCxnSpPr>
          <p:nvPr/>
        </p:nvCxnSpPr>
        <p:spPr>
          <a:xfrm flipH="1">
            <a:off x="9865567" y="4299563"/>
            <a:ext cx="407437" cy="7887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9E76D19-9A89-C0B5-1772-1216C3589397}"/>
              </a:ext>
            </a:extLst>
          </p:cNvPr>
          <p:cNvSpPr txBox="1"/>
          <p:nvPr/>
        </p:nvSpPr>
        <p:spPr>
          <a:xfrm>
            <a:off x="7091265" y="4306727"/>
            <a:ext cx="531845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85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11" grpId="0" animBg="1"/>
      <p:bldP spid="12" grpId="0" animBg="1"/>
      <p:bldP spid="13" grpId="0" animBg="1"/>
      <p:bldP spid="14" grpId="0"/>
      <p:bldP spid="28" grpId="0" animBg="1"/>
      <p:bldP spid="38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D5B88-F4B2-6C75-F2AC-D5C92F4E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Для него нужна специальная модель!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8E3C75-47D2-1DDB-ED50-2A8E733D0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7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 отличие от слов, называющих предметы, действия и признаки, это слово ничего не называет. Его работа заключается в другом: оно помогает словам связываться между собой в речи. Это слово-помощник.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533CEC-A245-086A-B908-13A69B389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601" y="4450702"/>
            <a:ext cx="2660797" cy="219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1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94DD47-597D-80B4-4CFC-AE7D5647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12328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/>
              <a:t>Котёнок   сидит   на   стуле.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D4D934A-617F-6F3C-D41E-05280D49A31B}"/>
              </a:ext>
            </a:extLst>
          </p:cNvPr>
          <p:cNvSpPr/>
          <p:nvPr/>
        </p:nvSpPr>
        <p:spPr>
          <a:xfrm>
            <a:off x="1026367" y="4299563"/>
            <a:ext cx="1978090" cy="78377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D61E9CA-8417-7C19-508D-DDE0C3D0E3D5}"/>
              </a:ext>
            </a:extLst>
          </p:cNvPr>
          <p:cNvSpPr/>
          <p:nvPr/>
        </p:nvSpPr>
        <p:spPr>
          <a:xfrm>
            <a:off x="7453604" y="4299563"/>
            <a:ext cx="1978090" cy="78377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5CEFC9A-55F2-7165-635D-AE3E28A713BF}"/>
              </a:ext>
            </a:extLst>
          </p:cNvPr>
          <p:cNvSpPr/>
          <p:nvPr/>
        </p:nvSpPr>
        <p:spPr>
          <a:xfrm>
            <a:off x="3657600" y="4299566"/>
            <a:ext cx="1978090" cy="78377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77868707-EFE1-825E-A17A-1F252D299142}"/>
              </a:ext>
            </a:extLst>
          </p:cNvPr>
          <p:cNvCxnSpPr/>
          <p:nvPr/>
        </p:nvCxnSpPr>
        <p:spPr>
          <a:xfrm>
            <a:off x="1026367" y="3946850"/>
            <a:ext cx="0" cy="4945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910794B-ECC3-09CF-680A-D85C75D24B12}"/>
              </a:ext>
            </a:extLst>
          </p:cNvPr>
          <p:cNvCxnSpPr>
            <a:cxnSpLocks/>
          </p:cNvCxnSpPr>
          <p:nvPr/>
        </p:nvCxnSpPr>
        <p:spPr>
          <a:xfrm flipH="1">
            <a:off x="6781800" y="4668488"/>
            <a:ext cx="67180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8B3A85A-B504-7890-A8F0-5E1686F7F6E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5635690" y="4691450"/>
            <a:ext cx="743339" cy="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59A6AD3C-D674-EDAE-9434-E6A379F9E3CB}"/>
              </a:ext>
            </a:extLst>
          </p:cNvPr>
          <p:cNvCxnSpPr>
            <a:cxnSpLocks/>
            <a:stCxn id="13" idx="1"/>
            <a:endCxn id="8" idx="3"/>
          </p:cNvCxnSpPr>
          <p:nvPr/>
        </p:nvCxnSpPr>
        <p:spPr>
          <a:xfrm flipH="1" flipV="1">
            <a:off x="3004457" y="4691449"/>
            <a:ext cx="653143" cy="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ED95743C-BE17-3084-3BA4-2EE4C416D762}"/>
              </a:ext>
            </a:extLst>
          </p:cNvPr>
          <p:cNvSpPr/>
          <p:nvPr/>
        </p:nvSpPr>
        <p:spPr>
          <a:xfrm>
            <a:off x="9636967" y="4970762"/>
            <a:ext cx="71535" cy="821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9CD1E060-718A-E7BC-CE47-B49951A2F29C}"/>
              </a:ext>
            </a:extLst>
          </p:cNvPr>
          <p:cNvCxnSpPr>
            <a:cxnSpLocks/>
          </p:cNvCxnSpPr>
          <p:nvPr/>
        </p:nvCxnSpPr>
        <p:spPr>
          <a:xfrm flipH="1">
            <a:off x="1803918" y="4299563"/>
            <a:ext cx="435429" cy="7887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030FDAA3-9520-52C5-82A4-59C4B4A98BE8}"/>
              </a:ext>
            </a:extLst>
          </p:cNvPr>
          <p:cNvCxnSpPr>
            <a:cxnSpLocks/>
          </p:cNvCxnSpPr>
          <p:nvPr/>
        </p:nvCxnSpPr>
        <p:spPr>
          <a:xfrm flipH="1">
            <a:off x="4559559" y="4299563"/>
            <a:ext cx="441649" cy="7887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C6C05D79-5C47-3F86-F5A3-A5BBCC60F0FF}"/>
              </a:ext>
            </a:extLst>
          </p:cNvPr>
          <p:cNvCxnSpPr>
            <a:cxnSpLocks/>
          </p:cNvCxnSpPr>
          <p:nvPr/>
        </p:nvCxnSpPr>
        <p:spPr>
          <a:xfrm flipH="1">
            <a:off x="4348065" y="4299563"/>
            <a:ext cx="466531" cy="7887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D4E1D637-C20B-456F-91F3-C53F7C722AEF}"/>
              </a:ext>
            </a:extLst>
          </p:cNvPr>
          <p:cNvCxnSpPr>
            <a:cxnSpLocks/>
          </p:cNvCxnSpPr>
          <p:nvPr/>
        </p:nvCxnSpPr>
        <p:spPr>
          <a:xfrm flipH="1">
            <a:off x="8203162" y="4312706"/>
            <a:ext cx="407437" cy="7887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64976C9F-26F3-8D23-A501-6B9D83B7CFBA}"/>
              </a:ext>
            </a:extLst>
          </p:cNvPr>
          <p:cNvSpPr/>
          <p:nvPr/>
        </p:nvSpPr>
        <p:spPr>
          <a:xfrm>
            <a:off x="6397690" y="4287786"/>
            <a:ext cx="768220" cy="783763"/>
          </a:xfrm>
          <a:prstGeom prst="rtTriangl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10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244DEB-67E5-AFCF-D5C6-C12A378F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6">
                    <a:lumMod val="50000"/>
                  </a:schemeClr>
                </a:solidFill>
              </a:rPr>
              <a:t>Найди слово-помощник</a:t>
            </a:r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xmlns="" id="{EAEDCC13-E440-B93D-417F-505E34A7EEAC}"/>
              </a:ext>
            </a:extLst>
          </p:cNvPr>
          <p:cNvSpPr/>
          <p:nvPr/>
        </p:nvSpPr>
        <p:spPr>
          <a:xfrm>
            <a:off x="7081934" y="2286000"/>
            <a:ext cx="1446245" cy="1236663"/>
          </a:xfrm>
          <a:prstGeom prst="rtTriangl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9E4B42-3F42-5C3D-3208-B207B44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3909"/>
            <a:ext cx="10899710" cy="3583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/>
              <a:t>Птицы  сидят  на  ветке.</a:t>
            </a:r>
          </a:p>
        </p:txBody>
      </p:sp>
    </p:spTree>
    <p:extLst>
      <p:ext uri="{BB962C8B-B14F-4D97-AF65-F5344CB8AC3E}">
        <p14:creationId xmlns:p14="http://schemas.microsoft.com/office/powerpoint/2010/main" val="13876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244DEB-67E5-AFCF-D5C6-C12A378F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6">
                    <a:lumMod val="50000"/>
                  </a:schemeClr>
                </a:solidFill>
              </a:rPr>
              <a:t>Найди слово-помощник</a:t>
            </a:r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xmlns="" id="{EAEDCC13-E440-B93D-417F-505E34A7EEAC}"/>
              </a:ext>
            </a:extLst>
          </p:cNvPr>
          <p:cNvSpPr/>
          <p:nvPr/>
        </p:nvSpPr>
        <p:spPr>
          <a:xfrm>
            <a:off x="931506" y="2304663"/>
            <a:ext cx="981269" cy="1212980"/>
          </a:xfrm>
          <a:prstGeom prst="rtTriangl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9E4B42-3F42-5C3D-3208-B207B44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5248"/>
            <a:ext cx="10899710" cy="3583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/>
              <a:t>У   Маши  альбом.</a:t>
            </a:r>
          </a:p>
        </p:txBody>
      </p:sp>
    </p:spTree>
    <p:extLst>
      <p:ext uri="{BB962C8B-B14F-4D97-AF65-F5344CB8AC3E}">
        <p14:creationId xmlns:p14="http://schemas.microsoft.com/office/powerpoint/2010/main" val="37296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244DEB-67E5-AFCF-D5C6-C12A378F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6">
                    <a:lumMod val="50000"/>
                  </a:schemeClr>
                </a:solidFill>
              </a:rPr>
              <a:t>Найди слово-помощник</a:t>
            </a:r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xmlns="" id="{EAEDCC13-E440-B93D-417F-505E34A7EEAC}"/>
              </a:ext>
            </a:extLst>
          </p:cNvPr>
          <p:cNvSpPr/>
          <p:nvPr/>
        </p:nvSpPr>
        <p:spPr>
          <a:xfrm>
            <a:off x="5942045" y="2379308"/>
            <a:ext cx="1373155" cy="1138333"/>
          </a:xfrm>
          <a:prstGeom prst="rtTriangl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9E4B42-3F42-5C3D-3208-B207B44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5248"/>
            <a:ext cx="10899710" cy="3583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/>
              <a:t>Дети  идут  по  тропе.</a:t>
            </a:r>
          </a:p>
        </p:txBody>
      </p:sp>
    </p:spTree>
    <p:extLst>
      <p:ext uri="{BB962C8B-B14F-4D97-AF65-F5344CB8AC3E}">
        <p14:creationId xmlns:p14="http://schemas.microsoft.com/office/powerpoint/2010/main" val="412641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244DEB-67E5-AFCF-D5C6-C12A378F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6">
                    <a:lumMod val="50000"/>
                  </a:schemeClr>
                </a:solidFill>
              </a:rPr>
              <a:t>Найди слово-помощник</a:t>
            </a:r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xmlns="" id="{EAEDCC13-E440-B93D-417F-505E34A7EEAC}"/>
              </a:ext>
            </a:extLst>
          </p:cNvPr>
          <p:cNvSpPr/>
          <p:nvPr/>
        </p:nvSpPr>
        <p:spPr>
          <a:xfrm>
            <a:off x="4645091" y="2472615"/>
            <a:ext cx="934616" cy="1049692"/>
          </a:xfrm>
          <a:prstGeom prst="rtTriangl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9E4B42-3F42-5C3D-3208-B207B44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5248"/>
            <a:ext cx="10899710" cy="3583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/>
              <a:t>тетрадь  в  клетку</a:t>
            </a:r>
          </a:p>
        </p:txBody>
      </p:sp>
    </p:spTree>
    <p:extLst>
      <p:ext uri="{BB962C8B-B14F-4D97-AF65-F5344CB8AC3E}">
        <p14:creationId xmlns:p14="http://schemas.microsoft.com/office/powerpoint/2010/main" val="353308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77FB7A-42E5-9506-37DD-ED22502B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FD854E-A3E4-4B4D-4A52-CE4B5119B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3DB305-EFA0-4E7A-0CB8-897DFEBFD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11" y="9285"/>
            <a:ext cx="10676254" cy="684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86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244DEB-67E5-AFCF-D5C6-C12A378F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6">
                    <a:lumMod val="50000"/>
                  </a:schemeClr>
                </a:solidFill>
              </a:rPr>
              <a:t>Найди слово-помощник</a:t>
            </a:r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xmlns="" id="{EAEDCC13-E440-B93D-417F-505E34A7EEAC}"/>
              </a:ext>
            </a:extLst>
          </p:cNvPr>
          <p:cNvSpPr/>
          <p:nvPr/>
        </p:nvSpPr>
        <p:spPr>
          <a:xfrm>
            <a:off x="5036976" y="2472614"/>
            <a:ext cx="1298509" cy="1119671"/>
          </a:xfrm>
          <a:prstGeom prst="rtTriangl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9E4B42-3F42-5C3D-3208-B207B44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5248"/>
            <a:ext cx="10899710" cy="3583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/>
              <a:t>приходи  за  мной</a:t>
            </a:r>
          </a:p>
        </p:txBody>
      </p:sp>
    </p:spTree>
    <p:extLst>
      <p:ext uri="{BB962C8B-B14F-4D97-AF65-F5344CB8AC3E}">
        <p14:creationId xmlns:p14="http://schemas.microsoft.com/office/powerpoint/2010/main" val="99460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244DEB-67E5-AFCF-D5C6-C12A378F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6">
                    <a:lumMod val="50000"/>
                  </a:schemeClr>
                </a:solidFill>
              </a:rPr>
              <a:t>Найди слово-помощник</a:t>
            </a:r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xmlns="" id="{EAEDCC13-E440-B93D-417F-505E34A7EEAC}"/>
              </a:ext>
            </a:extLst>
          </p:cNvPr>
          <p:cNvSpPr/>
          <p:nvPr/>
        </p:nvSpPr>
        <p:spPr>
          <a:xfrm>
            <a:off x="1017036" y="2379922"/>
            <a:ext cx="1912776" cy="1231641"/>
          </a:xfrm>
          <a:prstGeom prst="rtTriangl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9E4B42-3F42-5C3D-3208-B207B44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5248"/>
            <a:ext cx="10899710" cy="3583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/>
              <a:t>над  городом  радуга</a:t>
            </a:r>
          </a:p>
        </p:txBody>
      </p:sp>
    </p:spTree>
    <p:extLst>
      <p:ext uri="{BB962C8B-B14F-4D97-AF65-F5344CB8AC3E}">
        <p14:creationId xmlns:p14="http://schemas.microsoft.com/office/powerpoint/2010/main" val="416283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844338-971F-6F55-0FCF-F3E24FED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00EB09-B0FA-DEAD-702E-79C99D98D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A7B805E-0D24-9B9C-52DC-CA68456F6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46"/>
          <a:stretch/>
        </p:blipFill>
        <p:spPr>
          <a:xfrm>
            <a:off x="0" y="0"/>
            <a:ext cx="12218075" cy="681037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9544A08-822B-48A2-FF1C-E3834FD6C4D1}"/>
              </a:ext>
            </a:extLst>
          </p:cNvPr>
          <p:cNvSpPr/>
          <p:nvPr/>
        </p:nvSpPr>
        <p:spPr>
          <a:xfrm>
            <a:off x="475861" y="1511559"/>
            <a:ext cx="9955763" cy="811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3476B13-5FBC-7011-B5F8-0A1066984761}"/>
              </a:ext>
            </a:extLst>
          </p:cNvPr>
          <p:cNvSpPr/>
          <p:nvPr/>
        </p:nvSpPr>
        <p:spPr>
          <a:xfrm>
            <a:off x="475860" y="2412255"/>
            <a:ext cx="9955763" cy="811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616D04-8C58-7C79-E152-9A76E26E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710D32-13BC-8237-FE81-CB899894D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14E1D1-6373-AC3D-A7AC-D3B44538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8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6B56AF-6781-3CBA-A3D3-F675EFAF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3087"/>
          </a:xfrm>
        </p:spPr>
        <p:txBody>
          <a:bodyPr>
            <a:noAutofit/>
          </a:bodyPr>
          <a:lstStyle/>
          <a:p>
            <a:r>
              <a:rPr lang="ru-RU" sz="8800" b="1" dirty="0">
                <a:solidFill>
                  <a:schemeClr val="accent6">
                    <a:lumMod val="50000"/>
                  </a:schemeClr>
                </a:solidFill>
              </a:rPr>
              <a:t>Кто?   Что это?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995912-C20D-2782-1444-0D5E3818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1935" y="1918930"/>
            <a:ext cx="4102930" cy="4351338"/>
          </a:xfrm>
        </p:spPr>
        <p:txBody>
          <a:bodyPr/>
          <a:lstStyle/>
          <a:p>
            <a:r>
              <a:rPr lang="ru-RU" sz="4400" b="1" dirty="0"/>
              <a:t>МЯЧ</a:t>
            </a:r>
          </a:p>
          <a:p>
            <a:r>
              <a:rPr lang="ru-RU" sz="4400" b="1" dirty="0"/>
              <a:t>БЕЛЫЙ</a:t>
            </a:r>
          </a:p>
          <a:p>
            <a:r>
              <a:rPr lang="ru-RU" sz="4400" b="1" dirty="0"/>
              <a:t>ВЕТЕР</a:t>
            </a:r>
          </a:p>
          <a:p>
            <a:r>
              <a:rPr lang="ru-RU" sz="4400" b="1" dirty="0"/>
              <a:t>ДОМ</a:t>
            </a:r>
          </a:p>
          <a:p>
            <a:r>
              <a:rPr lang="ru-RU" sz="4400" b="1" dirty="0"/>
              <a:t>ПЕСНЯ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4E57BC9-B8EB-6D8C-862E-6DF2BCE32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66" y="1806963"/>
            <a:ext cx="4102930" cy="39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5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6B56AF-6781-3CBA-A3D3-F675EFAF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3087"/>
          </a:xfrm>
        </p:spPr>
        <p:txBody>
          <a:bodyPr/>
          <a:lstStyle/>
          <a:p>
            <a:r>
              <a:rPr lang="ru-RU" dirty="0"/>
              <a:t>ПОВТОРЯЕМ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995912-C20D-2782-1444-0D5E3818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3273" y="1806963"/>
            <a:ext cx="4102930" cy="4351338"/>
          </a:xfrm>
        </p:spPr>
        <p:txBody>
          <a:bodyPr/>
          <a:lstStyle/>
          <a:p>
            <a:r>
              <a:rPr lang="ru-RU" sz="4400" b="1" dirty="0"/>
              <a:t>МЯЧ</a:t>
            </a:r>
          </a:p>
          <a:p>
            <a:r>
              <a:rPr lang="ru-RU" sz="4400" b="1" dirty="0">
                <a:solidFill>
                  <a:srgbClr val="FF0000"/>
                </a:solidFill>
              </a:rPr>
              <a:t>БЕЛЫЙ</a:t>
            </a:r>
          </a:p>
          <a:p>
            <a:r>
              <a:rPr lang="ru-RU" sz="4400" b="1" dirty="0"/>
              <a:t>ВЕТЕР</a:t>
            </a:r>
          </a:p>
          <a:p>
            <a:r>
              <a:rPr lang="ru-RU" sz="4400" b="1" dirty="0"/>
              <a:t>ДОМ</a:t>
            </a:r>
          </a:p>
          <a:p>
            <a:r>
              <a:rPr lang="ru-RU" sz="4400" b="1" dirty="0"/>
              <a:t>ПЕСНЯ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4E57BC9-B8EB-6D8C-862E-6DF2BCE32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66" y="1806963"/>
            <a:ext cx="4102930" cy="39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E67D00-B957-1A49-7BC4-4008E748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>
                <a:solidFill>
                  <a:schemeClr val="accent6">
                    <a:lumMod val="50000"/>
                  </a:schemeClr>
                </a:solidFill>
              </a:rPr>
              <a:t>Что делает?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8CB5CA-4BEE-718A-2507-08E1361D2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034" y="1825625"/>
            <a:ext cx="4359766" cy="4351338"/>
          </a:xfrm>
        </p:spPr>
        <p:txBody>
          <a:bodyPr/>
          <a:lstStyle/>
          <a:p>
            <a:r>
              <a:rPr lang="ru-RU" sz="4400" b="1" dirty="0"/>
              <a:t>МОЕТ</a:t>
            </a:r>
          </a:p>
          <a:p>
            <a:r>
              <a:rPr lang="ru-RU" sz="4400" b="1" dirty="0"/>
              <a:t>ХОДИТ</a:t>
            </a:r>
          </a:p>
          <a:p>
            <a:r>
              <a:rPr lang="ru-RU" sz="4400" b="1" dirty="0"/>
              <a:t>СМОТРИТ</a:t>
            </a:r>
          </a:p>
          <a:p>
            <a:r>
              <a:rPr lang="ru-RU" sz="4400" b="1" dirty="0"/>
              <a:t>ЗНАЕТ</a:t>
            </a:r>
          </a:p>
          <a:p>
            <a:r>
              <a:rPr lang="ru-RU" sz="4400" b="1" dirty="0"/>
              <a:t>ЗАМОК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0D3DAE-2C50-561B-0925-B6D34160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269" y="1839621"/>
            <a:ext cx="3835699" cy="36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E67D00-B957-1A49-7BC4-4008E748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>
                <a:solidFill>
                  <a:schemeClr val="accent6">
                    <a:lumMod val="50000"/>
                  </a:schemeClr>
                </a:solidFill>
              </a:rPr>
              <a:t>Что делает?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8CB5CA-4BEE-718A-2507-08E1361D2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034" y="1825625"/>
            <a:ext cx="4359766" cy="4351338"/>
          </a:xfrm>
        </p:spPr>
        <p:txBody>
          <a:bodyPr/>
          <a:lstStyle/>
          <a:p>
            <a:r>
              <a:rPr lang="ru-RU" sz="4400" b="1" dirty="0"/>
              <a:t>МОЕТ</a:t>
            </a:r>
          </a:p>
          <a:p>
            <a:r>
              <a:rPr lang="ru-RU" sz="4400" b="1" dirty="0"/>
              <a:t>ХОДИТ</a:t>
            </a:r>
          </a:p>
          <a:p>
            <a:r>
              <a:rPr lang="ru-RU" sz="4400" b="1" dirty="0"/>
              <a:t>СМОТРИТ</a:t>
            </a:r>
          </a:p>
          <a:p>
            <a:r>
              <a:rPr lang="ru-RU" sz="4400" b="1" dirty="0"/>
              <a:t>ЗНАЕТ</a:t>
            </a:r>
          </a:p>
          <a:p>
            <a:r>
              <a:rPr lang="ru-RU" sz="4400" b="1" dirty="0">
                <a:solidFill>
                  <a:srgbClr val="FF0000"/>
                </a:solidFill>
              </a:rPr>
              <a:t>ЗАМОК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0D3DAE-2C50-561B-0925-B6D34160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269" y="1839621"/>
            <a:ext cx="3835699" cy="36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3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CF70AA-9950-35DF-FB0D-83F7B688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>
                <a:solidFill>
                  <a:schemeClr val="accent6">
                    <a:lumMod val="50000"/>
                  </a:schemeClr>
                </a:solidFill>
              </a:rPr>
              <a:t>Какой?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040468-CAE0-3C90-81C7-857877699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5561" y="1825625"/>
            <a:ext cx="4508238" cy="4351338"/>
          </a:xfrm>
        </p:spPr>
        <p:txBody>
          <a:bodyPr/>
          <a:lstStyle/>
          <a:p>
            <a:r>
              <a:rPr lang="ru-RU" sz="4800" b="1" dirty="0"/>
              <a:t>СМЕЛЫЙ</a:t>
            </a:r>
          </a:p>
          <a:p>
            <a:r>
              <a:rPr lang="ru-RU" sz="4800" b="1" dirty="0"/>
              <a:t>ЛЕСНОЙ</a:t>
            </a:r>
          </a:p>
          <a:p>
            <a:r>
              <a:rPr lang="ru-RU" sz="4800" b="1" dirty="0"/>
              <a:t>ГРОМКИЙ</a:t>
            </a:r>
          </a:p>
          <a:p>
            <a:r>
              <a:rPr lang="ru-RU" sz="4800" b="1" dirty="0"/>
              <a:t>ГРОМ</a:t>
            </a:r>
          </a:p>
          <a:p>
            <a:r>
              <a:rPr lang="ru-RU" sz="4800" b="1" dirty="0"/>
              <a:t>МОКРЫЙ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71686D-C561-0B9E-BF5F-F4A6418B5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17" y="2041457"/>
            <a:ext cx="3960724" cy="37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CF70AA-9950-35DF-FB0D-83F7B688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>
                <a:solidFill>
                  <a:schemeClr val="accent6">
                    <a:lumMod val="50000"/>
                  </a:schemeClr>
                </a:solidFill>
              </a:rPr>
              <a:t>Какой?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040468-CAE0-3C90-81C7-857877699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5561" y="1825625"/>
            <a:ext cx="4508238" cy="4351338"/>
          </a:xfrm>
        </p:spPr>
        <p:txBody>
          <a:bodyPr/>
          <a:lstStyle/>
          <a:p>
            <a:r>
              <a:rPr lang="ru-RU" sz="4800" b="1" dirty="0"/>
              <a:t>СМЕЛЫЙ</a:t>
            </a:r>
          </a:p>
          <a:p>
            <a:r>
              <a:rPr lang="ru-RU" sz="4800" b="1" dirty="0"/>
              <a:t>ЛЕСНОЙ</a:t>
            </a:r>
          </a:p>
          <a:p>
            <a:r>
              <a:rPr lang="ru-RU" sz="4800" b="1" dirty="0"/>
              <a:t>ГРОМКИЙ</a:t>
            </a:r>
          </a:p>
          <a:p>
            <a:r>
              <a:rPr lang="ru-RU" sz="4800" b="1" dirty="0">
                <a:solidFill>
                  <a:srgbClr val="FF0000"/>
                </a:solidFill>
              </a:rPr>
              <a:t>ГРОМ</a:t>
            </a:r>
          </a:p>
          <a:p>
            <a:r>
              <a:rPr lang="ru-RU" sz="4800" b="1" dirty="0"/>
              <a:t>МОКРЫЙ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71686D-C561-0B9E-BF5F-F4A6418B5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17" y="2041457"/>
            <a:ext cx="3960724" cy="37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7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4C3354-A7BF-38B5-3DC0-20BDD6FB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6">
                    <a:lumMod val="50000"/>
                  </a:schemeClr>
                </a:solidFill>
              </a:rPr>
              <a:t>Составь высказывание по схеме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428AC0-842D-1F79-C64C-20F645AB7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32437"/>
            <a:ext cx="10515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/>
              <a:t>Девочка  подметает  пол.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34802B-9E52-0BE6-616E-732B8A790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76" y="1448092"/>
            <a:ext cx="10027685" cy="36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5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186</Words>
  <Application>Microsoft Office PowerPoint</Application>
  <PresentationFormat>Широкоэкранный</PresentationFormat>
  <Paragraphs>73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Слова-помощники</vt:lpstr>
      <vt:lpstr>Презентация PowerPoint</vt:lpstr>
      <vt:lpstr>Кто?   Что это?</vt:lpstr>
      <vt:lpstr>ПОВТОРЯЕМ</vt:lpstr>
      <vt:lpstr>Что делает?</vt:lpstr>
      <vt:lpstr>Что делает?</vt:lpstr>
      <vt:lpstr>Какой?</vt:lpstr>
      <vt:lpstr>Какой?</vt:lpstr>
      <vt:lpstr>Составь высказывание по схеме</vt:lpstr>
      <vt:lpstr>Докажи, что в высказывании 3 слова</vt:lpstr>
      <vt:lpstr>Между словами можно поставить другие слова</vt:lpstr>
      <vt:lpstr>Презентация PowerPoint</vt:lpstr>
      <vt:lpstr>Котёнок   сидит   на   стуле.</vt:lpstr>
      <vt:lpstr>Для него нужна специальная модель!</vt:lpstr>
      <vt:lpstr>Котёнок   сидит   на   стуле.</vt:lpstr>
      <vt:lpstr>Найди слово-помощник</vt:lpstr>
      <vt:lpstr>Найди слово-помощник</vt:lpstr>
      <vt:lpstr>Найди слово-помощник</vt:lpstr>
      <vt:lpstr>Найди слово-помощник</vt:lpstr>
      <vt:lpstr>Найди слово-помощник</vt:lpstr>
      <vt:lpstr>Найди слово-помощник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Слова-помощники</dc:title>
  <dc:creator>Galina</dc:creator>
  <cp:lastModifiedBy>Учитель</cp:lastModifiedBy>
  <cp:revision>3</cp:revision>
  <dcterms:created xsi:type="dcterms:W3CDTF">2022-09-14T15:03:47Z</dcterms:created>
  <dcterms:modified xsi:type="dcterms:W3CDTF">2025-06-10T11:40:20Z</dcterms:modified>
</cp:coreProperties>
</file>