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0"/>
  </p:notesMasterIdLst>
  <p:sldIdLst>
    <p:sldId id="340" r:id="rId2"/>
    <p:sldId id="324" r:id="rId3"/>
    <p:sldId id="284" r:id="rId4"/>
    <p:sldId id="283" r:id="rId5"/>
    <p:sldId id="339" r:id="rId6"/>
    <p:sldId id="376" r:id="rId7"/>
    <p:sldId id="378" r:id="rId8"/>
    <p:sldId id="379" r:id="rId9"/>
    <p:sldId id="316" r:id="rId10"/>
    <p:sldId id="317" r:id="rId11"/>
    <p:sldId id="350" r:id="rId12"/>
    <p:sldId id="345" r:id="rId13"/>
    <p:sldId id="315" r:id="rId14"/>
    <p:sldId id="318" r:id="rId15"/>
    <p:sldId id="319" r:id="rId16"/>
    <p:sldId id="380" r:id="rId17"/>
    <p:sldId id="373" r:id="rId18"/>
    <p:sldId id="374" r:id="rId19"/>
    <p:sldId id="344" r:id="rId20"/>
    <p:sldId id="375" r:id="rId21"/>
    <p:sldId id="326" r:id="rId22"/>
    <p:sldId id="361" r:id="rId23"/>
    <p:sldId id="353" r:id="rId24"/>
    <p:sldId id="357" r:id="rId25"/>
    <p:sldId id="370" r:id="rId26"/>
    <p:sldId id="338" r:id="rId27"/>
    <p:sldId id="325" r:id="rId28"/>
    <p:sldId id="331" r:id="rId29"/>
    <p:sldId id="332" r:id="rId30"/>
    <p:sldId id="333" r:id="rId31"/>
    <p:sldId id="334" r:id="rId32"/>
    <p:sldId id="355" r:id="rId33"/>
    <p:sldId id="368" r:id="rId34"/>
    <p:sldId id="367" r:id="rId35"/>
    <p:sldId id="337" r:id="rId36"/>
    <p:sldId id="327" r:id="rId37"/>
    <p:sldId id="372" r:id="rId38"/>
    <p:sldId id="356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17E2551F-FA9F-4B17-985E-6B6CE64DCA83}">
          <p14:sldIdLst>
            <p14:sldId id="340"/>
            <p14:sldId id="324"/>
            <p14:sldId id="284"/>
            <p14:sldId id="283"/>
            <p14:sldId id="339"/>
            <p14:sldId id="376"/>
            <p14:sldId id="378"/>
            <p14:sldId id="379"/>
            <p14:sldId id="316"/>
            <p14:sldId id="317"/>
            <p14:sldId id="350"/>
            <p14:sldId id="345"/>
            <p14:sldId id="315"/>
            <p14:sldId id="318"/>
            <p14:sldId id="319"/>
            <p14:sldId id="380"/>
            <p14:sldId id="373"/>
            <p14:sldId id="374"/>
            <p14:sldId id="344"/>
            <p14:sldId id="375"/>
            <p14:sldId id="326"/>
            <p14:sldId id="361"/>
            <p14:sldId id="353"/>
            <p14:sldId id="357"/>
            <p14:sldId id="370"/>
            <p14:sldId id="338"/>
            <p14:sldId id="325"/>
            <p14:sldId id="331"/>
            <p14:sldId id="332"/>
            <p14:sldId id="333"/>
            <p14:sldId id="334"/>
            <p14:sldId id="355"/>
            <p14:sldId id="368"/>
            <p14:sldId id="367"/>
            <p14:sldId id="337"/>
            <p14:sldId id="327"/>
            <p14:sldId id="372"/>
            <p14:sldId id="356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3B90C5"/>
    <a:srgbClr val="03930A"/>
    <a:srgbClr val="00FF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0" autoAdjust="0"/>
    <p:restoredTop sz="94662" autoAdjust="0"/>
  </p:normalViewPr>
  <p:slideViewPr>
    <p:cSldViewPr>
      <p:cViewPr>
        <p:scale>
          <a:sx n="75" d="100"/>
          <a:sy n="75" d="100"/>
        </p:scale>
        <p:origin x="-33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B57DC-1504-4DF7-9E51-16A26D50F18E}" type="datetimeFigureOut">
              <a:rPr lang="ru-RU" smtClean="0"/>
              <a:pPr/>
              <a:t>06.01.2021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C2D06-A6C5-4BB4-A9CB-72749DD005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363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C2D06-A6C5-4BB4-A9CB-72749DD005F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527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AB92-95AB-4B2D-BCA9-93A674407727}" type="datetimeFigureOut">
              <a:rPr lang="ru-RU" smtClean="0"/>
              <a:pPr/>
              <a:t>06.01.2021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CB61FB8-4900-4A16-96C4-33DDF19DBE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AB92-95AB-4B2D-BCA9-93A674407727}" type="datetimeFigureOut">
              <a:rPr lang="ru-RU" smtClean="0"/>
              <a:pPr/>
              <a:t>06.01.2021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61FB8-4900-4A16-96C4-33DDF19DBE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AB92-95AB-4B2D-BCA9-93A674407727}" type="datetimeFigureOut">
              <a:rPr lang="ru-RU" smtClean="0"/>
              <a:pPr/>
              <a:t>06.01.2021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61FB8-4900-4A16-96C4-33DDF19DBE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AB92-95AB-4B2D-BCA9-93A674407727}" type="datetimeFigureOut">
              <a:rPr lang="ru-RU" smtClean="0"/>
              <a:pPr/>
              <a:t>06.01.2021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61FB8-4900-4A16-96C4-33DDF19DBE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AB92-95AB-4B2D-BCA9-93A674407727}" type="datetimeFigureOut">
              <a:rPr lang="ru-RU" smtClean="0"/>
              <a:pPr/>
              <a:t>06.01.2021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B61FB8-4900-4A16-96C4-33DDF19DBE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AB92-95AB-4B2D-BCA9-93A674407727}" type="datetimeFigureOut">
              <a:rPr lang="ru-RU" smtClean="0"/>
              <a:pPr/>
              <a:t>06.01.2021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61FB8-4900-4A16-96C4-33DDF19DBE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AB92-95AB-4B2D-BCA9-93A674407727}" type="datetimeFigureOut">
              <a:rPr lang="ru-RU" smtClean="0"/>
              <a:pPr/>
              <a:t>06.01.2021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61FB8-4900-4A16-96C4-33DDF19DBE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AB92-95AB-4B2D-BCA9-93A674407727}" type="datetimeFigureOut">
              <a:rPr lang="ru-RU" smtClean="0"/>
              <a:pPr/>
              <a:t>06.01.2021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61FB8-4900-4A16-96C4-33DDF19DBE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AB92-95AB-4B2D-BCA9-93A674407727}" type="datetimeFigureOut">
              <a:rPr lang="ru-RU" smtClean="0"/>
              <a:pPr/>
              <a:t>06.01.2021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61FB8-4900-4A16-96C4-33DDF19DBE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AB92-95AB-4B2D-BCA9-93A674407727}" type="datetimeFigureOut">
              <a:rPr lang="ru-RU" smtClean="0"/>
              <a:pPr/>
              <a:t>06.01.2021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61FB8-4900-4A16-96C4-33DDF19DBE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AB92-95AB-4B2D-BCA9-93A674407727}" type="datetimeFigureOut">
              <a:rPr lang="ru-RU" smtClean="0"/>
              <a:pPr/>
              <a:t>06.01.2021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CB61FB8-4900-4A16-96C4-33DDF19DBE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523AB92-95AB-4B2D-BCA9-93A674407727}" type="datetimeFigureOut">
              <a:rPr lang="ru-RU" smtClean="0"/>
              <a:pPr/>
              <a:t>06.01.2021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ECB61FB8-4900-4A16-96C4-33DDF19DBE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44824"/>
            <a:ext cx="7772400" cy="4321175"/>
          </a:xfrm>
        </p:spPr>
        <p:txBody>
          <a:bodyPr/>
          <a:lstStyle/>
          <a:p>
            <a:r>
              <a:rPr lang="ru-RU" sz="1600" dirty="0" smtClean="0"/>
              <a:t> </a:t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en-US" sz="1600" dirty="0"/>
              <a:t> </a:t>
            </a:r>
            <a:r>
              <a:rPr lang="en-US" sz="1600" dirty="0" smtClean="0"/>
              <a:t>                                             </a:t>
            </a:r>
            <a:r>
              <a:rPr lang="ru-RU" sz="1600" dirty="0" smtClean="0">
                <a:solidFill>
                  <a:srgbClr val="FF0000"/>
                </a:solidFill>
              </a:rPr>
              <a:t>Подготовили: Воспитатели МКДОУ№200                                                                                                                                        </a:t>
            </a:r>
            <a:br>
              <a:rPr lang="ru-RU" sz="16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                                                                Зубкова З.М.  </a:t>
            </a:r>
            <a:r>
              <a:rPr lang="ru-RU" sz="1600" dirty="0" err="1" smtClean="0">
                <a:solidFill>
                  <a:srgbClr val="FF0000"/>
                </a:solidFill>
              </a:rPr>
              <a:t>Колпащикова</a:t>
            </a:r>
            <a:r>
              <a:rPr lang="ru-RU" sz="1600" dirty="0" smtClean="0">
                <a:solidFill>
                  <a:srgbClr val="FF0000"/>
                </a:solidFill>
              </a:rPr>
              <a:t> Л. В.</a:t>
            </a:r>
            <a:br>
              <a:rPr lang="ru-RU" sz="1600" dirty="0" smtClean="0">
                <a:solidFill>
                  <a:srgbClr val="FF0000"/>
                </a:solidFill>
              </a:rPr>
            </a:br>
            <a:r>
              <a:rPr lang="ru-RU" sz="1600" dirty="0" smtClean="0"/>
              <a:t>                              </a:t>
            </a:r>
            <a:br>
              <a:rPr lang="ru-RU" sz="1600" dirty="0" smtClean="0"/>
            </a:br>
            <a:r>
              <a:rPr lang="ru-RU" sz="1600" dirty="0"/>
              <a:t> </a:t>
            </a:r>
            <a:r>
              <a:rPr lang="ru-RU" sz="1600" dirty="0" smtClean="0"/>
              <a:t>                                                                                          </a:t>
            </a:r>
            <a:endParaRPr lang="ru-RU" sz="1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881" y="-171400"/>
            <a:ext cx="7992888" cy="5616624"/>
          </a:xfrm>
        </p:spPr>
        <p:txBody>
          <a:bodyPr>
            <a:noAutofit/>
          </a:bodyPr>
          <a:lstStyle/>
          <a:p>
            <a:pPr algn="just"/>
            <a:endParaRPr lang="ru-RU" sz="2400" dirty="0" smtClean="0">
              <a:solidFill>
                <a:srgbClr val="FF0000"/>
              </a:solidFill>
            </a:endParaRPr>
          </a:p>
          <a:p>
            <a:pPr algn="just"/>
            <a:endParaRPr lang="ru-RU" sz="2400" dirty="0">
              <a:solidFill>
                <a:srgbClr val="FF0000"/>
              </a:solidFill>
            </a:endParaRPr>
          </a:p>
          <a:p>
            <a:pPr algn="just"/>
            <a:endParaRPr lang="ru-RU" sz="2400" dirty="0" smtClean="0">
              <a:solidFill>
                <a:srgbClr val="FF0000"/>
              </a:solidFill>
            </a:endParaRPr>
          </a:p>
          <a:p>
            <a:pPr algn="just"/>
            <a:endParaRPr lang="ru-RU" sz="2400" dirty="0">
              <a:solidFill>
                <a:srgbClr val="FF0000"/>
              </a:solidFill>
            </a:endParaRPr>
          </a:p>
          <a:p>
            <a:pPr algn="just"/>
            <a:endParaRPr lang="ru-RU" sz="2400" dirty="0" smtClean="0">
              <a:solidFill>
                <a:srgbClr val="FF0000"/>
              </a:solidFill>
            </a:endParaRPr>
          </a:p>
          <a:p>
            <a:pPr algn="just"/>
            <a:endParaRPr lang="ru-RU" sz="2400" dirty="0">
              <a:solidFill>
                <a:srgbClr val="FF0000"/>
              </a:solidFill>
            </a:endParaRPr>
          </a:p>
          <a:p>
            <a:pPr algn="just"/>
            <a:endParaRPr lang="ru-RU" sz="2400" dirty="0" smtClean="0">
              <a:solidFill>
                <a:srgbClr val="FF0000"/>
              </a:solidFill>
            </a:endParaRPr>
          </a:p>
          <a:p>
            <a:pPr algn="just"/>
            <a:endParaRPr lang="ru-RU" sz="2400" dirty="0">
              <a:solidFill>
                <a:srgbClr val="FF0000"/>
              </a:solidFill>
            </a:endParaRPr>
          </a:p>
          <a:p>
            <a:pPr algn="just"/>
            <a:endParaRPr lang="ru-RU" sz="2400" dirty="0" smtClean="0">
              <a:solidFill>
                <a:srgbClr val="FF0000"/>
              </a:solidFill>
            </a:endParaRPr>
          </a:p>
          <a:p>
            <a:pPr algn="just"/>
            <a:endParaRPr lang="ru-RU" sz="2400" dirty="0">
              <a:solidFill>
                <a:srgbClr val="FF0000"/>
              </a:solidFill>
            </a:endParaRPr>
          </a:p>
          <a:p>
            <a:pPr algn="just"/>
            <a:endParaRPr lang="ru-RU" sz="2400" dirty="0" smtClean="0">
              <a:solidFill>
                <a:srgbClr val="FF0000"/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FF0000"/>
                </a:solidFill>
              </a:rPr>
              <a:t>Опыт работы по теме: «нравственно-патриотическое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FF0000"/>
                </a:solidFill>
              </a:rPr>
              <a:t>Воспитание младших дошкольников через знакомство с дымковской игрушкой – символом вятского края»</a:t>
            </a:r>
          </a:p>
          <a:p>
            <a:pPr algn="just"/>
            <a:endParaRPr lang="ru-RU" sz="2400" dirty="0">
              <a:solidFill>
                <a:srgbClr val="FF0000"/>
              </a:solidFill>
            </a:endParaRPr>
          </a:p>
          <a:p>
            <a:pPr algn="just"/>
            <a:endParaRPr lang="ru-RU" sz="2400" dirty="0" smtClean="0">
              <a:solidFill>
                <a:srgbClr val="FF0000"/>
              </a:solidFill>
            </a:endParaRPr>
          </a:p>
          <a:p>
            <a:pPr algn="just"/>
            <a:endParaRPr lang="ru-RU" sz="2400" dirty="0">
              <a:solidFill>
                <a:srgbClr val="FF0000"/>
              </a:solidFill>
            </a:endParaRPr>
          </a:p>
          <a:p>
            <a:pPr algn="just"/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31.png"/>
          <p:cNvPicPr>
            <a:picLocks noChangeAspect="1"/>
          </p:cNvPicPr>
          <p:nvPr/>
        </p:nvPicPr>
        <p:blipFill rotWithShape="1">
          <a:blip r:embed="rId2" cstate="print"/>
          <a:srcRect l="766" t="84980" r="3341" b="2389"/>
          <a:stretch/>
        </p:blipFill>
        <p:spPr>
          <a:xfrm>
            <a:off x="-108520" y="6019238"/>
            <a:ext cx="9117045" cy="90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7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F:\Участие в творческой группе\Работа с детьми\IMG_14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268760"/>
            <a:ext cx="3288656" cy="246649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" name="Picture 2" descr="F:\Участие в творческой группе\Работа с детьми\IMG_14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450" y="1358768"/>
            <a:ext cx="3466693" cy="2441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2" name="Picture 8" descr="F:\Участие в творческой группе\Работа с детьми\IMG_14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3983243"/>
            <a:ext cx="3273341" cy="245500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3" name="Picture 4" descr="F:\Участие в творческой группе\Работа с детьми\IMG_14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768" y="3912864"/>
            <a:ext cx="3640056" cy="259576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467543" y="260648"/>
            <a:ext cx="81369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+mj-lt"/>
              </a:rPr>
              <a:t>Р</a:t>
            </a:r>
            <a:r>
              <a:rPr lang="ru-RU" sz="2400" dirty="0" smtClean="0">
                <a:solidFill>
                  <a:srgbClr val="FF0000"/>
                </a:solidFill>
                <a:latin typeface="+mj-lt"/>
              </a:rPr>
              <a:t>азработка </a:t>
            </a:r>
            <a:r>
              <a:rPr lang="ru-RU" sz="2400" dirty="0">
                <a:solidFill>
                  <a:srgbClr val="FF0000"/>
                </a:solidFill>
                <a:latin typeface="+mj-lt"/>
              </a:rPr>
              <a:t>и накопление методических пособий по знакомству с дымковской росписью</a:t>
            </a:r>
          </a:p>
        </p:txBody>
      </p:sp>
    </p:spTree>
    <p:extLst>
      <p:ext uri="{BB962C8B-B14F-4D97-AF65-F5344CB8AC3E}">
        <p14:creationId xmlns:p14="http://schemas.microsoft.com/office/powerpoint/2010/main" val="36490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-25258"/>
            <a:ext cx="5791200" cy="1077994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 smtClean="0">
                <a:solidFill>
                  <a:srgbClr val="FF0000"/>
                </a:solidFill>
              </a:rPr>
              <a:t>лэпбук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99" y="4149080"/>
            <a:ext cx="3351497" cy="2514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49322"/>
            <a:ext cx="3059832" cy="2292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246" y="4149080"/>
            <a:ext cx="3312368" cy="2485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10" y="1597836"/>
            <a:ext cx="3189207" cy="2395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99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6552" y="184249"/>
            <a:ext cx="5791200" cy="13716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Работа с детьми:</a:t>
            </a:r>
            <a:br>
              <a:rPr lang="ru-RU" sz="2400" dirty="0" smtClean="0">
                <a:solidFill>
                  <a:srgbClr val="FF0000"/>
                </a:solidFill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77392"/>
            <a:ext cx="7620000" cy="4373563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Посещение выставки дымковских игрушек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Организованная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Участие 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 конкурсе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чтецов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Знакомство с </a:t>
            </a:r>
            <a:r>
              <a:rPr 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лэпбуком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книжек- малышек с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Организация выставки творческих работ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Развлечение с участием детей и пап: « Защитники земли вятской»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Волонтёрство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9" name="Содержимое 3" descr="31.png"/>
          <p:cNvPicPr>
            <a:picLocks noChangeAspect="1"/>
          </p:cNvPicPr>
          <p:nvPr/>
        </p:nvPicPr>
        <p:blipFill rotWithShape="1">
          <a:blip r:embed="rId2" cstate="print"/>
          <a:srcRect l="766" t="84980" r="3341" b="2389"/>
          <a:stretch/>
        </p:blipFill>
        <p:spPr>
          <a:xfrm>
            <a:off x="0" y="5951984"/>
            <a:ext cx="9010650" cy="90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9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4654" y="1976163"/>
            <a:ext cx="4776221" cy="3727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cs typeface="Times New Roman" pitchFamily="18" charset="0"/>
              </a:rPr>
              <a:t>Посещение выставки</a:t>
            </a:r>
            <a:endParaRPr lang="ru-RU" sz="24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5730" y="1556792"/>
            <a:ext cx="4812734" cy="1440159"/>
          </a:xfrm>
        </p:spPr>
        <p:txBody>
          <a:bodyPr/>
          <a:lstStyle/>
          <a:p>
            <a:r>
              <a:rPr lang="ru-RU" b="0" dirty="0" smtClean="0"/>
              <a:t>                                                         </a:t>
            </a:r>
            <a:endParaRPr lang="ru-RU" b="0" dirty="0"/>
          </a:p>
        </p:txBody>
      </p:sp>
      <p:pic>
        <p:nvPicPr>
          <p:cNvPr id="8" name="Picture 13" descr="F:\Участие в творческой группе\Работа с детьми\IMG_14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" y="1412776"/>
            <a:ext cx="3586506" cy="268988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Picture 12" descr="F:\Участие в творческой группе\Работа с детьми\IMG_14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529" y="2996952"/>
            <a:ext cx="4248472" cy="328948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" name="Picture 10" descr="F:\Участие в творческой группе\Работа с детьми\IMG_14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5064"/>
            <a:ext cx="3540195" cy="265514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539552" y="260648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+mj-lt"/>
              </a:rPr>
              <a:t>Основной этап: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+mj-lt"/>
              </a:rPr>
              <a:t> </a:t>
            </a:r>
            <a:r>
              <a:rPr lang="ru-RU" sz="2400" b="1" i="1" dirty="0">
                <a:solidFill>
                  <a:srgbClr val="FF0000"/>
                </a:solidFill>
                <a:latin typeface="+mj-lt"/>
              </a:rPr>
              <a:t>(практический)</a:t>
            </a:r>
            <a:endParaRPr lang="ru-RU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958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18864"/>
            <a:ext cx="7704856" cy="13716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cs typeface="Times New Roman" pitchFamily="18" charset="0"/>
              </a:rPr>
              <a:t>Организация продуктивной деятельности по теме «Уточка»</a:t>
            </a:r>
            <a:endParaRPr lang="ru-RU" sz="24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9" name="Объект 8" descr="G:\2\IMG_1287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0" b="7837"/>
          <a:stretch/>
        </p:blipFill>
        <p:spPr bwMode="auto">
          <a:xfrm>
            <a:off x="251521" y="1053188"/>
            <a:ext cx="3507680" cy="2459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G:\2\IMG_129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4172"/>
          <a:stretch/>
        </p:blipFill>
        <p:spPr bwMode="auto">
          <a:xfrm>
            <a:off x="4600364" y="1052736"/>
            <a:ext cx="3949701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G:\2\IMG_129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4"/>
          <a:stretch/>
        </p:blipFill>
        <p:spPr bwMode="auto">
          <a:xfrm>
            <a:off x="2195736" y="3645024"/>
            <a:ext cx="4162097" cy="3002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728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903" y="188640"/>
            <a:ext cx="8003232" cy="101156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cs typeface="Times New Roman" pitchFamily="18" charset="0"/>
              </a:rPr>
              <a:t>            Организация продуктивной деятельности по теме «Укрась лошадку»  </a:t>
            </a:r>
            <a:endParaRPr lang="ru-RU" sz="24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9" name="Рисунок 8" descr="G:\1\IMG_20191206_15212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" r="11484" b="5948"/>
          <a:stretch/>
        </p:blipFill>
        <p:spPr bwMode="auto">
          <a:xfrm>
            <a:off x="611560" y="1417398"/>
            <a:ext cx="3378178" cy="2526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G:\1\IMG_20191206_15214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 flipV="1">
            <a:off x="4499992" y="1417965"/>
            <a:ext cx="3096344" cy="2539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G:\1\IMG_20191206_15193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161" y="4221088"/>
            <a:ext cx="3584666" cy="2498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380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-243408"/>
            <a:ext cx="7896470" cy="136815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Участие  студентки- волонтёра  в проведении народных игр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F:\Новая папка (2)\IMG_13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42" y="3429000"/>
            <a:ext cx="4268292" cy="320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Новая папка (2)\IMG_13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84784"/>
            <a:ext cx="3720007" cy="279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50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52718"/>
            <a:ext cx="7200800" cy="104403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    Участие в конкурсе чтецов: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            «Родная дымка»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F:\23 февраля\IMG_20200219_17544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3" t="35574" r="28515" b="34775"/>
          <a:stretch/>
        </p:blipFill>
        <p:spPr bwMode="auto">
          <a:xfrm>
            <a:off x="1979712" y="2132856"/>
            <a:ext cx="4968552" cy="42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23 февраля\IMG_20200219_1754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3" t="35574" r="28515" b="34775"/>
          <a:stretch/>
        </p:blipFill>
        <p:spPr bwMode="auto">
          <a:xfrm>
            <a:off x="1979712" y="2156047"/>
            <a:ext cx="5120952" cy="434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23 февраля\IMG_20200219_1754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3" t="35574" r="28515" b="34775"/>
          <a:stretch/>
        </p:blipFill>
        <p:spPr bwMode="auto">
          <a:xfrm>
            <a:off x="1979712" y="2138907"/>
            <a:ext cx="5120952" cy="434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4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" y="620688"/>
            <a:ext cx="8820472" cy="90872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             </a:t>
            </a:r>
            <a:br>
              <a:rPr lang="ru-RU" sz="2400" dirty="0" smtClean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 участие в конкурсе  чтецов                «вятский край в стихах поэтов»</a:t>
            </a:r>
            <a:endParaRPr lang="ru-RU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12" descr="F:\Работа с родителями\IMG_14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24923" y="2435918"/>
            <a:ext cx="4926601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6" name="Picture 2" descr="C:\Users\Зоя Зубкова2\Desktop\IMG-20200522-WA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3367656" cy="50757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137356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970" y="6444601"/>
            <a:ext cx="8291264" cy="395962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Играя, узнаём новое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0728"/>
            <a:ext cx="3525456" cy="26440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335" y="1012950"/>
            <a:ext cx="3525456" cy="26440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74" y="3861048"/>
            <a:ext cx="3525456" cy="26440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0806" y="247457"/>
            <a:ext cx="553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+mj-lt"/>
              </a:rPr>
              <a:t>ЗНАКОМСТВО С ЛЭПБУКОМ</a:t>
            </a:r>
            <a:endParaRPr lang="ru-RU" sz="2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202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848872" cy="648072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+mj-lt"/>
                <a:cs typeface="Aharoni" panose="02010803020104030203" pitchFamily="2" charset="-79"/>
              </a:rPr>
              <a:t>Актуальность:</a:t>
            </a:r>
            <a:endParaRPr lang="ru-RU" sz="2400" dirty="0">
              <a:solidFill>
                <a:srgbClr val="FF0000"/>
              </a:solidFill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5576" y="1268760"/>
            <a:ext cx="4464496" cy="5256584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считаем, что в настоящее время недостаточно  внимания уделяется знакомству детей с различными видами декоративно-прикладного искусства и народными традициями. А ведь именно занятия по декоративному творчеству </a:t>
            </a:r>
            <a:r>
              <a:rPr lang="ru-RU" sz="1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научить детей воспринимать </a:t>
            </a:r>
            <a:r>
              <a:rPr lang="ru-RU" sz="14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прекрасное </a:t>
            </a:r>
            <a:r>
              <a:rPr lang="ru-RU" sz="1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доброе, научат </a:t>
            </a:r>
            <a:r>
              <a:rPr lang="ru-RU" sz="14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любоваться красотой</a:t>
            </a:r>
            <a:r>
              <a:rPr lang="ru-RU" sz="1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ru-RU" sz="14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Дымковские</a:t>
            </a:r>
            <a:r>
              <a:rPr lang="ru-RU" sz="1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игрушки привлекают детей яркостью и оригинальностью. Изделия эти радуют глаз, поднимают настроение, раскрывают мир веселого праздника. </a:t>
            </a:r>
          </a:p>
          <a:p>
            <a:pPr algn="just"/>
            <a:r>
              <a:rPr lang="ru-RU" sz="1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Проживая на вятской земле, считаем необходимым знакомить детей со старинным вятским промыслом, воспитывать уважительное отношение к традициям края и к труду дымковских мастериц.  </a:t>
            </a:r>
          </a:p>
          <a:p>
            <a:pPr algn="just"/>
            <a:r>
              <a:rPr lang="ru-RU" sz="1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Зная, что пик творчества ребёнка приходится на возраст 3-5 лет, считаем важным именно в этом возрасте начинать прививать интерес к декоративному творчеству, а именно к дымковской росписи.</a:t>
            </a:r>
          </a:p>
          <a:p>
            <a:endParaRPr lang="ru-RU" sz="1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-3-63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412776"/>
            <a:ext cx="3292475" cy="4221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291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52718"/>
            <a:ext cx="6912768" cy="90001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Создание </a:t>
            </a:r>
            <a:r>
              <a:rPr lang="ru-RU" sz="2400" smtClean="0">
                <a:solidFill>
                  <a:srgbClr val="FF0000"/>
                </a:solidFill>
              </a:rPr>
              <a:t>книжек- малышек </a:t>
            </a:r>
            <a:r>
              <a:rPr lang="ru-RU" sz="2400" dirty="0" smtClean="0">
                <a:solidFill>
                  <a:srgbClr val="FF0000"/>
                </a:solidFill>
              </a:rPr>
              <a:t>своими руками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05787"/>
            <a:ext cx="3529890" cy="2645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400" y="1484784"/>
            <a:ext cx="3530600" cy="2640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152605"/>
            <a:ext cx="3818632" cy="456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035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350501"/>
            <a:ext cx="7953029" cy="754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в</a:t>
            </a:r>
            <a:r>
              <a:rPr lang="ru-RU" sz="32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ыставка творческих работ</a:t>
            </a:r>
            <a:endParaRPr lang="ru-RU" sz="32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45" y="4149177"/>
            <a:ext cx="2672328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09" y="1207047"/>
            <a:ext cx="2879355" cy="2226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59" y="4149177"/>
            <a:ext cx="2770145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91" y="1196753"/>
            <a:ext cx="2814418" cy="205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583" y="1124744"/>
            <a:ext cx="2589881" cy="212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https://www.maam.ru/upload/blogs/detsad-801208-1486919101.jpg"/>
          <p:cNvPicPr/>
          <p:nvPr/>
        </p:nvPicPr>
        <p:blipFill rotWithShape="1">
          <a:blip r:embed="rId7" cstate="print"/>
          <a:srcRect l="-5887" r="5887" b="8763"/>
          <a:stretch/>
        </p:blipFill>
        <p:spPr bwMode="auto">
          <a:xfrm>
            <a:off x="3163054" y="4190028"/>
            <a:ext cx="2520280" cy="2134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45" y="4301577"/>
            <a:ext cx="2672328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274417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60" y="-24358"/>
            <a:ext cx="10225136" cy="152431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Развлечение 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с участием детей и пап            «Защитники земли вятской»</a:t>
            </a:r>
            <a:br>
              <a:rPr lang="ru-RU" sz="2400" dirty="0" smtClean="0">
                <a:solidFill>
                  <a:srgbClr val="FF0000"/>
                </a:solidFill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1" r="1"/>
          <a:stretch/>
        </p:blipFill>
        <p:spPr bwMode="auto">
          <a:xfrm>
            <a:off x="827584" y="2132856"/>
            <a:ext cx="2728738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2"/>
          <a:stretch/>
        </p:blipFill>
        <p:spPr bwMode="auto">
          <a:xfrm>
            <a:off x="4428730" y="2204864"/>
            <a:ext cx="3712412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0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7197" y="116632"/>
            <a:ext cx="6876256" cy="13716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Работа с родителями:</a:t>
            </a:r>
            <a:br>
              <a:rPr lang="ru-RU" sz="2400" dirty="0" smtClean="0">
                <a:solidFill>
                  <a:srgbClr val="FF0000"/>
                </a:solidFill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484785"/>
            <a:ext cx="7920880" cy="4032448"/>
          </a:xfrm>
        </p:spPr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rgbClr val="002060"/>
                </a:solidFill>
                <a:latin typeface="Times New Roman" panose="02020603050405020304" pitchFamily="18" charset="0"/>
              </a:rPr>
              <a:t>Проведение консультации: « Что за прелесть эта дымка!»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Организация наглядной информации: « Дымковская игрушка» </a:t>
            </a:r>
            <a:endParaRPr lang="ru-RU" sz="1400" b="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Взаимодействие с родителями </a:t>
            </a:r>
            <a:r>
              <a:rPr lang="ru-RU" sz="1400" b="0" dirty="0">
                <a:solidFill>
                  <a:srgbClr val="002060"/>
                </a:solidFill>
                <a:latin typeface="Times New Roman" panose="02020603050405020304" pitchFamily="18" charset="0"/>
              </a:rPr>
              <a:t>в</a:t>
            </a:r>
            <a:r>
              <a:rPr lang="ru-RU" sz="1400" b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подготовке детей </a:t>
            </a:r>
            <a:r>
              <a:rPr lang="ru-RU" sz="1400" b="0" dirty="0">
                <a:solidFill>
                  <a:srgbClr val="002060"/>
                </a:solidFill>
                <a:latin typeface="Times New Roman" panose="02020603050405020304" pitchFamily="18" charset="0"/>
              </a:rPr>
              <a:t>к конкурсу чтецов: « Вятский край в </a:t>
            </a:r>
            <a:r>
              <a:rPr lang="ru-RU" sz="1400" b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стихах    </a:t>
            </a:r>
            <a:r>
              <a:rPr lang="ru-RU" sz="1400" b="0" dirty="0">
                <a:solidFill>
                  <a:srgbClr val="002060"/>
                </a:solidFill>
                <a:latin typeface="Times New Roman" panose="02020603050405020304" pitchFamily="18" charset="0"/>
              </a:rPr>
              <a:t>поэтов</a:t>
            </a:r>
            <a:r>
              <a:rPr lang="ru-RU" sz="1400" b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»</a:t>
            </a:r>
            <a:endParaRPr lang="ru-RU" sz="1400" b="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Организация совместной экскурсии- </a:t>
            </a:r>
            <a:r>
              <a:rPr lang="ru-RU" sz="1400" b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квеста</a:t>
            </a:r>
            <a:r>
              <a:rPr lang="ru-RU" sz="1400" b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для   детей и  родителей:      «Здравствуй Киров, здравствуй Дымка!»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Содействие в организации родителей в проведении домашней фотосессии с дымковской игрушкой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Помощь и участие родителей в организации досуга: « Защитники земли вятской» </a:t>
            </a:r>
            <a:endParaRPr lang="ru-RU" sz="1400" b="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Содержимое 3" descr="31.png"/>
          <p:cNvPicPr>
            <a:picLocks noChangeAspect="1"/>
          </p:cNvPicPr>
          <p:nvPr/>
        </p:nvPicPr>
        <p:blipFill rotWithShape="1">
          <a:blip r:embed="rId2" cstate="print"/>
          <a:srcRect l="766" t="84980" r="3341" b="2389"/>
          <a:stretch/>
        </p:blipFill>
        <p:spPr>
          <a:xfrm>
            <a:off x="0" y="5951984"/>
            <a:ext cx="9010650" cy="90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3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00608" y="0"/>
            <a:ext cx="10451504" cy="13716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Проведение консультации: </a:t>
            </a: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«Что </a:t>
            </a:r>
            <a:r>
              <a:rPr lang="ru-RU" sz="2400" dirty="0">
                <a:solidFill>
                  <a:srgbClr val="FF0000"/>
                </a:solidFill>
              </a:rPr>
              <a:t>за прелесть эта дымка!»</a:t>
            </a:r>
            <a:br>
              <a:rPr lang="ru-RU" sz="2400" dirty="0">
                <a:solidFill>
                  <a:srgbClr val="FF0000"/>
                </a:solidFill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2" t="20472"/>
          <a:stretch/>
        </p:blipFill>
        <p:spPr>
          <a:xfrm>
            <a:off x="1403648" y="1844824"/>
            <a:ext cx="5887508" cy="3478213"/>
          </a:xfrm>
        </p:spPr>
      </p:pic>
    </p:spTree>
    <p:extLst>
      <p:ext uri="{BB962C8B-B14F-4D97-AF65-F5344CB8AC3E}">
        <p14:creationId xmlns:p14="http://schemas.microsoft.com/office/powerpoint/2010/main" val="47597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031" y="5661248"/>
            <a:ext cx="8483700" cy="864096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Залог успеха педагогов </a:t>
            </a:r>
            <a:br>
              <a:rPr lang="ru-RU" sz="1400" dirty="0" smtClean="0">
                <a:solidFill>
                  <a:srgbClr val="FF0000"/>
                </a:solidFill>
              </a:rPr>
            </a:br>
            <a:r>
              <a:rPr lang="ru-RU" sz="1400" dirty="0" smtClean="0">
                <a:solidFill>
                  <a:srgbClr val="FF0000"/>
                </a:solidFill>
              </a:rPr>
              <a:t>в сотрудничестве с родителями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1028" name="Picture 4" descr="https://www.maam.ru/upload/blogs/detsad-205665-15437800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578" b="15428"/>
          <a:stretch/>
        </p:blipFill>
        <p:spPr bwMode="auto">
          <a:xfrm>
            <a:off x="4390822" y="2060848"/>
            <a:ext cx="4431871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Участие в творческой группе\Работа с родителями\IMG_20200121_1327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89" y="2060848"/>
            <a:ext cx="3649469" cy="338437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0" y="332656"/>
            <a:ext cx="8964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+mj-lt"/>
              </a:rPr>
              <a:t>Подготовка наглядной информации:                        «Дымковская игрушка»</a:t>
            </a:r>
            <a:endParaRPr lang="ru-RU" sz="2400" dirty="0">
              <a:solidFill>
                <a:srgbClr val="FF0000"/>
              </a:solidFill>
              <a:latin typeface="+mj-l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639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" y="620688"/>
            <a:ext cx="8820472" cy="90872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             </a:t>
            </a:r>
            <a:br>
              <a:rPr lang="ru-RU" sz="2400" dirty="0" smtClean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 участие в конкурсе  чтецов                «вятский край в стихах поэтов»</a:t>
            </a:r>
            <a:endParaRPr lang="ru-RU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12" descr="F:\Работа с родителями\IMG_14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24923" y="2435918"/>
            <a:ext cx="4926601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6" name="Picture 2" descr="C:\Users\Зоя Зубкова2\Desktop\IMG-20200522-WA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3367656" cy="50757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199635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761491"/>
            <a:ext cx="4720666" cy="3540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2579" y="1268760"/>
            <a:ext cx="2547672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6555" y="404663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Экскурсия-</a:t>
            </a:r>
            <a:r>
              <a:rPr lang="ru-RU" sz="24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квест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по родному городу</a:t>
            </a:r>
            <a:endParaRPr lang="ru-RU" sz="2400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7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18914"/>
            <a:ext cx="4175448" cy="1529789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Моё первое знакомство с дымкой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597" y="2223742"/>
            <a:ext cx="3158403" cy="4337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0002" y="318914"/>
            <a:ext cx="4536504" cy="3402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V="1">
            <a:off x="4355976" y="4005063"/>
            <a:ext cx="3375627" cy="2537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560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116632"/>
            <a:ext cx="5915000" cy="83162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Домашняя фотосессия 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«с любимой игрушкой»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410965"/>
            <a:ext cx="4889214" cy="3661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088" y="980728"/>
            <a:ext cx="3391756" cy="4522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22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699792" y="3356992"/>
            <a:ext cx="3600400" cy="93610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000" b="1" i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" name="Объект 7"/>
          <p:cNvPicPr>
            <a:picLocks noGrp="1" noChangeAspect="1"/>
          </p:cNvPicPr>
          <p:nvPr>
            <p:ph sz="half" idx="1"/>
          </p:nvPr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634" y="1737976"/>
            <a:ext cx="6432715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043608" y="999312"/>
            <a:ext cx="6912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  <a:spcAft>
                <a:spcPts val="60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формированию и развитию основ духовно-нравственной культуры детей младшего дошкольного возраста посредством ознакомления с народными промыслами - дымковской игрушкой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-459432"/>
            <a:ext cx="7447385" cy="108012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ЦЕЛЬ: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6"/>
          <a:stretch/>
        </p:blipFill>
        <p:spPr bwMode="auto">
          <a:xfrm>
            <a:off x="2646040" y="2195257"/>
            <a:ext cx="3707904" cy="377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72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0141" y="476672"/>
            <a:ext cx="4368060" cy="93610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Развлечение: «Защитники земли вятской»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F:\23 февраля\IMG_20200219_1754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1" y="1657004"/>
            <a:ext cx="3727907" cy="497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23 февраля\IMG_20200219_1759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6672"/>
            <a:ext cx="3791351" cy="283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23 февраля\IMG_20200219_1802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573" y="3740375"/>
            <a:ext cx="3840204" cy="287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58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23 февраля\IMG_20200219_1811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71" y="835553"/>
            <a:ext cx="3397123" cy="254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23 февраля\IMG_20200219_1819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799" y="812084"/>
            <a:ext cx="3595329" cy="256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23 февраля\IMG_20200219_1830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30" y="3633666"/>
            <a:ext cx="3415363" cy="255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23 февраля\IMG_20200219_1833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264" y="3515509"/>
            <a:ext cx="3600400" cy="269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143985"/>
            <a:ext cx="6331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+mj-lt"/>
              </a:rPr>
              <a:t>П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раздник удался на славу!</a:t>
            </a:r>
            <a:endParaRPr lang="ru-RU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286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899" y="-16312"/>
            <a:ext cx="8219256" cy="1371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          Работа с педагогами: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8" y="1885465"/>
            <a:ext cx="73448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«Что за прелесть эта игрушка»</a:t>
            </a:r>
          </a:p>
          <a:p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 </a:t>
            </a:r>
            <a:r>
              <a:rPr 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«Моя родная дымка»</a:t>
            </a:r>
          </a:p>
          <a:p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 класс «Лепка барыни»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31.png"/>
          <p:cNvPicPr>
            <a:picLocks noChangeAspect="1"/>
          </p:cNvPicPr>
          <p:nvPr/>
        </p:nvPicPr>
        <p:blipFill rotWithShape="1">
          <a:blip r:embed="rId2" cstate="print"/>
          <a:srcRect l="766" t="84980" r="3341" b="2389"/>
          <a:stretch/>
        </p:blipFill>
        <p:spPr>
          <a:xfrm>
            <a:off x="0" y="5951984"/>
            <a:ext cx="9010650" cy="90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7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16632"/>
            <a:ext cx="7992888" cy="126876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Проведение консультации  «История создания дымковской игрушки»  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51062"/>
            <a:ext cx="6984776" cy="493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9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260649"/>
            <a:ext cx="8748464" cy="86409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400" b="1" cap="none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   </a:t>
            </a:r>
            <a:r>
              <a:rPr lang="ru-RU" sz="2600" b="1" cap="none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ПРЕЗЕНТАЦИЯ ЛЭПБУКА</a:t>
            </a:r>
            <a:endParaRPr lang="ru-RU" sz="2600" b="1" cap="none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2600" b="1" cap="none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«МОЯ РОДНАЯ ДЫМКА</a:t>
            </a:r>
            <a:r>
              <a:rPr lang="ru-RU" sz="2600" cap="none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»</a:t>
            </a:r>
            <a:endParaRPr lang="ru-RU" sz="2600" cap="none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4187957" cy="3384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65"/>
          <a:stretch/>
        </p:blipFill>
        <p:spPr bwMode="auto">
          <a:xfrm>
            <a:off x="4860031" y="2132856"/>
            <a:ext cx="399928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87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43608" y="6065814"/>
            <a:ext cx="7056784" cy="825300"/>
          </a:xfrm>
        </p:spPr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Научились сами и научили коллег!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C:\Users\Зоя Зубкова2\Documents\Youcam\detsad-963448-15343514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3"/>
          <a:stretch/>
        </p:blipFill>
        <p:spPr bwMode="auto">
          <a:xfrm>
            <a:off x="4499992" y="3140968"/>
            <a:ext cx="4250624" cy="22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Зоя Зубкова2\Documents\Youcam\detsad-808826-15223986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3"/>
          <a:stretch/>
        </p:blipFill>
        <p:spPr bwMode="auto">
          <a:xfrm>
            <a:off x="229377" y="1320787"/>
            <a:ext cx="3910575" cy="269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-1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Проведение мастер-класса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«Лепка барыни»</a:t>
            </a:r>
            <a:endParaRPr lang="ru-RU" sz="2400" b="1" dirty="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70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68761"/>
            <a:ext cx="7992888" cy="2551720"/>
          </a:xfrm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</a:pP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совместной деятельности воспитанников, их родителей и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группы,  дети получили представления  о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дымковской игрушке,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познакомились с особенностями дымковской росписи( цвет, элементы), узнали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приемы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рисования, лепки из глины,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научились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украшать дымковскую игрушку. </a:t>
            </a:r>
          </a:p>
          <a:p>
            <a:pPr algn="just">
              <a:spcBef>
                <a:spcPts val="600"/>
              </a:spcBef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наших малышей появились 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 декоративно – прикладном искусстве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сформировался интерес к традициям родного вятского края.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 descr="C:\Users\Office 11\Desktop\дымка\ФОТО ДЫМКА\1800.82barynykaravay1-900x120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" y="3820480"/>
            <a:ext cx="2278140" cy="303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Office 11\Desktop\дымка\ФОТО ДЫМКА\depositphotos_22011079-stock-photo-painted-to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9" t="3828" r="16558"/>
          <a:stretch/>
        </p:blipFill>
        <p:spPr bwMode="auto">
          <a:xfrm>
            <a:off x="6951945" y="4058432"/>
            <a:ext cx="1979114" cy="261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1\IMG_20191206_1532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982" y="3284984"/>
            <a:ext cx="4193706" cy="314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452081"/>
            <a:ext cx="4455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                     Вывод:</a:t>
            </a:r>
            <a:endParaRPr lang="ru-RU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626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90001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Всё что было задумано, получилось!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28800"/>
            <a:ext cx="6264696" cy="4680520"/>
          </a:xfrm>
        </p:spPr>
      </p:pic>
    </p:spTree>
    <p:extLst>
      <p:ext uri="{BB962C8B-B14F-4D97-AF65-F5344CB8AC3E}">
        <p14:creationId xmlns:p14="http://schemas.microsoft.com/office/powerpoint/2010/main" val="411901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7946" y="2348880"/>
            <a:ext cx="68407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Благодарим за внимание!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31.png"/>
          <p:cNvPicPr>
            <a:picLocks noChangeAspect="1"/>
          </p:cNvPicPr>
          <p:nvPr/>
        </p:nvPicPr>
        <p:blipFill rotWithShape="1">
          <a:blip r:embed="rId2" cstate="print"/>
          <a:srcRect l="766" t="84980" r="3341" b="2389"/>
          <a:stretch/>
        </p:blipFill>
        <p:spPr>
          <a:xfrm>
            <a:off x="0" y="5951984"/>
            <a:ext cx="9010650" cy="90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4"/>
          <p:cNvSpPr txBox="1">
            <a:spLocks/>
          </p:cNvSpPr>
          <p:nvPr/>
        </p:nvSpPr>
        <p:spPr>
          <a:xfrm>
            <a:off x="1381193" y="1052736"/>
            <a:ext cx="6912768" cy="5040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 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80002" y="1333318"/>
            <a:ext cx="65720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1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Познакомить с дымковской игрушкой, с элементами дымковской росписи.             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Формировать навыки использования  материалов для рисования и лепки, умение  видеть красоту игрушки. Расширять словарный запас  за счет названий элементов дымковской росписи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познавательную активность, чувство цвета, ритма, творческое воображение, зрительную память, внимание, моторику рук и пальцев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уважительное отношение к  традициям вятского края, к труду вятских умельцев, гордость за свою малую родину.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9592" y="499725"/>
            <a:ext cx="7394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ЗАДАЧИ:</a:t>
            </a:r>
            <a:endParaRPr lang="ru-RU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Содержимое 3" descr="31.png"/>
          <p:cNvPicPr>
            <a:picLocks noChangeAspect="1"/>
          </p:cNvPicPr>
          <p:nvPr/>
        </p:nvPicPr>
        <p:blipFill rotWithShape="1">
          <a:blip r:embed="rId2" cstate="print"/>
          <a:srcRect l="766" t="84980" r="3341" b="2389"/>
          <a:stretch/>
        </p:blipFill>
        <p:spPr>
          <a:xfrm>
            <a:off x="-2480" y="5932388"/>
            <a:ext cx="9010650" cy="90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9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83568" y="4588"/>
            <a:ext cx="7772400" cy="10668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Области развития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617328"/>
              </p:ext>
            </p:extLst>
          </p:nvPr>
        </p:nvGraphicFramePr>
        <p:xfrm>
          <a:off x="899592" y="1412776"/>
          <a:ext cx="7247582" cy="47717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23791"/>
                <a:gridCol w="3623791"/>
              </a:tblGrid>
              <a:tr h="1107723">
                <a:tc>
                  <a:txBody>
                    <a:bodyPr/>
                    <a:lstStyle/>
                    <a:p>
                      <a:r>
                        <a:rPr lang="ru-RU" sz="1400" u="sng" cap="non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Художественно-эстетическое развитие</a:t>
                      </a:r>
                      <a:endParaRPr lang="ru-RU" sz="1400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cap="non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познакомить с дымковской игрушкой, с элементами дымковской росписи.</a:t>
                      </a:r>
                      <a:br>
                        <a:rPr lang="ru-RU" sz="1400" cap="non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cap="non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Учить украшать дымковскими узорами силуэты игрушек</a:t>
                      </a:r>
                      <a:endParaRPr lang="ru-RU" sz="1400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3352">
                <a:tc>
                  <a:txBody>
                    <a:bodyPr/>
                    <a:lstStyle/>
                    <a:p>
                      <a:r>
                        <a:rPr lang="ru-RU" sz="1400" u="sng" cap="non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Познавательное развитие</a:t>
                      </a:r>
                      <a:endParaRPr lang="ru-RU" sz="1400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cap="non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расширять представления детей о многообразии окружающего мира, знакомясь с изделиями народно- прикладного искусства.</a:t>
                      </a:r>
                      <a:br>
                        <a:rPr lang="ru-RU" sz="1400" cap="non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400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2095">
                <a:tc>
                  <a:txBody>
                    <a:bodyPr/>
                    <a:lstStyle/>
                    <a:p>
                      <a:r>
                        <a:rPr lang="ru-RU" sz="1400" u="sng" cap="non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Речевое развитие</a:t>
                      </a:r>
                      <a:r>
                        <a:rPr lang="ru-RU" sz="1800" u="sng" cap="non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800" u="sng" cap="non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cap="non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расширять и обогащать словарный запас названиями элементов дымковской росписи</a:t>
                      </a:r>
                      <a:endParaRPr lang="ru-RU" sz="1400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466">
                <a:tc>
                  <a:txBody>
                    <a:bodyPr/>
                    <a:lstStyle/>
                    <a:p>
                      <a:r>
                        <a:rPr lang="ru-RU" sz="1400" u="sng" cap="non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Социально-коммуникативное развитие</a:t>
                      </a:r>
                      <a:r>
                        <a:rPr lang="ru-RU" sz="1800" u="sng" cap="non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800" u="sng" cap="non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cap="non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воспитывать уважение к труду дымковских мастериц</a:t>
                      </a:r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2095">
                <a:tc>
                  <a:txBody>
                    <a:bodyPr/>
                    <a:lstStyle/>
                    <a:p>
                      <a:r>
                        <a:rPr lang="ru-RU" sz="1400" u="sng" cap="non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Физическое развитие</a:t>
                      </a:r>
                      <a:endParaRPr lang="ru-RU" sz="1400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cap="non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продолжать знакомить с народными играми</a:t>
                      </a:r>
                      <a:endParaRPr lang="ru-RU" sz="1400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010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88640"/>
            <a:ext cx="7772400" cy="10668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           Этапы реализации проекта</a:t>
            </a:r>
          </a:p>
          <a:p>
            <a:r>
              <a:rPr lang="ru-RU" sz="1400" dirty="0" smtClean="0">
                <a:solidFill>
                  <a:srgbClr val="FF0000"/>
                </a:solidFill>
              </a:rPr>
              <a:t>                   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340768"/>
            <a:ext cx="73448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 с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родителями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материала, касающегося истории дымковского промысла, современного его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предметно- пространственной развивающей среды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реализации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накопление методического материала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3" descr="31.png"/>
          <p:cNvPicPr>
            <a:picLocks noChangeAspect="1"/>
          </p:cNvPicPr>
          <p:nvPr/>
        </p:nvPicPr>
        <p:blipFill rotWithShape="1">
          <a:blip r:embed="rId2" cstate="print"/>
          <a:srcRect l="766" t="84980" r="3341" b="2389"/>
          <a:stretch/>
        </p:blipFill>
        <p:spPr>
          <a:xfrm>
            <a:off x="-2480" y="5932388"/>
            <a:ext cx="9010650" cy="90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8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52717"/>
            <a:ext cx="8784976" cy="1086177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   Обсуждение цели и задач с   родителями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02713"/>
            <a:ext cx="3312368" cy="23186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360" y="3933056"/>
            <a:ext cx="3240360" cy="24415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1337906"/>
            <a:ext cx="3264363" cy="238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4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064896" cy="10081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Изучение современного состояния дымковской игрушки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PICT941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/>
          <a:stretch/>
        </p:blipFill>
        <p:spPr bwMode="auto">
          <a:xfrm>
            <a:off x="1907704" y="2018276"/>
            <a:ext cx="5256584" cy="341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793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251" y="-315416"/>
            <a:ext cx="8491335" cy="122413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cs typeface="Times New Roman" pitchFamily="18" charset="0"/>
              </a:rPr>
              <a:t>Создание необходимых условий для реализации </a:t>
            </a:r>
            <a:r>
              <a:rPr lang="ru-RU" sz="2400" b="1" dirty="0" smtClean="0">
                <a:solidFill>
                  <a:srgbClr val="FF0000"/>
                </a:solidFill>
                <a:cs typeface="Times New Roman" pitchFamily="18" charset="0"/>
              </a:rPr>
              <a:t>проекта</a:t>
            </a:r>
            <a:endParaRPr lang="ru-RU" sz="24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73" y="1083222"/>
            <a:ext cx="3547640" cy="2660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886" y="877243"/>
            <a:ext cx="3791821" cy="2843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3" descr="F:\Работа с родителями\IMG_14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659" y="3806506"/>
            <a:ext cx="3467663" cy="277380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63" y="3940295"/>
            <a:ext cx="3524250" cy="2640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22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4b7375e316710e21ea39ac581eed119d</Template>
  <TotalTime>3421</TotalTime>
  <Words>490</Words>
  <Application>Microsoft Office PowerPoint</Application>
  <PresentationFormat>Экран (4:3)</PresentationFormat>
  <Paragraphs>116</Paragraphs>
  <Slides>38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Главная</vt:lpstr>
      <vt:lpstr>                                                           Подготовили: Воспитатели МКДОУ№200                                                                                                                                                                                                         Зубкова З.М.  Колпащикова Л. В.                                                                                                                           </vt:lpstr>
      <vt:lpstr>Актуальность:</vt:lpstr>
      <vt:lpstr>ЦЕЛЬ:</vt:lpstr>
      <vt:lpstr>Презентация PowerPoint</vt:lpstr>
      <vt:lpstr>Презентация PowerPoint</vt:lpstr>
      <vt:lpstr>Презентация PowerPoint</vt:lpstr>
      <vt:lpstr>   Обсуждение цели и задач с   родителями</vt:lpstr>
      <vt:lpstr>Изучение современного состояния дымковской игрушки</vt:lpstr>
      <vt:lpstr>Создание необходимых условий для реализации проекта</vt:lpstr>
      <vt:lpstr>Презентация PowerPoint</vt:lpstr>
      <vt:lpstr>лэпбук</vt:lpstr>
      <vt:lpstr>Работа с детьми: </vt:lpstr>
      <vt:lpstr>Посещение выставки</vt:lpstr>
      <vt:lpstr>Организация продуктивной деятельности по теме «Уточка»</vt:lpstr>
      <vt:lpstr>            Организация продуктивной деятельности по теме «Укрась лошадку»  </vt:lpstr>
      <vt:lpstr>Участие  студентки- волонтёра  в проведении народных игр</vt:lpstr>
      <vt:lpstr>    Участие в конкурсе чтецов:             «Родная дымка»</vt:lpstr>
      <vt:lpstr>                  участие в конкурсе  чтецов                «вятский край в стихах поэтов»</vt:lpstr>
      <vt:lpstr>Играя, узнаём новое</vt:lpstr>
      <vt:lpstr>Создание книжек- малышек своими руками</vt:lpstr>
      <vt:lpstr>Презентация PowerPoint</vt:lpstr>
      <vt:lpstr>Развлечение  с участием детей и пап            «Защитники земли вятской» </vt:lpstr>
      <vt:lpstr>Работа с родителями: </vt:lpstr>
      <vt:lpstr>Проведение консультации:  «Что за прелесть эта дымка!» </vt:lpstr>
      <vt:lpstr>Залог успеха педагогов  в сотрудничестве с родителями</vt:lpstr>
      <vt:lpstr>                  участие в конкурсе  чтецов                «вятский край в стихах поэтов»</vt:lpstr>
      <vt:lpstr>Презентация PowerPoint</vt:lpstr>
      <vt:lpstr>Моё первое знакомство с дымкой</vt:lpstr>
      <vt:lpstr>Домашняя фотосессия  «с любимой игрушкой»</vt:lpstr>
      <vt:lpstr>Развлечение: «Защитники земли вятской»</vt:lpstr>
      <vt:lpstr>Презентация PowerPoint</vt:lpstr>
      <vt:lpstr>          Работа с педагогами:</vt:lpstr>
      <vt:lpstr>Презентация PowerPoint</vt:lpstr>
      <vt:lpstr>Презентация PowerPoint</vt:lpstr>
      <vt:lpstr>Презентация PowerPoint</vt:lpstr>
      <vt:lpstr>Презентация PowerPoint</vt:lpstr>
      <vt:lpstr>Всё что было задумано, получилось!</vt:lpstr>
      <vt:lpstr>Презентация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Тетенькина</dc:creator>
  <cp:lastModifiedBy>Зоя Зубкова2</cp:lastModifiedBy>
  <cp:revision>401</cp:revision>
  <dcterms:created xsi:type="dcterms:W3CDTF">2014-11-13T04:08:19Z</dcterms:created>
  <dcterms:modified xsi:type="dcterms:W3CDTF">2021-01-06T13:04:24Z</dcterms:modified>
</cp:coreProperties>
</file>