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sldIdLst>
    <p:sldId id="256" r:id="rId2"/>
    <p:sldId id="297" r:id="rId3"/>
    <p:sldId id="261" r:id="rId4"/>
    <p:sldId id="285" r:id="rId5"/>
    <p:sldId id="284" r:id="rId6"/>
    <p:sldId id="294" r:id="rId7"/>
    <p:sldId id="291" r:id="rId8"/>
    <p:sldId id="265" r:id="rId9"/>
    <p:sldId id="293" r:id="rId10"/>
    <p:sldId id="295" r:id="rId11"/>
    <p:sldId id="296" r:id="rId12"/>
    <p:sldId id="278" r:id="rId13"/>
    <p:sldId id="267" r:id="rId14"/>
    <p:sldId id="287" r:id="rId15"/>
    <p:sldId id="29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E72D-10F2-41FB-86B6-B2E33B27B1F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9B91-50E6-43B2-95E7-8D9BC261F8B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E72D-10F2-41FB-86B6-B2E33B27B1F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9B91-50E6-43B2-95E7-8D9BC261F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E72D-10F2-41FB-86B6-B2E33B27B1F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9B91-50E6-43B2-95E7-8D9BC261F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E72D-10F2-41FB-86B6-B2E33B27B1F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9B91-50E6-43B2-95E7-8D9BC261F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E72D-10F2-41FB-86B6-B2E33B27B1F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9B91-50E6-43B2-95E7-8D9BC261F8B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E72D-10F2-41FB-86B6-B2E33B27B1F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9B91-50E6-43B2-95E7-8D9BC261F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E72D-10F2-41FB-86B6-B2E33B27B1F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9B91-50E6-43B2-95E7-8D9BC261F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E72D-10F2-41FB-86B6-B2E33B27B1F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9B91-50E6-43B2-95E7-8D9BC261F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E72D-10F2-41FB-86B6-B2E33B27B1F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9B91-50E6-43B2-95E7-8D9BC261F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E72D-10F2-41FB-86B6-B2E33B27B1F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9B91-50E6-43B2-95E7-8D9BC261F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E72D-10F2-41FB-86B6-B2E33B27B1F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59A9B91-50E6-43B2-95E7-8D9BC261F8B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93E72D-10F2-41FB-86B6-B2E33B27B1F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9A9B91-50E6-43B2-95E7-8D9BC261F8B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548640"/>
            <a:ext cx="10634472" cy="29443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Применение инновационных технологий при подготовке учащихся к ОГЭ.</a:t>
            </a:r>
            <a:br>
              <a:rPr lang="ru-RU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228536"/>
            <a:ext cx="10826496" cy="1752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Решение уравнений</a:t>
            </a:r>
            <a:r>
              <a:rPr lang="ru-RU" sz="4400" b="1" dirty="0"/>
              <a:t> 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(задания 9 и 20 ОГЭ) </a:t>
            </a:r>
          </a:p>
        </p:txBody>
      </p:sp>
    </p:spTree>
    <p:extLst>
      <p:ext uri="{BB962C8B-B14F-4D97-AF65-F5344CB8AC3E}">
        <p14:creationId xmlns:p14="http://schemas.microsoft.com/office/powerpoint/2010/main" val="28633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>
                <a:solidFill>
                  <a:schemeClr val="tx1"/>
                </a:solidFill>
              </a:rPr>
              <a:t>Решить </a:t>
            </a:r>
            <a:r>
              <a:rPr lang="ru-RU" b="1" i="1" u="sng" dirty="0" smtClean="0">
                <a:solidFill>
                  <a:schemeClr val="tx1"/>
                </a:solidFill>
              </a:rPr>
              <a:t>уравнения(часть вторая):</a:t>
            </a:r>
            <a:endParaRPr lang="ru-RU" b="1" i="1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sz="4400" dirty="0" smtClean="0">
                    <a:solidFill>
                      <a:srgbClr val="4E3B30"/>
                    </a:solidFill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>
                            <a:latin typeface="Cambria Math"/>
                          </a:rPr>
                          <m:t>𝟒</m:t>
                        </m:r>
                        <m:r>
                          <a:rPr lang="ru-RU" sz="4000" b="1" i="1">
                            <a:latin typeface="Cambria Math"/>
                          </a:rPr>
                          <m:t>х+</m:t>
                        </m:r>
                        <m:r>
                          <a:rPr lang="ru-RU" sz="40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4000" b="1" i="1">
                            <a:latin typeface="Cambria Math"/>
                          </a:rPr>
                          <m:t>х−</m:t>
                        </m:r>
                        <m:r>
                          <a:rPr lang="ru-RU" sz="40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4000" b="1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>
                            <a:latin typeface="Cambria Math"/>
                          </a:rPr>
                          <m:t>𝟑</m:t>
                        </m:r>
                        <m:r>
                          <a:rPr lang="ru-RU" sz="4000" b="1" i="1">
                            <a:latin typeface="Cambria Math"/>
                          </a:rPr>
                          <m:t>х−</m:t>
                        </m:r>
                        <m:r>
                          <a:rPr lang="ru-RU" sz="4000" b="1" i="1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ru-RU" sz="4000" b="1" i="1">
                            <a:latin typeface="Cambria Math"/>
                          </a:rPr>
                          <m:t>х+</m:t>
                        </m:r>
                        <m:r>
                          <a:rPr lang="ru-RU" sz="40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ru-RU" sz="40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4000" b="1" dirty="0"/>
                  <a:t> </a:t>
                </a:r>
                <a:r>
                  <a:rPr lang="ru-RU" sz="40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4000" b="1" dirty="0" smtClean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dirty="0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4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4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000" b="1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4000" b="1" i="0" dirty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ru-RU" sz="4000" b="1" i="0" dirty="0" smtClean="0">
                        <a:latin typeface="Cambria Math" panose="02040503050406030204" pitchFamily="18" charset="0"/>
                      </a:rPr>
                      <m:t>х+</m:t>
                    </m:r>
                    <m:r>
                      <a:rPr lang="ru-RU" sz="4000" b="1" i="0" dirty="0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ru-RU" sz="4000" b="1" dirty="0" smtClean="0"/>
              </a:p>
              <a:p>
                <a:r>
                  <a:rPr lang="ru-RU" sz="4000" b="1" dirty="0" smtClean="0"/>
                  <a:t>  </a:t>
                </a:r>
                <a:r>
                  <a:rPr lang="ru-RU" sz="4000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х−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sup>
                    </m:sSup>
                    <m:sSup>
                      <m:sSup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х)</m:t>
                        </m:r>
                      </m:e>
                      <m:sup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64" y="4861307"/>
            <a:ext cx="5480692" cy="121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73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168" y="429768"/>
            <a:ext cx="10972800" cy="1143000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Самостоятельная работа</a:t>
            </a:r>
            <a:endParaRPr lang="ru-RU" b="1" i="1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4000" b="1" dirty="0" smtClean="0"/>
                  <a:t>Вариант 1.</a:t>
                </a:r>
              </a:p>
              <a:p>
                <a:pPr marL="0" indent="0">
                  <a:buNone/>
                </a:pPr>
                <a:r>
                  <a:rPr lang="ru-RU" sz="4000" b="1" dirty="0" smtClean="0"/>
                  <a:t>1.    </a:t>
                </a:r>
                <a:r>
                  <a:rPr lang="ru-RU" sz="4000" b="1" dirty="0" smtClean="0">
                    <a:latin typeface="Times New Roman" pitchFamily="18" charset="0"/>
                    <a:cs typeface="Times New Roman" pitchFamily="18" charset="0"/>
                  </a:rPr>
                  <a:t>1 – 2(5 -2х)= - х- 3</a:t>
                </a:r>
              </a:p>
              <a:p>
                <a:pPr marL="0" indent="0">
                  <a:buNone/>
                </a:pPr>
                <a:r>
                  <a:rPr lang="ru-RU" sz="4000" b="1" dirty="0" smtClean="0">
                    <a:latin typeface="Times New Roman" pitchFamily="18" charset="0"/>
                    <a:cs typeface="Times New Roman" pitchFamily="18" charset="0"/>
                  </a:rPr>
                  <a:t>2.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4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000" b="1" dirty="0" smtClean="0">
                    <a:latin typeface="Times New Roman" pitchFamily="18" charset="0"/>
                    <a:cs typeface="Times New Roman" pitchFamily="18" charset="0"/>
                  </a:rPr>
                  <a:t>+3х-18=0</a:t>
                </a:r>
              </a:p>
              <a:p>
                <a:pPr marL="0" indent="0">
                  <a:buNone/>
                </a:pPr>
                <a:r>
                  <a:rPr lang="ru-RU" sz="4000" b="1" dirty="0" smtClean="0">
                    <a:latin typeface="Times New Roman" pitchFamily="18" charset="0"/>
                    <a:cs typeface="Times New Roman" pitchFamily="18" charset="0"/>
                  </a:rPr>
                  <a:t>3.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4000" b="1" i="1" smtClean="0">
                            <a:latin typeface="Cambria Math"/>
                          </a:rPr>
                          <m:t>х−</m:t>
                        </m:r>
                        <m:r>
                          <a:rPr lang="ru-RU" sz="4000" b="1" i="1" smtClean="0">
                            <a:latin typeface="Cambria Math"/>
                          </a:rPr>
                          <m:t>𝟏𝟗</m:t>
                        </m:r>
                      </m:den>
                    </m:f>
                    <m:r>
                      <a:rPr lang="ru-RU" sz="4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/>
                          </a:rPr>
                          <m:t>𝟏𝟗</m:t>
                        </m:r>
                      </m:num>
                      <m:den>
                        <m:r>
                          <a:rPr lang="ru-RU" sz="4000" b="1" i="1" smtClean="0">
                            <a:latin typeface="Cambria Math"/>
                          </a:rPr>
                          <m:t>х−</m:t>
                        </m:r>
                        <m:r>
                          <a:rPr lang="ru-RU" sz="4000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ru-RU" sz="4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742950" indent="-742950">
                  <a:buAutoNum type="arabicPeriod" startAt="2"/>
                </a:pPr>
                <a:endParaRPr lang="ru-RU" sz="4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:endParaRPr lang="ru-RU" sz="4000" b="1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3964" t="-2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ru-RU" sz="4000" b="1" dirty="0"/>
                  <a:t>Вариант 2.</a:t>
                </a:r>
              </a:p>
              <a:p>
                <a:pPr marL="0" indent="0">
                  <a:buNone/>
                </a:pPr>
                <a:r>
                  <a:rPr lang="ru-RU" sz="4000" b="1" dirty="0" smtClean="0"/>
                  <a:t>1.   </a:t>
                </a:r>
                <a:r>
                  <a:rPr lang="ru-RU" sz="4000" b="1" dirty="0" smtClean="0">
                    <a:latin typeface="Times New Roman" pitchFamily="18" charset="0"/>
                    <a:cs typeface="Times New Roman" pitchFamily="18" charset="0"/>
                  </a:rPr>
                  <a:t>1-7(4+2х)=  -9-4х</a:t>
                </a:r>
              </a:p>
              <a:p>
                <a:pPr marL="0" indent="0">
                  <a:buNone/>
                </a:pPr>
                <a:r>
                  <a:rPr lang="ru-RU" sz="4000" b="1" dirty="0" smtClean="0">
                    <a:latin typeface="Times New Roman" pitchFamily="18" charset="0"/>
                    <a:cs typeface="Times New Roman" pitchFamily="18" charset="0"/>
                  </a:rPr>
                  <a:t>2.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4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000" b="1" dirty="0" smtClean="0">
                    <a:latin typeface="Times New Roman" pitchFamily="18" charset="0"/>
                    <a:cs typeface="Times New Roman" pitchFamily="18" charset="0"/>
                  </a:rPr>
                  <a:t>+4х-32=0</a:t>
                </a:r>
              </a:p>
              <a:p>
                <a:pPr marL="0" indent="0">
                  <a:buNone/>
                </a:pPr>
                <a:r>
                  <a:rPr lang="ru-RU" sz="4000" b="1" dirty="0" smtClean="0">
                    <a:latin typeface="Times New Roman" pitchFamily="18" charset="0"/>
                    <a:cs typeface="Times New Roman" pitchFamily="18" charset="0"/>
                  </a:rPr>
                  <a:t>3.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/>
                          </a:rPr>
                          <m:t>х−</m:t>
                        </m:r>
                        <m:r>
                          <a:rPr lang="ru-RU" sz="4400" b="1" i="1" smtClean="0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</a:rPr>
                          <m:t>х−</m:t>
                        </m:r>
                        <m:r>
                          <a:rPr lang="ru-RU" sz="4400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 dirty="0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4400" b="1" i="1" dirty="0" smtClean="0">
                            <a:latin typeface="Cambria Math"/>
                          </a:rPr>
                          <m:t> </m:t>
                        </m:r>
                        <m:r>
                          <a:rPr lang="ru-RU" sz="4400" b="1" i="1" dirty="0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ru-RU" sz="4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40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4077" t="-2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1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заимопроверка  1 вариант&#10;х=1,2&#10;&#10;2)  х=-6 и х=3&#10;&#10;3)   х=22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" y="256033"/>
            <a:ext cx="11201400" cy="63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888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12648"/>
            <a:ext cx="10972800" cy="97840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u="sng" dirty="0" smtClean="0">
                <a:solidFill>
                  <a:schemeClr val="tx1"/>
                </a:solidFill>
              </a:rPr>
              <a:t>Домашнее задание</a:t>
            </a:r>
            <a:endParaRPr lang="ru-RU" sz="4400" b="1" i="1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4000" b="1" dirty="0">
              <a:solidFill>
                <a:srgbClr val="000000"/>
              </a:solidFill>
              <a:latin typeface="PT Sans"/>
            </a:endParaRPr>
          </a:p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« Распечатай и реши». Задание 20.</a:t>
            </a:r>
          </a:p>
          <a:p>
            <a:pPr marL="0" indent="0">
              <a:buNone/>
            </a:pP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Решить 5 разных уравнений.</a:t>
            </a:r>
          </a:p>
          <a:p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AutoShape 2" descr="Подготовка к ОГЭ. Решение уравн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rgbClr val="4E3B30"/>
                </a:solidFill>
              </a:rPr>
              <a:t>Итог 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Я вспомнил </a:t>
            </a:r>
            <a:r>
              <a:rPr lang="ru-RU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все,что</a:t>
            </a: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было на уроке;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Я </a:t>
            </a:r>
            <a:r>
              <a:rPr lang="ru-RU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знаю,как</a:t>
            </a: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решаются линейные уравнения;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Я </a:t>
            </a:r>
            <a:r>
              <a:rPr lang="ru-RU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знаю,как</a:t>
            </a: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решаются квадратные уравнения;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Я </a:t>
            </a:r>
            <a:r>
              <a:rPr lang="ru-RU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знаю,как</a:t>
            </a: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решаются дробные уравнения;</a:t>
            </a:r>
          </a:p>
          <a:p>
            <a:pPr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Понял,что</a:t>
            </a: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меня есть проблемы, приду на консультацию…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75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7724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Спасибо за </a:t>
            </a:r>
            <a:r>
              <a:rPr lang="ru-RU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работу!!!  </a:t>
            </a:r>
            <a:r>
              <a:rPr lang="ru-RU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Вы-лучшие!!!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1308" y="1935163"/>
            <a:ext cx="8289384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9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328" y="1060704"/>
            <a:ext cx="11521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«Мне приходится делить время между политикой и уравнениями. Однако, уравнение, по-моему, гораздо важнее. Политика существует только для данного момента, а уравнения будут существовать вечно».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 Эйнштейн</a:t>
            </a:r>
            <a:endParaRPr lang="ru-RU" sz="40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8952" y="713232"/>
            <a:ext cx="10808208" cy="5242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Цели урока:</a:t>
            </a:r>
            <a:endParaRPr lang="ru-RU" sz="3600" u="sng" dirty="0">
              <a:solidFill>
                <a:srgbClr val="1818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457200">
              <a:spcAft>
                <a:spcPts val="750"/>
              </a:spcAft>
            </a:pPr>
            <a:r>
              <a:rPr lang="ru-RU" sz="3600" b="1" dirty="0">
                <a:solidFill>
                  <a:srgbClr val="000000"/>
                </a:solidFill>
                <a:latin typeface="Open Sans"/>
              </a:rPr>
              <a:t>1.</a:t>
            </a: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      </a:t>
            </a:r>
            <a:r>
              <a:rPr lang="ru-RU" sz="3600" b="1" dirty="0">
                <a:solidFill>
                  <a:srgbClr val="000000"/>
                </a:solidFill>
                <a:latin typeface="Open Sans"/>
              </a:rPr>
              <a:t>Обобщить и систематизировать знания </a:t>
            </a:r>
            <a:r>
              <a:rPr lang="ru-RU" sz="3600" b="1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Open Sans"/>
              </a:rPr>
              <a:t>по теме «Решение уравнений с одной переменной» по всему курсу основной средней школы.</a:t>
            </a:r>
            <a:endParaRPr lang="ru-RU" sz="3600" b="1" dirty="0">
              <a:solidFill>
                <a:srgbClr val="181818"/>
              </a:solidFill>
              <a:latin typeface="Open Sans"/>
            </a:endParaRPr>
          </a:p>
          <a:p>
            <a:pPr marL="457200">
              <a:spcAft>
                <a:spcPts val="750"/>
              </a:spcAft>
            </a:pPr>
            <a:r>
              <a:rPr lang="ru-RU" sz="3600" b="1" dirty="0">
                <a:solidFill>
                  <a:srgbClr val="000000"/>
                </a:solidFill>
                <a:latin typeface="Open Sans"/>
              </a:rPr>
              <a:t>2.</a:t>
            </a: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      </a:t>
            </a:r>
            <a:r>
              <a:rPr lang="ru-RU" sz="3600" b="1" dirty="0">
                <a:solidFill>
                  <a:srgbClr val="000000"/>
                </a:solidFill>
                <a:latin typeface="Open Sans"/>
              </a:rPr>
              <a:t>Совершенствовать навык решения уравнений с одной переменной.</a:t>
            </a:r>
            <a:endParaRPr lang="ru-RU" sz="3600" b="1" dirty="0">
              <a:solidFill>
                <a:srgbClr val="181818"/>
              </a:solidFill>
              <a:latin typeface="Open Sans"/>
            </a:endParaRPr>
          </a:p>
          <a:p>
            <a:pPr marL="457200">
              <a:spcAft>
                <a:spcPts val="750"/>
              </a:spcAft>
            </a:pPr>
            <a:endParaRPr lang="ru-RU" sz="3200" dirty="0">
              <a:solidFill>
                <a:srgbClr val="181818"/>
              </a:solidFill>
              <a:latin typeface="Open Sans"/>
            </a:endParaRPr>
          </a:p>
          <a:p>
            <a:pPr marL="457200">
              <a:spcAft>
                <a:spcPts val="750"/>
              </a:spcAft>
            </a:pPr>
            <a:endParaRPr lang="ru-RU" sz="2400" b="0" i="0" dirty="0">
              <a:solidFill>
                <a:srgbClr val="181818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6760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561096"/>
              </p:ext>
            </p:extLst>
          </p:nvPr>
        </p:nvGraphicFramePr>
        <p:xfrm>
          <a:off x="82296" y="320040"/>
          <a:ext cx="12015216" cy="6409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45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307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3097">
                <a:tc>
                  <a:txBody>
                    <a:bodyPr/>
                    <a:lstStyle/>
                    <a:p>
                      <a:pPr algn="ctr"/>
                      <a:r>
                        <a:rPr lang="ru-RU" sz="3600" b="1" u="sng" dirty="0" smtClean="0">
                          <a:solidFill>
                            <a:schemeClr val="tx1"/>
                          </a:solidFill>
                        </a:rPr>
                        <a:t>Я знаю</a:t>
                      </a:r>
                      <a:endParaRPr lang="ru-RU" sz="36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u="sng" dirty="0" smtClean="0">
                          <a:solidFill>
                            <a:schemeClr val="tx1"/>
                          </a:solidFill>
                        </a:rPr>
                        <a:t>Я умею</a:t>
                      </a:r>
                      <a:endParaRPr lang="ru-RU" sz="36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2554">
                <a:tc>
                  <a:txBody>
                    <a:bodyPr/>
                    <a:lstStyle/>
                    <a:p>
                      <a:r>
                        <a:rPr lang="ru-RU" sz="2400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 Какое уравнение называется линейным.</a:t>
                      </a:r>
                      <a:endParaRPr lang="ru-RU" sz="24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 Решать линейные уравнения</a:t>
                      </a:r>
                      <a:r>
                        <a:rPr lang="ru-RU" sz="2000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20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8315">
                <a:tc>
                  <a:txBody>
                    <a:bodyPr/>
                    <a:lstStyle/>
                    <a:p>
                      <a:r>
                        <a:rPr lang="ru-RU" sz="2400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</a:t>
                      </a:r>
                      <a:r>
                        <a:rPr lang="ru-RU" sz="2400" b="1" i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Какое уравнение называется квадратным.</a:t>
                      </a:r>
                      <a:endParaRPr lang="ru-RU" sz="24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Решать неполные квадратные уравнения.</a:t>
                      </a:r>
                    </a:p>
                    <a:p>
                      <a:endParaRPr lang="ru-RU" sz="20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68315">
                <a:tc>
                  <a:txBody>
                    <a:bodyPr/>
                    <a:lstStyle/>
                    <a:p>
                      <a:r>
                        <a:rPr lang="ru-RU" sz="2400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 Какое уравнение называется неполным квадратным.</a:t>
                      </a:r>
                      <a:endParaRPr lang="ru-RU" sz="24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Находить дискриминант квадратного уравнения</a:t>
                      </a:r>
                    </a:p>
                    <a:p>
                      <a:endParaRPr lang="ru-RU" sz="20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2554">
                <a:tc>
                  <a:txBody>
                    <a:bodyPr/>
                    <a:lstStyle/>
                    <a:p>
                      <a:r>
                        <a:rPr lang="ru-RU" sz="2400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 </a:t>
                      </a:r>
                      <a:r>
                        <a:rPr lang="ru-RU" sz="2400" b="1" i="1" u="none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</a:t>
                      </a:r>
                      <a:r>
                        <a:rPr lang="ru-RU" sz="2400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чего зависит число корней квадратного уравнения.</a:t>
                      </a:r>
                      <a:endParaRPr lang="ru-RU" sz="24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 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Решать квадратные уравнения.</a:t>
                      </a:r>
                    </a:p>
                    <a:p>
                      <a:endParaRPr lang="ru-RU" sz="20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2554">
                <a:tc>
                  <a:txBody>
                    <a:bodyPr/>
                    <a:lstStyle/>
                    <a:p>
                      <a:r>
                        <a:rPr lang="ru-RU" sz="2400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 Формула для решения квадратного</a:t>
                      </a:r>
                      <a:r>
                        <a:rPr lang="ru-RU" sz="2400" b="1" i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уравнения.</a:t>
                      </a:r>
                      <a:endParaRPr lang="ru-RU" sz="24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</a:t>
                      </a:r>
                      <a:r>
                        <a:rPr lang="ru-RU" sz="2400" b="1" i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Решать дробные уравнения.</a:t>
                      </a:r>
                      <a:endParaRPr lang="ru-RU" sz="24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52554">
                <a:tc>
                  <a:txBody>
                    <a:bodyPr/>
                    <a:lstStyle/>
                    <a:p>
                      <a:r>
                        <a:rPr lang="ru-RU" sz="2400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  Какое</a:t>
                      </a:r>
                      <a:r>
                        <a:rPr lang="ru-RU" sz="2400" b="1" i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уравнение называется д</a:t>
                      </a:r>
                      <a:r>
                        <a:rPr lang="ru-RU" sz="2400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робные уравнением.</a:t>
                      </a:r>
                      <a:endParaRPr lang="ru-RU" sz="24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9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584" y="667512"/>
            <a:ext cx="9180576" cy="1170432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u="sng" cap="none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Теоретическая разминка.</a:t>
            </a:r>
            <a:br>
              <a:rPr lang="ru-RU" sz="4000" b="1" u="sng" cap="none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u="sng" cap="none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Закончить предложение</a:t>
            </a:r>
            <a:r>
              <a:rPr lang="ru-RU" sz="4000" b="1" u="sng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88" y="2267712"/>
            <a:ext cx="9299448" cy="390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060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Виды алгебраических уравнений</a:t>
            </a:r>
            <a:endParaRPr lang="ru-RU" b="1" i="1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  Линейное уравнение </a:t>
            </a:r>
          </a:p>
          <a:p>
            <a:r>
              <a:rPr lang="ru-RU" sz="4400" dirty="0" smtClean="0"/>
              <a:t>   Квадратное уравнение</a:t>
            </a:r>
          </a:p>
          <a:p>
            <a:r>
              <a:rPr lang="ru-RU" sz="4400" dirty="0" smtClean="0"/>
              <a:t>   Целые рациональные уравнения</a:t>
            </a:r>
          </a:p>
          <a:p>
            <a:r>
              <a:rPr lang="ru-RU" sz="4400" dirty="0" smtClean="0"/>
              <a:t>   Дробно-рациональные уравнения</a:t>
            </a:r>
          </a:p>
          <a:p>
            <a:r>
              <a:rPr lang="ru-RU" sz="4400" dirty="0" smtClean="0"/>
              <a:t>   Уравнения 3-й и более степеней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483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36576"/>
            <a:ext cx="10972800" cy="1453896"/>
          </a:xfrm>
        </p:spPr>
        <p:txBody>
          <a:bodyPr>
            <a:normAutofit/>
          </a:bodyPr>
          <a:lstStyle/>
          <a:p>
            <a:pPr algn="ctr"/>
            <a:r>
              <a:rPr lang="ru-RU" sz="5400" b="1" i="1" u="sng" dirty="0" smtClean="0">
                <a:solidFill>
                  <a:schemeClr val="tx1"/>
                </a:solidFill>
              </a:rPr>
              <a:t>Математическая разминка:</a:t>
            </a:r>
            <a:endParaRPr lang="ru-RU" sz="5400" b="1" i="1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6000" dirty="0" smtClean="0">
                    <a:latin typeface="Times New Roman" pitchFamily="18" charset="0"/>
                    <a:cs typeface="Times New Roman" pitchFamily="18" charset="0"/>
                  </a:rPr>
                  <a:t> 2х= -11</a:t>
                </a:r>
              </a:p>
              <a:p>
                <a:r>
                  <a:rPr lang="ru-RU" sz="6000" dirty="0" smtClean="0">
                    <a:latin typeface="Times New Roman" pitchFamily="18" charset="0"/>
                    <a:cs typeface="Times New Roman" pitchFamily="18" charset="0"/>
                  </a:rPr>
                  <a:t> 7∕4х= 1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6000" b="0" i="1" smtClean="0">
                            <a:latin typeface="Cambria Math"/>
                          </a:rPr>
                          <m:t> х</m:t>
                        </m:r>
                      </m:e>
                      <m:sup>
                        <m:r>
                          <a:rPr lang="en-US" sz="6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6000" dirty="0" smtClean="0">
                    <a:latin typeface="Times New Roman" pitchFamily="18" charset="0"/>
                    <a:cs typeface="Times New Roman" pitchFamily="18" charset="0"/>
                  </a:rPr>
                  <a:t>+16=0</a:t>
                </a:r>
              </a:p>
              <a:p>
                <a:r>
                  <a:rPr lang="ru-RU" sz="6000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6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6000" b="0" i="1" smtClean="0"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p>
                        <m:r>
                          <a:rPr lang="ru-RU" sz="6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6000" dirty="0" smtClean="0">
                    <a:latin typeface="Times New Roman" pitchFamily="18" charset="0"/>
                    <a:cs typeface="Times New Roman" pitchFamily="18" charset="0"/>
                  </a:rPr>
                  <a:t>-13х=0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611" t="-4167" b="-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04" y="1883664"/>
            <a:ext cx="6025382" cy="392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09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авильно ли решено уравнение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1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205483"/>
            <a:ext cx="11582400" cy="1089917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Решить уравнения(часть  первая):</a:t>
            </a:r>
            <a:endParaRPr lang="ru-RU" b="1" i="1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22625"/>
                <a:ext cx="11582400" cy="529704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endParaRPr lang="ru-RU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4х+4-3(х+1)=5(-2-х)+5</a:t>
                </a:r>
              </a:p>
              <a:p>
                <a:pPr>
                  <a:lnSpc>
                    <a:spcPct val="110000"/>
                  </a:lnSpc>
                </a:pPr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  5-2х = 11-7(х+2)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5400" b="1" i="1" smtClean="0">
                            <a:latin typeface="Cambria Math"/>
                          </a:rPr>
                          <m:t>  х</m:t>
                        </m:r>
                      </m:e>
                      <m:sup>
                        <m:r>
                          <a:rPr lang="en-US" sz="5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+18=9х</a:t>
                </a:r>
              </a:p>
              <a:p>
                <a:pPr>
                  <a:lnSpc>
                    <a:spcPct val="110000"/>
                  </a:lnSpc>
                </a:pPr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 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5400" b="1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en-US" sz="5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-9х+4=0</a:t>
                </a:r>
              </a:p>
              <a:p>
                <a:pPr marL="0" indent="0">
                  <a:buNone/>
                </a:pP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4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22625"/>
                <a:ext cx="11582400" cy="5297048"/>
              </a:xfrm>
              <a:blipFill rotWithShape="1"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4010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729</TotalTime>
  <Words>418</Words>
  <Application>Microsoft Office PowerPoint</Application>
  <PresentationFormat>Произвольный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Применение инновационных технологий при подготовке учащихся к ОГЭ. </vt:lpstr>
      <vt:lpstr>Презентация PowerPoint</vt:lpstr>
      <vt:lpstr>Презентация PowerPoint</vt:lpstr>
      <vt:lpstr>Презентация PowerPoint</vt:lpstr>
      <vt:lpstr>Теоретическая разминка. Закончить предложение.</vt:lpstr>
      <vt:lpstr>Виды алгебраических уравнений</vt:lpstr>
      <vt:lpstr>Математическая разминка:</vt:lpstr>
      <vt:lpstr>Презентация PowerPoint</vt:lpstr>
      <vt:lpstr>Решить уравнения(часть  первая):</vt:lpstr>
      <vt:lpstr>Решить уравнения(часть вторая):</vt:lpstr>
      <vt:lpstr>Самостоятельная работа</vt:lpstr>
      <vt:lpstr>Презентация PowerPoint</vt:lpstr>
      <vt:lpstr>Домашнее задание</vt:lpstr>
      <vt:lpstr>Итог  урока:</vt:lpstr>
      <vt:lpstr>Спасибо за работу!!!  Вы-лучшие!!!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КТ</cp:lastModifiedBy>
  <cp:revision>87</cp:revision>
  <dcterms:created xsi:type="dcterms:W3CDTF">2024-02-17T01:13:16Z</dcterms:created>
  <dcterms:modified xsi:type="dcterms:W3CDTF">2024-03-01T11:06:58Z</dcterms:modified>
</cp:coreProperties>
</file>