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61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48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9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41347"/>
            <a:ext cx="9144000" cy="695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458787"/>
            <a:ext cx="8229600" cy="3489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ГАПОУ СО  «Екатеринбургский  энергетический  техникум</a:t>
            </a:r>
            <a:r>
              <a:rPr lang="ru-RU" sz="2000" b="1" dirty="0" smtClean="0"/>
              <a:t>»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400" b="1" dirty="0" smtClean="0"/>
              <a:t>Регулирующие </a:t>
            </a:r>
            <a:r>
              <a:rPr lang="ru-RU" sz="4400" b="1" dirty="0" smtClean="0"/>
              <a:t>стержни в реакторах РБМК и системы их </a:t>
            </a:r>
            <a:r>
              <a:rPr lang="ru-RU" sz="4400" b="1" dirty="0" smtClean="0"/>
              <a:t>управления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2700" b="1" smtClean="0">
                <a:solidFill>
                  <a:schemeClr val="bg1"/>
                </a:solidFill>
              </a:rPr>
              <a:t>Автор- Сергеев  С.Г. </a:t>
            </a:r>
            <a:r>
              <a:rPr lang="ru-RU" sz="4400" b="1" smtClean="0"/>
              <a:t> </a:t>
            </a:r>
            <a:endParaRPr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08000" y="2645677"/>
            <a:ext cx="7190509" cy="2492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r>
              <a:rPr lang="ru-RU" dirty="0" smtClean="0"/>
              <a:t>	</a:t>
            </a:r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endParaRPr lang="ru-RU" dirty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endParaRPr lang="ru-RU" dirty="0" smtClean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endParaRPr lang="ru-RU" dirty="0" smtClean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endParaRPr lang="ru-RU" dirty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endParaRPr lang="ru-RU" dirty="0" smtClean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r>
              <a:rPr lang="ru-RU" dirty="0" smtClean="0"/>
              <a:t>    ..</a:t>
            </a:r>
            <a:r>
              <a:rPr lang="ru-RU" dirty="0" err="1" smtClean="0"/>
              <a:t>аа</a:t>
            </a:r>
            <a:endParaRPr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291647" y="1314955"/>
            <a:ext cx="3298598" cy="32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84073"/>
            <a:ext cx="8229600" cy="2496272"/>
          </a:xfrm>
        </p:spPr>
        <p:txBody>
          <a:bodyPr>
            <a:normAutofit/>
          </a:bodyPr>
          <a:lstStyle/>
          <a:p>
            <a:r>
              <a:rPr lang="ru-RU" b="1" dirty="0"/>
              <a:t>Алгоритмы </a:t>
            </a:r>
            <a:r>
              <a:rPr lang="ru-RU" b="1" dirty="0" smtClean="0"/>
              <a:t>управления</a:t>
            </a:r>
            <a:r>
              <a:rPr lang="en-US" b="1" dirty="0" smtClean="0"/>
              <a:t>:</a:t>
            </a:r>
            <a:endParaRPr lang="ru-RU" b="1" dirty="0"/>
          </a:p>
          <a:p>
            <a:r>
              <a:rPr lang="ru-RU" dirty="0"/>
              <a:t>Индивидуальные режимы: позиционный (фиксированное положение), следящий (плавное изменение), аварийный (экстренный ввод). Групповые: синхронный, каскадный и импульсный. Система защищена от рассогласований и перегрузок.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2727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316163"/>
          </a:xfrm>
        </p:spPr>
        <p:txBody>
          <a:bodyPr>
            <a:normAutofit/>
          </a:bodyPr>
          <a:lstStyle/>
          <a:p>
            <a:r>
              <a:rPr lang="ru-RU" b="1" dirty="0"/>
              <a:t>Аварийная защита</a:t>
            </a:r>
          </a:p>
          <a:p>
            <a:r>
              <a:rPr lang="ru-RU" dirty="0"/>
              <a:t>Три уровня защиты: АЗ-1 — основная, АЗ-2 — резервная, АЗ-3 — локальная. Используются стержни с B₄C и кадмием, вводимые за ≤ 2 секунды. Контроль параметров мощности, температуры, давления и исправности оборудования обеспечивает своевременное срабатывание.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4017963"/>
            <a:ext cx="8229600" cy="2108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Проблемы системы</a:t>
            </a:r>
          </a:p>
          <a:p>
            <a:r>
              <a:rPr lang="ru-RU" dirty="0"/>
              <a:t>Положительный паровой эффект — рост реактивности при кипении воды усложняет управление. Эффект «конца стержня» вызывает временный скачок реактивности при неполном вводе. Механическая инерция и трение задерживают срабатывание. Неравномерность реактивности приводит к локальным перегревам и ксеноновым колебаниям.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73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25636"/>
            <a:ext cx="8229600" cy="19005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Модернизация после ЧАЭС</a:t>
            </a:r>
          </a:p>
          <a:p>
            <a:r>
              <a:rPr lang="ru-RU" dirty="0"/>
              <a:t>Добавлены дополнительные стержни, устранён эффект «конца стержня». Внедрена </a:t>
            </a:r>
            <a:r>
              <a:rPr lang="ru-RU" dirty="0" err="1"/>
              <a:t>цифровизация</a:t>
            </a:r>
            <a:r>
              <a:rPr lang="ru-RU" dirty="0"/>
              <a:t>, резервные линии управления и оптический контроль. Используются </a:t>
            </a:r>
            <a:r>
              <a:rPr lang="ru-RU" dirty="0" err="1"/>
              <a:t>нейросети</a:t>
            </a:r>
            <a:r>
              <a:rPr lang="ru-RU" dirty="0"/>
              <a:t> и автоматика для диагностики и повышения безопасности. Время реакции систем существенно снижено.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46363" y="3976255"/>
            <a:ext cx="8229600" cy="2149908"/>
          </a:xfrm>
        </p:spPr>
        <p:txBody>
          <a:bodyPr>
            <a:normAutofit/>
          </a:bodyPr>
          <a:lstStyle/>
          <a:p>
            <a:r>
              <a:rPr lang="ru-RU" b="1" dirty="0"/>
              <a:t>Заключение</a:t>
            </a:r>
          </a:p>
          <a:p>
            <a:r>
              <a:rPr lang="ru-RU" dirty="0"/>
              <a:t>Глубокая модернизация значительно повысила безопасность и надежность РБМК. Регулирующие стержни остаются ключевым элементом контроля и защиты реактора. При соблюдении стандартов эксплуатация реактора остается надежной и стабильной.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0"/>
            <a:ext cx="9144000" cy="695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37549"/>
            <a:ext cx="8229600" cy="671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Регулирующие стержни в реакторах РБМК и системы их управления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60218" y="104920"/>
            <a:ext cx="7190509" cy="519545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000000"/>
                </a:solidFill>
                <a:latin typeface="Arial"/>
              </a:defRPr>
            </a:pPr>
            <a:r>
              <a:rPr lang="ru-RU" dirty="0" smtClean="0"/>
              <a:t>	</a:t>
            </a:r>
            <a:endParaRPr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291647" y="1314955"/>
            <a:ext cx="3298598" cy="32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dirty="0"/>
          </a:p>
          <a:p>
            <a:r>
              <a:rPr lang="ru-RU" dirty="0"/>
              <a:t>Реакторы типа РБМК (Реактор Большой Мощности Канальный) — уникальная разработка советской ядерной энергетики. Их отличает использование графита как замедлителя и кипящей воды в роли теплоносителя. Такая конструкция позволяет эффективно вырабатывать электроэнергию, но требует сложной системы управления.</a:t>
            </a:r>
          </a:p>
          <a:p>
            <a:r>
              <a:rPr lang="ru-RU" dirty="0"/>
              <a:t>Ключевым элементом безопасности и регулирования являются </a:t>
            </a:r>
            <a:r>
              <a:rPr lang="ru-RU" b="1" dirty="0"/>
              <a:t>регулирующие стержни</a:t>
            </a:r>
            <a:r>
              <a:rPr lang="ru-RU" dirty="0"/>
              <a:t>, от работы которых зависит стабильность реактора и предотвращение аварий.</a:t>
            </a:r>
          </a:p>
          <a:p>
            <a:r>
              <a:rPr lang="ru-RU" b="1" dirty="0"/>
              <a:t>Цель</a:t>
            </a:r>
            <a:r>
              <a:rPr lang="ru-RU" dirty="0"/>
              <a:t> данной работы — рассмотреть устройство и функции регулирующих стержней в РБМК, а также оценить изменения, внесённые после катастрофы на ЧАЭС.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работы РБМК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Принцип работы реактора РБМК</a:t>
            </a:r>
          </a:p>
          <a:p>
            <a:r>
              <a:rPr lang="ru-RU" b="1" dirty="0"/>
              <a:t>Физические основы: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Реактор РБМК — это гетерогенный ядерный реактор на тепловых нейтронах. Цепная реакция поддерживается за счёт деления ядер урана-235 тепловыми нейтронами, замедляемыми графитом. Мощность регулируется введением поглотительных стержней и изменением параметров теплоносителя.</a:t>
            </a:r>
          </a:p>
          <a:p>
            <a:r>
              <a:rPr lang="ru-RU" b="1" dirty="0"/>
              <a:t>Структура активной зоны: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Активная зона имеет цилиндрическую форму и содержит:</a:t>
            </a:r>
          </a:p>
          <a:p>
            <a:r>
              <a:rPr lang="ru-RU" dirty="0"/>
              <a:t>1661 технологический канал с тепловыделяющими сборками;</a:t>
            </a:r>
          </a:p>
          <a:p>
            <a:r>
              <a:rPr lang="ru-RU" dirty="0"/>
              <a:t>графитовую кладку массой ~1700 тонн;</a:t>
            </a:r>
          </a:p>
          <a:p>
            <a:r>
              <a:rPr lang="ru-RU" dirty="0"/>
              <a:t>диаметр зоны — около 12 м, высота — 7 м.</a:t>
            </a:r>
          </a:p>
          <a:p>
            <a:r>
              <a:rPr lang="ru-RU" b="1" dirty="0"/>
              <a:t>Теплоноситель и замедлитель:</a:t>
            </a:r>
            <a:endParaRPr lang="ru-RU" dirty="0"/>
          </a:p>
          <a:p>
            <a:r>
              <a:rPr lang="ru-RU" b="1" dirty="0"/>
              <a:t>Теплоноситель</a:t>
            </a:r>
            <a:r>
              <a:rPr lang="ru-RU" dirty="0"/>
              <a:t> — кипящая вода, циркулирующая под давлением 6,9 МПа.</a:t>
            </a:r>
          </a:p>
          <a:p>
            <a:r>
              <a:rPr lang="ru-RU" b="1" dirty="0"/>
              <a:t>Замедлитель</a:t>
            </a:r>
            <a:r>
              <a:rPr lang="ru-RU" dirty="0"/>
              <a:t> — графит, поддерживающий нужную энергию нейтронов.</a:t>
            </a:r>
          </a:p>
          <a:p>
            <a:r>
              <a:rPr lang="ru-RU" dirty="0"/>
              <a:t>Такая конструкция обеспечивает высокую эффективность, но требует точного управления и защиты от неустойчивых режимов.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9164"/>
            <a:ext cx="8229600" cy="2426998"/>
          </a:xfrm>
        </p:spPr>
        <p:txBody>
          <a:bodyPr>
            <a:normAutofit fontScale="77500" lnSpcReduction="20000"/>
          </a:bodyPr>
          <a:lstStyle/>
          <a:p>
            <a:endParaRPr dirty="0"/>
          </a:p>
          <a:p>
            <a:r>
              <a:rPr lang="ru-RU" b="1" dirty="0"/>
              <a:t>Основные задачи стержней</a:t>
            </a:r>
          </a:p>
          <a:p>
            <a:r>
              <a:rPr lang="ru-RU" b="1" dirty="0"/>
              <a:t>Управление мощностью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Плавное изменение уровня ядерной реакции в пределах 20–100%.</a:t>
            </a:r>
          </a:p>
          <a:p>
            <a:r>
              <a:rPr lang="ru-RU" b="1" dirty="0"/>
              <a:t>Компенсация реактивности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Устранение последствий выгорания топлива и отравления ксеноном-135.</a:t>
            </a:r>
          </a:p>
          <a:p>
            <a:r>
              <a:rPr lang="ru-RU" b="1" dirty="0"/>
              <a:t>Аварийная защита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Немедленное остановка цепной реакции при сбоях.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3" y="116541"/>
            <a:ext cx="6311153" cy="3887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9672"/>
            <a:ext cx="8229600" cy="3588327"/>
          </a:xfrm>
        </p:spPr>
        <p:txBody>
          <a:bodyPr>
            <a:normAutofit fontScale="85000" lnSpcReduction="10000"/>
          </a:bodyPr>
          <a:lstStyle/>
          <a:p>
            <a:endParaRPr dirty="0"/>
          </a:p>
          <a:p>
            <a:r>
              <a:rPr lang="ru-RU" b="1" dirty="0"/>
              <a:t>Виды стержней</a:t>
            </a:r>
          </a:p>
          <a:p>
            <a:r>
              <a:rPr lang="ru-RU" b="1" dirty="0"/>
              <a:t>АР</a:t>
            </a:r>
            <a:r>
              <a:rPr lang="ru-RU" dirty="0"/>
              <a:t> — Автоматические регуляторы</a:t>
            </a:r>
            <a:br>
              <a:rPr lang="ru-RU" dirty="0"/>
            </a:br>
            <a:r>
              <a:rPr lang="ru-RU" dirty="0"/>
              <a:t>Поддерживают заданную мощность. Работают по сигналам датчиков.</a:t>
            </a:r>
          </a:p>
          <a:p>
            <a:r>
              <a:rPr lang="ru-RU" b="1" dirty="0"/>
              <a:t>РР</a:t>
            </a:r>
            <a:r>
              <a:rPr lang="ru-RU" dirty="0"/>
              <a:t> — Ручные компенсаторы</a:t>
            </a:r>
            <a:br>
              <a:rPr lang="ru-RU" dirty="0"/>
            </a:br>
            <a:r>
              <a:rPr lang="ru-RU" dirty="0"/>
              <a:t>Регулируют распределение мощности, вводятся вручную.</a:t>
            </a:r>
          </a:p>
          <a:p>
            <a:r>
              <a:rPr lang="ru-RU" b="1" dirty="0"/>
              <a:t>АЗ</a:t>
            </a:r>
            <a:r>
              <a:rPr lang="ru-RU" dirty="0"/>
              <a:t> — Аварийные защитные</a:t>
            </a:r>
            <a:br>
              <a:rPr lang="ru-RU" dirty="0"/>
            </a:br>
            <a:r>
              <a:rPr lang="ru-RU" dirty="0"/>
              <a:t>Обеспечивают экстренное глушение. Время действия — до 3 сек.</a:t>
            </a:r>
          </a:p>
          <a:p>
            <a:r>
              <a:rPr lang="ru-RU" b="1" dirty="0"/>
              <a:t>ЛСП</a:t>
            </a:r>
            <a:r>
              <a:rPr lang="ru-RU" dirty="0"/>
              <a:t> — Локальные поглотители</a:t>
            </a:r>
            <a:br>
              <a:rPr lang="ru-RU" dirty="0"/>
            </a:br>
            <a:r>
              <a:rPr lang="ru-RU" dirty="0"/>
              <a:t>Устраняют локальные всплески и выравнивают нейтронное поле.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88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0509"/>
            <a:ext cx="8229600" cy="2745653"/>
          </a:xfrm>
        </p:spPr>
        <p:txBody>
          <a:bodyPr>
            <a:normAutofit fontScale="70000" lnSpcReduction="20000"/>
          </a:bodyPr>
          <a:lstStyle/>
          <a:p>
            <a:endParaRPr dirty="0"/>
          </a:p>
          <a:p>
            <a:r>
              <a:rPr lang="ru-RU" b="1" dirty="0"/>
              <a:t>Требования к стержням</a:t>
            </a:r>
          </a:p>
          <a:p>
            <a:r>
              <a:rPr lang="ru-RU" b="1" dirty="0"/>
              <a:t>Эффективность: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Влияние на реактивность ≥ 0,5 β</a:t>
            </a:r>
            <a:r>
              <a:rPr lang="ru-RU" dirty="0" err="1"/>
              <a:t>эфф</a:t>
            </a:r>
            <a:r>
              <a:rPr lang="ru-RU" dirty="0"/>
              <a:t> на стержень.</a:t>
            </a:r>
          </a:p>
          <a:p>
            <a:r>
              <a:rPr lang="ru-RU" b="1" dirty="0"/>
              <a:t>Быстродействие: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Аварийное погружение ≤ 3 сек.</a:t>
            </a:r>
          </a:p>
          <a:p>
            <a:r>
              <a:rPr lang="ru-RU" b="1" dirty="0"/>
              <a:t>Надёжность: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Отказ &lt; 1 на 100 000 стержней в год.</a:t>
            </a:r>
          </a:p>
          <a:p>
            <a:r>
              <a:rPr lang="ru-RU" b="1" dirty="0"/>
              <a:t>Прочность: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Сохранение формы и функциональности при 600 °C и высоких нагрузках.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14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554182" y="4696691"/>
            <a:ext cx="8229600" cy="2161308"/>
          </a:xfrm>
        </p:spPr>
        <p:txBody>
          <a:bodyPr>
            <a:normAutofit/>
          </a:bodyPr>
          <a:lstStyle/>
          <a:p>
            <a:r>
              <a:rPr lang="ru-RU" b="1" dirty="0"/>
              <a:t>Конструкция стержней</a:t>
            </a:r>
          </a:p>
          <a:p>
            <a:r>
              <a:rPr lang="ru-RU" dirty="0"/>
              <a:t>Стержни состоят из секций 200–300 мм, соединённых шарнирами для гибкости. Каркас из нержавеющей стали. Поглотители — B₄C, борная сталь, сплавы с кадмием и гафнием. Предусмотрена защита от перегрева и заклинивания.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8618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6036"/>
            <a:ext cx="8229600" cy="2510127"/>
          </a:xfrm>
        </p:spPr>
        <p:txBody>
          <a:bodyPr>
            <a:normAutofit/>
          </a:bodyPr>
          <a:lstStyle/>
          <a:p>
            <a:r>
              <a:rPr lang="ru-RU" b="1" dirty="0"/>
              <a:t>Механизм перемещения</a:t>
            </a:r>
          </a:p>
          <a:p>
            <a:r>
              <a:rPr lang="ru-RU" dirty="0"/>
              <a:t>Электропривод мощностью около 5 кВт с редуктором обеспечивает точность позиционирования ±1 мм. Положение контролируется индуктивными, оптическими и потенциометрическими датчиками. Аварийное выбрасывание — пружина с электромагнитом, время срабатывания &lt; 0,5 секунды.</a:t>
            </a:r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271"/>
            <a:ext cx="6242304" cy="391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3865417"/>
            <a:ext cx="8229600" cy="2260745"/>
          </a:xfrm>
        </p:spPr>
        <p:txBody>
          <a:bodyPr>
            <a:normAutofit/>
          </a:bodyPr>
          <a:lstStyle/>
          <a:p>
            <a:r>
              <a:rPr lang="ru-RU" b="1" dirty="0"/>
              <a:t>Система управления</a:t>
            </a:r>
          </a:p>
          <a:p>
            <a:r>
              <a:rPr lang="ru-RU" dirty="0"/>
              <a:t>Трёхуровневая система: интерфейс оператора (АРМ), контроллеры и исполнительные механизмы. Режимы работы — индивидуальное, групповое и аварийное управление. Цифровая диагностика и резервирование каналов повышают надежность.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255" cy="3865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436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ГАПОУ СО  «Екатеринбургский  энергетический  техникум»         Регулирующие стержни в реакторах РБМК и системы их управления  Автор- Сергеев  С.Г.  </vt:lpstr>
      <vt:lpstr>Введение</vt:lpstr>
      <vt:lpstr>Принцип работы РБМК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Регулирующие стержни в реакторах РБМК и системы их управления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Регулирующие стержни в реакторах РБМК и системы их управления</dc:title>
  <dc:subject/>
  <dc:creator>Библиотека</dc:creator>
  <cp:keywords/>
  <dc:description>generated using python-pptx</dc:description>
  <cp:lastModifiedBy>Барихина</cp:lastModifiedBy>
  <cp:revision>10</cp:revision>
  <dcterms:created xsi:type="dcterms:W3CDTF">2013-01-27T09:14:16Z</dcterms:created>
  <dcterms:modified xsi:type="dcterms:W3CDTF">2025-06-15T19:08:39Z</dcterms:modified>
  <cp:category/>
</cp:coreProperties>
</file>