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75" r:id="rId2"/>
    <p:sldId id="277" r:id="rId3"/>
    <p:sldId id="263" r:id="rId4"/>
    <p:sldId id="264" r:id="rId5"/>
    <p:sldId id="266" r:id="rId6"/>
    <p:sldId id="268" r:id="rId7"/>
    <p:sldId id="276"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20"/>
      <c:hPercent val="100"/>
      <c:rotY val="126"/>
      <c:depthPercent val="100"/>
      <c:rAngAx val="0"/>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0"/>
          <c:y val="5.8259132256216234E-2"/>
          <c:w val="0.98134891124720458"/>
          <c:h val="0.72563129689709915"/>
        </c:manualLayout>
      </c:layout>
      <c:bar3DChart>
        <c:barDir val="col"/>
        <c:grouping val="standard"/>
        <c:varyColors val="0"/>
        <c:ser>
          <c:idx val="0"/>
          <c:order val="0"/>
          <c:tx>
            <c:strRef>
              <c:f>Sheet1!$A$2</c:f>
              <c:strCache>
                <c:ptCount val="1"/>
                <c:pt idx="0">
                  <c:v>For listening to popular music</c:v>
                </c:pt>
              </c:strCache>
            </c:strRef>
          </c:tx>
          <c:spPr>
            <a:solidFill>
              <a:srgbClr val="9999FF"/>
            </a:solidFill>
            <a:ln w="12700">
              <a:solidFill>
                <a:srgbClr val="000000"/>
              </a:solidFill>
              <a:prstDash val="solid"/>
            </a:ln>
          </c:spPr>
          <c:invertIfNegative val="0"/>
          <c:dLbls>
            <c:dLbl>
              <c:idx val="0"/>
              <c:layout>
                <c:manualLayout>
                  <c:x val="-4.5049374624092885E-2"/>
                  <c:y val="-1.00285549639511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D41-4EE7-9A9C-432DA289CAED}"/>
                </c:ext>
              </c:extLst>
            </c:dLbl>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Sheet1!$B$2:$B$2</c:f>
              <c:numCache>
                <c:formatCode>0%</c:formatCode>
                <c:ptCount val="1"/>
                <c:pt idx="0">
                  <c:v>0.16</c:v>
                </c:pt>
              </c:numCache>
            </c:numRef>
          </c:val>
          <c:extLst>
            <c:ext xmlns:c16="http://schemas.microsoft.com/office/drawing/2014/chart" uri="{C3380CC4-5D6E-409C-BE32-E72D297353CC}">
              <c16:uniqueId val="{00000001-7D41-4EE7-9A9C-432DA289CAED}"/>
            </c:ext>
          </c:extLst>
        </c:ser>
        <c:ser>
          <c:idx val="1"/>
          <c:order val="1"/>
          <c:tx>
            <c:strRef>
              <c:f>Sheet1!$A$3</c:f>
              <c:strCache>
                <c:ptCount val="1"/>
                <c:pt idx="0">
                  <c:v>For Internet using </c:v>
                </c:pt>
              </c:strCache>
            </c:strRef>
          </c:tx>
          <c:spPr>
            <a:solidFill>
              <a:srgbClr val="993366"/>
            </a:solidFill>
            <a:ln w="12700">
              <a:solidFill>
                <a:srgbClr val="000000"/>
              </a:solidFill>
              <a:prstDash val="solid"/>
            </a:ln>
          </c:spPr>
          <c:invertIfNegative val="0"/>
          <c:dLbls>
            <c:dLbl>
              <c:idx val="0"/>
              <c:layout>
                <c:manualLayout>
                  <c:x val="-4.0912220475401766E-2"/>
                  <c:y val="-1.192025922240036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D41-4EE7-9A9C-432DA289CAED}"/>
                </c:ext>
              </c:extLst>
            </c:dLbl>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Sheet1!$B$3:$B$3</c:f>
              <c:numCache>
                <c:formatCode>0%</c:formatCode>
                <c:ptCount val="1"/>
                <c:pt idx="0">
                  <c:v>0.2</c:v>
                </c:pt>
              </c:numCache>
            </c:numRef>
          </c:val>
          <c:extLst>
            <c:ext xmlns:c16="http://schemas.microsoft.com/office/drawing/2014/chart" uri="{C3380CC4-5D6E-409C-BE32-E72D297353CC}">
              <c16:uniqueId val="{00000003-7D41-4EE7-9A9C-432DA289CAED}"/>
            </c:ext>
          </c:extLst>
        </c:ser>
        <c:ser>
          <c:idx val="2"/>
          <c:order val="2"/>
          <c:tx>
            <c:strRef>
              <c:f>Sheet1!$A$4</c:f>
              <c:strCache>
                <c:ptCount val="1"/>
                <c:pt idx="0">
                  <c:v>For communication  </c:v>
                </c:pt>
              </c:strCache>
            </c:strRef>
          </c:tx>
          <c:spPr>
            <a:solidFill>
              <a:srgbClr val="FFFFCC"/>
            </a:solidFill>
            <a:ln w="12700">
              <a:solidFill>
                <a:srgbClr val="000000"/>
              </a:solidFill>
              <a:prstDash val="solid"/>
            </a:ln>
          </c:spPr>
          <c:invertIfNegative val="0"/>
          <c:dLbls>
            <c:dLbl>
              <c:idx val="0"/>
              <c:layout>
                <c:manualLayout>
                  <c:x val="-2.3554623734942354E-2"/>
                  <c:y val="-1.780197418317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D41-4EE7-9A9C-432DA289CAED}"/>
                </c:ext>
              </c:extLst>
            </c:dLbl>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Sheet1!$B$4:$B$4</c:f>
              <c:numCache>
                <c:formatCode>0%</c:formatCode>
                <c:ptCount val="1"/>
                <c:pt idx="0">
                  <c:v>0.21000000000000008</c:v>
                </c:pt>
              </c:numCache>
            </c:numRef>
          </c:val>
          <c:extLst>
            <c:ext xmlns:c16="http://schemas.microsoft.com/office/drawing/2014/chart" uri="{C3380CC4-5D6E-409C-BE32-E72D297353CC}">
              <c16:uniqueId val="{00000005-7D41-4EE7-9A9C-432DA289CAED}"/>
            </c:ext>
          </c:extLst>
        </c:ser>
        <c:ser>
          <c:idx val="3"/>
          <c:order val="3"/>
          <c:tx>
            <c:strRef>
              <c:f>Sheet1!$A$5</c:f>
              <c:strCache>
                <c:ptCount val="1"/>
                <c:pt idx="0">
                  <c:v>For fun and enjoyment </c:v>
                </c:pt>
              </c:strCache>
            </c:strRef>
          </c:tx>
          <c:spPr>
            <a:solidFill>
              <a:srgbClr val="CCFFFF"/>
            </a:solidFill>
            <a:ln w="12700">
              <a:solidFill>
                <a:srgbClr val="000000"/>
              </a:solidFill>
              <a:prstDash val="solid"/>
            </a:ln>
          </c:spPr>
          <c:invertIfNegative val="0"/>
          <c:dLbls>
            <c:dLbl>
              <c:idx val="0"/>
              <c:layout>
                <c:manualLayout>
                  <c:x val="-2.3026396896979356E-2"/>
                  <c:y val="-1.9115463692514423E-2"/>
                </c:manualLayout>
              </c:layout>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7D41-4EE7-9A9C-432DA289CAED}"/>
                </c:ext>
              </c:extLst>
            </c:dLbl>
            <c:spPr>
              <a:noFill/>
              <a:ln w="25400">
                <a:noFill/>
              </a:ln>
            </c:spPr>
            <c:txPr>
              <a:bodyPr/>
              <a:lstStyle/>
              <a:p>
                <a:pPr>
                  <a:defRPr sz="8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Sheet1!$B$5:$B$5</c:f>
              <c:numCache>
                <c:formatCode>0%</c:formatCode>
                <c:ptCount val="1"/>
                <c:pt idx="0">
                  <c:v>0.1</c:v>
                </c:pt>
              </c:numCache>
            </c:numRef>
          </c:val>
          <c:extLst>
            <c:ext xmlns:c16="http://schemas.microsoft.com/office/drawing/2014/chart" uri="{C3380CC4-5D6E-409C-BE32-E72D297353CC}">
              <c16:uniqueId val="{00000007-7D41-4EE7-9A9C-432DA289CAED}"/>
            </c:ext>
          </c:extLst>
        </c:ser>
        <c:ser>
          <c:idx val="5"/>
          <c:order val="4"/>
          <c:tx>
            <c:strRef>
              <c:f>Sheet1!$A$7</c:f>
              <c:strCache>
                <c:ptCount val="1"/>
                <c:pt idx="0">
                  <c:v>I find it is difficult to answer </c:v>
                </c:pt>
              </c:strCache>
            </c:strRef>
          </c:tx>
          <c:spPr>
            <a:solidFill>
              <a:srgbClr val="FF8080"/>
            </a:solidFill>
            <a:ln w="12700">
              <a:solidFill>
                <a:srgbClr val="000000"/>
              </a:solidFill>
              <a:prstDash val="solid"/>
            </a:ln>
          </c:spPr>
          <c:invertIfNegative val="0"/>
          <c:dLbls>
            <c:dLbl>
              <c:idx val="0"/>
              <c:layout>
                <c:manualLayout>
                  <c:x val="-7.3494519441533136E-3"/>
                  <c:y val="-2.584189117088395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7D41-4EE7-9A9C-432DA289CAED}"/>
                </c:ext>
              </c:extLst>
            </c:dLbl>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Sheet1!$B$7:$B$7</c:f>
              <c:numCache>
                <c:formatCode>0%</c:formatCode>
                <c:ptCount val="1"/>
                <c:pt idx="0">
                  <c:v>0.05</c:v>
                </c:pt>
              </c:numCache>
            </c:numRef>
          </c:val>
          <c:extLst>
            <c:ext xmlns:c16="http://schemas.microsoft.com/office/drawing/2014/chart" uri="{C3380CC4-5D6E-409C-BE32-E72D297353CC}">
              <c16:uniqueId val="{00000009-7D41-4EE7-9A9C-432DA289CAED}"/>
            </c:ext>
          </c:extLst>
        </c:ser>
        <c:ser>
          <c:idx val="8"/>
          <c:order val="5"/>
          <c:tx>
            <c:strRef>
              <c:f>Sheet1!$A$10</c:f>
              <c:strCache>
                <c:ptCount val="1"/>
                <c:pt idx="0">
                  <c:v>For the future occupation </c:v>
                </c:pt>
              </c:strCache>
            </c:strRef>
          </c:tx>
          <c:spPr>
            <a:solidFill>
              <a:srgbClr val="000080"/>
            </a:solidFill>
            <a:ln w="12700">
              <a:solidFill>
                <a:srgbClr val="000000"/>
              </a:solidFill>
              <a:prstDash val="solid"/>
            </a:ln>
          </c:spPr>
          <c:invertIfNegative val="0"/>
          <c:dLbls>
            <c:dLbl>
              <c:idx val="0"/>
              <c:layout>
                <c:manualLayout>
                  <c:x val="1.6319238957249758E-2"/>
                  <c:y val="2.143797140346284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7D41-4EE7-9A9C-432DA289CAED}"/>
                </c:ext>
              </c:extLst>
            </c:dLbl>
            <c:spPr>
              <a:noFill/>
              <a:ln w="25400">
                <a:noFill/>
              </a:ln>
            </c:spPr>
            <c:txPr>
              <a:bodyPr/>
              <a:lstStyle/>
              <a:p>
                <a:pPr>
                  <a:defRPr sz="1325" b="1" i="0" u="none" strike="noStrike" baseline="0">
                    <a:solidFill>
                      <a:srgbClr val="000000"/>
                    </a:solidFill>
                    <a:latin typeface="Calibri"/>
                    <a:ea typeface="Calibri"/>
                    <a:cs typeface="Calibri"/>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Sheet1!$B$1:$B$1</c:f>
              <c:numCache>
                <c:formatCode>General</c:formatCode>
                <c:ptCount val="1"/>
              </c:numCache>
            </c:numRef>
          </c:cat>
          <c:val>
            <c:numRef>
              <c:f>Sheet1!$B$10:$B$10</c:f>
              <c:numCache>
                <c:formatCode>0%</c:formatCode>
                <c:ptCount val="1"/>
                <c:pt idx="0">
                  <c:v>0.28000000000000008</c:v>
                </c:pt>
              </c:numCache>
            </c:numRef>
          </c:val>
          <c:extLst>
            <c:ext xmlns:c16="http://schemas.microsoft.com/office/drawing/2014/chart" uri="{C3380CC4-5D6E-409C-BE32-E72D297353CC}">
              <c16:uniqueId val="{0000000B-7D41-4EE7-9A9C-432DA289CAED}"/>
            </c:ext>
          </c:extLst>
        </c:ser>
        <c:dLbls>
          <c:showLegendKey val="0"/>
          <c:showVal val="0"/>
          <c:showCatName val="0"/>
          <c:showSerName val="0"/>
          <c:showPercent val="0"/>
          <c:showBubbleSize val="0"/>
        </c:dLbls>
        <c:gapWidth val="100"/>
        <c:shape val="box"/>
        <c:axId val="111252224"/>
        <c:axId val="111254912"/>
        <c:axId val="115235904"/>
      </c:bar3DChart>
      <c:catAx>
        <c:axId val="111252224"/>
        <c:scaling>
          <c:orientation val="minMax"/>
        </c:scaling>
        <c:delete val="0"/>
        <c:axPos val="b"/>
        <c:majorGridlines>
          <c:spPr>
            <a:ln w="3175">
              <a:solidFill>
                <a:srgbClr val="000000"/>
              </a:solidFill>
              <a:prstDash val="solid"/>
            </a:ln>
          </c:spPr>
        </c:majorGridlines>
        <c:numFmt formatCode="General" sourceLinked="1"/>
        <c:majorTickMark val="out"/>
        <c:minorTickMark val="none"/>
        <c:tickLblPos val="low"/>
        <c:spPr>
          <a:ln w="3175">
            <a:solidFill>
              <a:srgbClr val="000000"/>
            </a:solidFill>
            <a:prstDash val="solid"/>
          </a:ln>
        </c:spPr>
        <c:txPr>
          <a:bodyPr rot="0" vert="horz"/>
          <a:lstStyle/>
          <a:p>
            <a:pPr>
              <a:defRPr sz="825" b="1" i="0" u="none" strike="noStrike" baseline="0">
                <a:solidFill>
                  <a:srgbClr val="000000"/>
                </a:solidFill>
                <a:latin typeface="Calibri"/>
                <a:ea typeface="Calibri"/>
                <a:cs typeface="Calibri"/>
              </a:defRPr>
            </a:pPr>
            <a:endParaRPr lang="ru-RU"/>
          </a:p>
        </c:txPr>
        <c:crossAx val="111254912"/>
        <c:crosses val="autoZero"/>
        <c:auto val="1"/>
        <c:lblAlgn val="ctr"/>
        <c:lblOffset val="100"/>
        <c:tickLblSkip val="1"/>
        <c:tickMarkSkip val="1"/>
        <c:noMultiLvlLbl val="1"/>
      </c:catAx>
      <c:valAx>
        <c:axId val="111254912"/>
        <c:scaling>
          <c:orientation val="minMax"/>
        </c:scaling>
        <c:delete val="0"/>
        <c:axPos val="r"/>
        <c:majorGridlines>
          <c:spPr>
            <a:ln w="3175">
              <a:solidFill>
                <a:srgbClr val="000000"/>
              </a:solidFill>
              <a:prstDash val="solid"/>
            </a:ln>
          </c:spPr>
        </c:majorGridlines>
        <c:numFmt formatCode="0%" sourceLinked="1"/>
        <c:majorTickMark val="out"/>
        <c:minorTickMark val="none"/>
        <c:tickLblPos val="nextTo"/>
        <c:spPr>
          <a:ln w="3175">
            <a:solidFill>
              <a:srgbClr val="000000"/>
            </a:solidFill>
            <a:prstDash val="solid"/>
          </a:ln>
        </c:spPr>
        <c:txPr>
          <a:bodyPr rot="0" vert="horz"/>
          <a:lstStyle/>
          <a:p>
            <a:pPr>
              <a:defRPr sz="825" b="1" i="0" u="none" strike="noStrike" baseline="0">
                <a:solidFill>
                  <a:srgbClr val="000000"/>
                </a:solidFill>
                <a:latin typeface="Calibri"/>
                <a:ea typeface="Calibri"/>
                <a:cs typeface="Calibri"/>
              </a:defRPr>
            </a:pPr>
            <a:endParaRPr lang="ru-RU"/>
          </a:p>
        </c:txPr>
        <c:crossAx val="111252224"/>
        <c:crosses val="autoZero"/>
        <c:crossBetween val="between"/>
      </c:valAx>
      <c:serAx>
        <c:axId val="115235904"/>
        <c:scaling>
          <c:orientation val="minMax"/>
        </c:scaling>
        <c:delete val="0"/>
        <c:axPos val="b"/>
        <c:numFmt formatCode="0.00" sourceLinked="0"/>
        <c:majorTickMark val="out"/>
        <c:minorTickMark val="none"/>
        <c:tickLblPos val="low"/>
        <c:spPr>
          <a:ln w="3175">
            <a:solidFill>
              <a:srgbClr val="000000"/>
            </a:solidFill>
            <a:prstDash val="solid"/>
          </a:ln>
        </c:spPr>
        <c:txPr>
          <a:bodyPr rot="-5400000" vert="horz"/>
          <a:lstStyle/>
          <a:p>
            <a:pPr>
              <a:defRPr sz="825" b="1" i="0" u="none" strike="noStrike" baseline="0">
                <a:solidFill>
                  <a:srgbClr val="000000"/>
                </a:solidFill>
                <a:latin typeface="Calibri"/>
                <a:ea typeface="Calibri"/>
                <a:cs typeface="Calibri"/>
              </a:defRPr>
            </a:pPr>
            <a:endParaRPr lang="ru-RU"/>
          </a:p>
        </c:txPr>
        <c:crossAx val="111254912"/>
        <c:crosses val="autoZero"/>
        <c:tickLblSkip val="1"/>
        <c:tickMarkSkip val="1"/>
      </c:serAx>
      <c:spPr>
        <a:solidFill>
          <a:schemeClr val="lt1"/>
        </a:solidFill>
        <a:ln w="19050" cap="flat" cmpd="sng" algn="ctr">
          <a:solidFill>
            <a:schemeClr val="accent5"/>
          </a:solidFill>
          <a:prstDash val="solid"/>
        </a:ln>
        <a:effectLst/>
      </c:spPr>
    </c:plotArea>
    <c:plotVisOnly val="1"/>
    <c:dispBlanksAs val="gap"/>
    <c:showDLblsOverMax val="0"/>
  </c:chart>
  <c:spPr>
    <a:noFill/>
    <a:ln>
      <a:noFill/>
    </a:ln>
  </c:spPr>
  <c:txPr>
    <a:bodyPr/>
    <a:lstStyle/>
    <a:p>
      <a:pPr>
        <a:defRPr sz="825" b="1" i="0" u="none" strike="noStrike" baseline="0">
          <a:solidFill>
            <a:srgbClr val="000000"/>
          </a:solidFill>
          <a:latin typeface="Calibri"/>
          <a:ea typeface="Calibri"/>
          <a:cs typeface="Calibri"/>
        </a:defRPr>
      </a:pPr>
      <a:endParaRPr lang="ru-RU"/>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DCE59C-3F71-4F4A-8599-678C8A471E1D}" type="datetimeFigureOut">
              <a:rPr lang="ru-RU" smtClean="0"/>
              <a:pPr/>
              <a:t>04.06.2025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0DD4B2-E2AF-4CB5-8374-C831391137E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410DD4B2-E2AF-4CB5-8374-C831391137E0}" type="slidenum">
              <a:rPr lang="ru-RU" smtClean="0"/>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11CF8B-F3E4-4D2F-8A0E-01B2FFFFFB41}" type="datetimeFigureOut">
              <a:rPr lang="ru-RU" smtClean="0"/>
              <a:pPr/>
              <a:t>04.06.2025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E37351B-BC93-441B-A10C-B7FE4AFA339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1CF8B-F3E4-4D2F-8A0E-01B2FFFFFB41}" type="datetimeFigureOut">
              <a:rPr lang="ru-RU" smtClean="0"/>
              <a:pPr/>
              <a:t>04.06.2025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37351B-BC93-441B-A10C-B7FE4AFA339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www.native-english.ru/" TargetMode="External"/><Relationship Id="rId3" Type="http://schemas.openxmlformats.org/officeDocument/2006/relationships/hyperlink" Target="http://www.englishfirst.ru/" TargetMode="External"/><Relationship Id="rId7" Type="http://schemas.openxmlformats.org/officeDocument/2006/relationships/hyperlink" Target="http://www.english-easy.ru/" TargetMode="External"/><Relationship Id="rId2" Type="http://schemas.openxmlformats.org/officeDocument/2006/relationships/hyperlink" Target="http://www.english.language.ru/" TargetMode="External"/><Relationship Id="rId1" Type="http://schemas.openxmlformats.org/officeDocument/2006/relationships/slideLayout" Target="../slideLayouts/slideLayout7.xml"/><Relationship Id="rId6" Type="http://schemas.openxmlformats.org/officeDocument/2006/relationships/hyperlink" Target="http://www.study.ru/" TargetMode="External"/><Relationship Id="rId5" Type="http://schemas.openxmlformats.org/officeDocument/2006/relationships/hyperlink" Target="http://www.helpenglish.ru/" TargetMode="External"/><Relationship Id="rId4" Type="http://schemas.openxmlformats.org/officeDocument/2006/relationships/hyperlink" Target="http://www.wikipedia.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4" name="Прямоугольник 3"/>
          <p:cNvSpPr/>
          <p:nvPr/>
        </p:nvSpPr>
        <p:spPr>
          <a:xfrm>
            <a:off x="0" y="1"/>
            <a:ext cx="9144000" cy="66633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lvl="0" algn="ctr" fontAlgn="base">
              <a:spcBef>
                <a:spcPct val="0"/>
              </a:spcBef>
              <a:spcAft>
                <a:spcPct val="0"/>
              </a:spcAft>
            </a:pPr>
            <a:endParaRPr lang="ru-RU" sz="800" b="1" dirty="0" smtClean="0">
              <a:solidFill>
                <a:schemeClr val="accent1">
                  <a:lumMod val="75000"/>
                </a:schemeClr>
              </a:solidFill>
              <a:latin typeface="Arial" pitchFamily="34" charset="0"/>
              <a:ea typeface="Times New Roman" pitchFamily="18" charset="0"/>
              <a:cs typeface="Arial" pitchFamily="34" charset="0"/>
            </a:endParaRPr>
          </a:p>
          <a:p>
            <a:pPr lvl="0" algn="ctr" fontAlgn="base">
              <a:spcBef>
                <a:spcPct val="0"/>
              </a:spcBef>
              <a:spcAft>
                <a:spcPct val="0"/>
              </a:spcAft>
            </a:pPr>
            <a:endParaRPr lang="ru-RU" sz="2400" b="1" dirty="0" smtClean="0">
              <a:solidFill>
                <a:schemeClr val="accent1">
                  <a:lumMod val="75000"/>
                </a:schemeClr>
              </a:solidFill>
              <a:latin typeface="Arial" pitchFamily="34" charset="0"/>
              <a:ea typeface="Times New Roman" pitchFamily="18" charset="0"/>
              <a:cs typeface="Arial" pitchFamily="34" charset="0"/>
            </a:endParaRPr>
          </a:p>
          <a:p>
            <a:pPr lvl="0" algn="ctr" fontAlgn="base">
              <a:spcBef>
                <a:spcPct val="0"/>
              </a:spcBef>
              <a:spcAft>
                <a:spcPct val="0"/>
              </a:spcAft>
            </a:pPr>
            <a:endParaRPr kumimoji="0" lang="ru-RU" sz="1600" b="1" i="0" u="none" strike="noStrike" cap="none" normalizeH="0" baseline="0" dirty="0" smtClean="0">
              <a:ln>
                <a:noFill/>
              </a:ln>
              <a:solidFill>
                <a:schemeClr val="tx1"/>
              </a:solidFill>
              <a:effectLst/>
              <a:latin typeface="Arial" pitchFamily="34" charset="0"/>
              <a:cs typeface="Arial" pitchFamily="34" charset="0"/>
            </a:endParaRPr>
          </a:p>
          <a:p>
            <a:pPr lvl="0" algn="ctr" fontAlgn="base">
              <a:spcBef>
                <a:spcPct val="0"/>
              </a:spcBef>
              <a:spcAft>
                <a:spcPct val="0"/>
              </a:spcAft>
            </a:pP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lang="ru-RU" sz="3200" b="1" dirty="0" smtClean="0">
                <a:solidFill>
                  <a:schemeClr val="accent2">
                    <a:lumMod val="75000"/>
                  </a:schemeClr>
                </a:solidFill>
                <a:latin typeface="Cambria" pitchFamily="18" charset="0"/>
                <a:ea typeface="Times New Roman" pitchFamily="18" charset="0"/>
                <a:cs typeface="Arial" pitchFamily="34" charset="0"/>
              </a:rPr>
              <a:t>«</a:t>
            </a:r>
            <a:r>
              <a:rPr lang="en-US" sz="3200" b="1" dirty="0" smtClean="0">
                <a:solidFill>
                  <a:schemeClr val="accent2">
                    <a:lumMod val="75000"/>
                  </a:schemeClr>
                </a:solidFill>
                <a:latin typeface="Cambria" pitchFamily="18" charset="0"/>
                <a:ea typeface="Times New Roman" pitchFamily="18" charset="0"/>
                <a:cs typeface="Arial" pitchFamily="34" charset="0"/>
              </a:rPr>
              <a:t>English is the most studied language in the world</a:t>
            </a:r>
            <a:r>
              <a:rPr lang="ru-RU" sz="3200" b="1" dirty="0" smtClean="0">
                <a:solidFill>
                  <a:schemeClr val="accent2">
                    <a:lumMod val="75000"/>
                  </a:schemeClr>
                </a:solidFill>
                <a:latin typeface="Cambria" pitchFamily="18" charset="0"/>
                <a:ea typeface="Times New Roman" pitchFamily="18" charset="0"/>
                <a:cs typeface="Arial" pitchFamily="34" charset="0"/>
              </a:rPr>
              <a:t>»</a:t>
            </a:r>
            <a:endParaRPr kumimoji="0" lang="ru-RU" sz="900" b="0" i="0" u="none" strike="noStrike" cap="none" normalizeH="0" baseline="0" dirty="0" smtClean="0">
              <a:ln>
                <a:noFill/>
              </a:ln>
              <a:solidFill>
                <a:schemeClr val="accent2">
                  <a:lumMod val="75000"/>
                </a:schemeClr>
              </a:solidFill>
              <a:effectLst/>
              <a:latin typeface="Arial" pitchFamily="34" charset="0"/>
              <a:cs typeface="Arial" pitchFamily="34" charset="0"/>
            </a:endParaRPr>
          </a:p>
          <a:p>
            <a:pPr lvl="0" algn="ctr" eaLnBrk="0" fontAlgn="base" hangingPunct="0">
              <a:spcBef>
                <a:spcPct val="0"/>
              </a:spcBef>
              <a:spcAft>
                <a:spcPct val="0"/>
              </a:spcAft>
            </a:pP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sz="2400" b="1" i="0" u="none" strike="noStrike" cap="none" normalizeH="0" baseline="0" dirty="0" smtClean="0">
                <a:ln>
                  <a:noFill/>
                </a:ln>
                <a:solidFill>
                  <a:schemeClr val="accent4">
                    <a:lumMod val="75000"/>
                  </a:schemeClr>
                </a:solidFill>
                <a:effectLst/>
                <a:latin typeface="Arial" pitchFamily="34" charset="0"/>
                <a:ea typeface="Times New Roman" pitchFamily="18" charset="0"/>
                <a:cs typeface="Arial" pitchFamily="34" charset="0"/>
              </a:rPr>
              <a:t>                                          Made</a:t>
            </a:r>
            <a:r>
              <a:rPr kumimoji="0" lang="en-US" sz="2400" b="1" i="0" u="none" strike="noStrike" cap="none" normalizeH="0" dirty="0" smtClean="0">
                <a:ln>
                  <a:noFill/>
                </a:ln>
                <a:solidFill>
                  <a:schemeClr val="accent4">
                    <a:lumMod val="75000"/>
                  </a:schemeClr>
                </a:solidFill>
                <a:effectLst/>
                <a:latin typeface="Arial" pitchFamily="34" charset="0"/>
                <a:ea typeface="Times New Roman" pitchFamily="18" charset="0"/>
                <a:cs typeface="Arial" pitchFamily="34" charset="0"/>
              </a:rPr>
              <a:t> by</a:t>
            </a:r>
          </a:p>
          <a:p>
            <a:pPr lvl="0" algn="ctr" eaLnBrk="0" fontAlgn="base" hangingPunct="0">
              <a:spcBef>
                <a:spcPct val="0"/>
              </a:spcBef>
              <a:spcAft>
                <a:spcPct val="0"/>
              </a:spcAft>
            </a:pPr>
            <a:r>
              <a:rPr lang="en-US" sz="2400" b="1" baseline="0" dirty="0" smtClean="0">
                <a:solidFill>
                  <a:schemeClr val="accent4">
                    <a:lumMod val="75000"/>
                  </a:schemeClr>
                </a:solidFill>
                <a:latin typeface="Arial" pitchFamily="34" charset="0"/>
                <a:ea typeface="Times New Roman" pitchFamily="18" charset="0"/>
                <a:cs typeface="Arial" pitchFamily="34" charset="0"/>
              </a:rPr>
              <a:t>                                                        Student</a:t>
            </a:r>
            <a:r>
              <a:rPr lang="en-US" sz="2400" b="1" dirty="0" smtClean="0">
                <a:solidFill>
                  <a:schemeClr val="accent4">
                    <a:lumMod val="75000"/>
                  </a:schemeClr>
                </a:solidFill>
                <a:latin typeface="Arial" pitchFamily="34" charset="0"/>
                <a:ea typeface="Times New Roman" pitchFamily="18" charset="0"/>
                <a:cs typeface="Arial" pitchFamily="34" charset="0"/>
              </a:rPr>
              <a:t> of 4 </a:t>
            </a:r>
            <a:r>
              <a:rPr lang="ru-RU" sz="2400" b="1" dirty="0" smtClean="0">
                <a:solidFill>
                  <a:schemeClr val="accent4">
                    <a:lumMod val="75000"/>
                  </a:schemeClr>
                </a:solidFill>
                <a:latin typeface="Arial" pitchFamily="34" charset="0"/>
                <a:ea typeface="Times New Roman" pitchFamily="18" charset="0"/>
                <a:cs typeface="Arial" pitchFamily="34" charset="0"/>
              </a:rPr>
              <a:t>«</a:t>
            </a:r>
            <a:r>
              <a:rPr lang="en-US" sz="2400" b="1" dirty="0" smtClean="0">
                <a:solidFill>
                  <a:schemeClr val="accent4">
                    <a:lumMod val="75000"/>
                  </a:schemeClr>
                </a:solidFill>
                <a:latin typeface="Arial" pitchFamily="34" charset="0"/>
                <a:ea typeface="Times New Roman" pitchFamily="18" charset="0"/>
                <a:cs typeface="Arial" pitchFamily="34" charset="0"/>
              </a:rPr>
              <a:t>B</a:t>
            </a:r>
            <a:r>
              <a:rPr lang="ru-RU" sz="2400" b="1" dirty="0" smtClean="0">
                <a:solidFill>
                  <a:schemeClr val="accent4">
                    <a:lumMod val="75000"/>
                  </a:schemeClr>
                </a:solidFill>
                <a:latin typeface="Arial" pitchFamily="34" charset="0"/>
                <a:ea typeface="Times New Roman" pitchFamily="18" charset="0"/>
                <a:cs typeface="Arial" pitchFamily="34" charset="0"/>
              </a:rPr>
              <a:t>»:</a:t>
            </a:r>
            <a:endParaRPr lang="en-US" sz="2400" b="1" dirty="0" smtClean="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r>
              <a:rPr lang="en-US" sz="2400" b="1" dirty="0">
                <a:solidFill>
                  <a:schemeClr val="accent4">
                    <a:lumMod val="75000"/>
                  </a:schemeClr>
                </a:solidFill>
                <a:latin typeface="Arial" pitchFamily="34" charset="0"/>
                <a:ea typeface="Times New Roman" pitchFamily="18" charset="0"/>
                <a:cs typeface="Arial" pitchFamily="34" charset="0"/>
              </a:rPr>
              <a:t> </a:t>
            </a:r>
            <a:r>
              <a:rPr lang="en-US"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err="1" smtClean="0">
                <a:solidFill>
                  <a:schemeClr val="accent4">
                    <a:lumMod val="75000"/>
                  </a:schemeClr>
                </a:solidFill>
                <a:latin typeface="Arial" pitchFamily="34" charset="0"/>
                <a:ea typeface="Times New Roman" pitchFamily="18" charset="0"/>
                <a:cs typeface="Arial" pitchFamily="34" charset="0"/>
              </a:rPr>
              <a:t>Zvereva</a:t>
            </a:r>
            <a:r>
              <a:rPr lang="en-US"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err="1" smtClean="0">
                <a:solidFill>
                  <a:schemeClr val="accent4">
                    <a:lumMod val="75000"/>
                  </a:schemeClr>
                </a:solidFill>
                <a:latin typeface="Arial" pitchFamily="34" charset="0"/>
                <a:ea typeface="Times New Roman" pitchFamily="18" charset="0"/>
                <a:cs typeface="Arial" pitchFamily="34" charset="0"/>
              </a:rPr>
              <a:t>Veronika</a:t>
            </a:r>
            <a:endParaRPr lang="ru-RU" sz="2400" b="1" dirty="0" smtClean="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endParaRPr lang="en-US" sz="2400" b="1" dirty="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r>
              <a:rPr lang="ru-RU"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smtClean="0">
                <a:solidFill>
                  <a:schemeClr val="accent4">
                    <a:lumMod val="75000"/>
                  </a:schemeClr>
                </a:solidFill>
                <a:latin typeface="Arial" pitchFamily="34" charset="0"/>
                <a:ea typeface="Times New Roman" pitchFamily="18" charset="0"/>
                <a:cs typeface="Arial" pitchFamily="34" charset="0"/>
              </a:rPr>
              <a:t>Teacher</a:t>
            </a:r>
            <a:r>
              <a:rPr lang="ru-RU" sz="2400" b="1" dirty="0" smtClean="0">
                <a:solidFill>
                  <a:schemeClr val="accent4">
                    <a:lumMod val="75000"/>
                  </a:schemeClr>
                </a:solidFill>
                <a:latin typeface="Arial" pitchFamily="34" charset="0"/>
                <a:ea typeface="Times New Roman" pitchFamily="18" charset="0"/>
                <a:cs typeface="Arial" pitchFamily="34" charset="0"/>
              </a:rPr>
              <a:t>:</a:t>
            </a:r>
          </a:p>
          <a:p>
            <a:pPr lvl="0" algn="ctr" eaLnBrk="0" fontAlgn="base" hangingPunct="0">
              <a:spcBef>
                <a:spcPct val="0"/>
              </a:spcBef>
              <a:spcAft>
                <a:spcPct val="0"/>
              </a:spcAft>
            </a:pPr>
            <a:r>
              <a:rPr lang="ru-RU"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err="1" smtClean="0">
                <a:solidFill>
                  <a:schemeClr val="accent4">
                    <a:lumMod val="75000"/>
                  </a:schemeClr>
                </a:solidFill>
                <a:latin typeface="Arial" pitchFamily="34" charset="0"/>
                <a:ea typeface="Times New Roman" pitchFamily="18" charset="0"/>
                <a:cs typeface="Arial" pitchFamily="34" charset="0"/>
              </a:rPr>
              <a:t>Sarafannikova</a:t>
            </a:r>
            <a:r>
              <a:rPr lang="en-US"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a:solidFill>
                  <a:schemeClr val="accent4">
                    <a:lumMod val="75000"/>
                  </a:schemeClr>
                </a:solidFill>
                <a:latin typeface="Arial" pitchFamily="34" charset="0"/>
                <a:ea typeface="Times New Roman" pitchFamily="18" charset="0"/>
                <a:cs typeface="Arial" pitchFamily="34" charset="0"/>
              </a:rPr>
              <a:t>A</a:t>
            </a:r>
            <a:r>
              <a:rPr lang="en-US" sz="2400" b="1" dirty="0" smtClean="0">
                <a:solidFill>
                  <a:schemeClr val="accent4">
                    <a:lumMod val="75000"/>
                  </a:schemeClr>
                </a:solidFill>
                <a:latin typeface="Arial" pitchFamily="34" charset="0"/>
                <a:ea typeface="Times New Roman" pitchFamily="18" charset="0"/>
                <a:cs typeface="Arial" pitchFamily="34" charset="0"/>
              </a:rPr>
              <a:t>. </a:t>
            </a:r>
            <a:r>
              <a:rPr lang="en-US" sz="2400" b="1" dirty="0">
                <a:solidFill>
                  <a:schemeClr val="accent4">
                    <a:lumMod val="75000"/>
                  </a:schemeClr>
                </a:solidFill>
                <a:latin typeface="Arial" pitchFamily="34" charset="0"/>
                <a:ea typeface="Times New Roman" pitchFamily="18" charset="0"/>
                <a:cs typeface="Arial" pitchFamily="34" charset="0"/>
              </a:rPr>
              <a:t>K</a:t>
            </a:r>
            <a:r>
              <a:rPr lang="en-US" sz="2400" b="1" dirty="0" smtClean="0">
                <a:solidFill>
                  <a:schemeClr val="accent4">
                    <a:lumMod val="75000"/>
                  </a:schemeClr>
                </a:solidFill>
                <a:latin typeface="Arial" pitchFamily="34" charset="0"/>
                <a:ea typeface="Times New Roman" pitchFamily="18" charset="0"/>
                <a:cs typeface="Arial" pitchFamily="34" charset="0"/>
              </a:rPr>
              <a:t>.</a:t>
            </a:r>
            <a:endParaRPr lang="en-US" sz="2400" b="1" dirty="0" smtClean="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endParaRPr lang="en-US" sz="2400" b="1" dirty="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r>
              <a:rPr lang="ru-RU" sz="2400" b="1" dirty="0" smtClean="0">
                <a:solidFill>
                  <a:schemeClr val="accent4">
                    <a:lumMod val="75000"/>
                  </a:schemeClr>
                </a:solidFill>
                <a:latin typeface="Arial" pitchFamily="34" charset="0"/>
                <a:ea typeface="Times New Roman" pitchFamily="18" charset="0"/>
                <a:cs typeface="Arial" pitchFamily="34" charset="0"/>
              </a:rPr>
              <a:t>                   </a:t>
            </a:r>
          </a:p>
          <a:p>
            <a:pPr lvl="0" algn="ctr" eaLnBrk="0" fontAlgn="base" hangingPunct="0">
              <a:spcBef>
                <a:spcPct val="0"/>
              </a:spcBef>
              <a:spcAft>
                <a:spcPct val="0"/>
              </a:spcAft>
            </a:pPr>
            <a:endParaRPr lang="ru-RU" sz="2400" b="1" dirty="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endParaRPr lang="ru-RU" sz="2400" b="1" dirty="0" smtClean="0">
              <a:solidFill>
                <a:schemeClr val="accent4">
                  <a:lumMod val="75000"/>
                </a:schemeClr>
              </a:solidFill>
              <a:latin typeface="Arial" pitchFamily="34" charset="0"/>
              <a:ea typeface="Times New Roman" pitchFamily="18" charset="0"/>
              <a:cs typeface="Arial" pitchFamily="34" charset="0"/>
            </a:endParaRPr>
          </a:p>
          <a:p>
            <a:pPr lvl="0" algn="ctr" eaLnBrk="0" fontAlgn="base" hangingPunct="0">
              <a:spcBef>
                <a:spcPct val="0"/>
              </a:spcBef>
              <a:spcAft>
                <a:spcPct val="0"/>
              </a:spcAft>
            </a:pPr>
            <a:r>
              <a:rPr lang="ru-RU" sz="2400" b="1" dirty="0" smtClean="0">
                <a:solidFill>
                  <a:schemeClr val="accent4">
                    <a:lumMod val="75000"/>
                  </a:schemeClr>
                </a:solidFill>
                <a:latin typeface="Arial" pitchFamily="34" charset="0"/>
                <a:ea typeface="Times New Roman" pitchFamily="18" charset="0"/>
                <a:cs typeface="Arial" pitchFamily="34" charset="0"/>
              </a:rPr>
              <a:t>     </a:t>
            </a:r>
          </a:p>
          <a:p>
            <a:pPr lvl="0" algn="ctr" eaLnBrk="0" fontAlgn="base" hangingPunct="0">
              <a:spcBef>
                <a:spcPct val="0"/>
              </a:spcBef>
              <a:spcAft>
                <a:spcPct val="0"/>
              </a:spcAft>
            </a:pPr>
            <a:r>
              <a:rPr lang="ru-RU" sz="2400" b="1" dirty="0" smtClean="0">
                <a:solidFill>
                  <a:schemeClr val="accent4">
                    <a:lumMod val="75000"/>
                  </a:schemeClr>
                </a:solidFill>
                <a:latin typeface="Arial" pitchFamily="34" charset="0"/>
                <a:ea typeface="Times New Roman" pitchFamily="18" charset="0"/>
                <a:cs typeface="Arial" pitchFamily="34" charset="0"/>
              </a:rPr>
              <a:t> </a:t>
            </a:r>
            <a:r>
              <a:rPr lang="en-US" sz="2000" b="1" dirty="0" smtClean="0">
                <a:solidFill>
                  <a:schemeClr val="accent4">
                    <a:lumMod val="75000"/>
                  </a:schemeClr>
                </a:solidFill>
                <a:latin typeface="Arial" pitchFamily="34" charset="0"/>
                <a:ea typeface="Times New Roman" pitchFamily="18" charset="0"/>
                <a:cs typeface="Arial" pitchFamily="34" charset="0"/>
              </a:rPr>
              <a:t>Engels, </a:t>
            </a:r>
            <a:r>
              <a:rPr lang="ru-RU" sz="2000" b="1" dirty="0" smtClean="0">
                <a:solidFill>
                  <a:schemeClr val="accent4">
                    <a:lumMod val="75000"/>
                  </a:schemeClr>
                </a:solidFill>
                <a:latin typeface="Arial" pitchFamily="34" charset="0"/>
                <a:ea typeface="Times New Roman" pitchFamily="18" charset="0"/>
                <a:cs typeface="Arial" pitchFamily="34" charset="0"/>
              </a:rPr>
              <a:t>20</a:t>
            </a:r>
            <a:r>
              <a:rPr lang="en-US" sz="2000" b="1" dirty="0" smtClean="0">
                <a:solidFill>
                  <a:schemeClr val="accent4">
                    <a:lumMod val="75000"/>
                  </a:schemeClr>
                </a:solidFill>
                <a:latin typeface="Arial" pitchFamily="34" charset="0"/>
                <a:ea typeface="Times New Roman" pitchFamily="18" charset="0"/>
                <a:cs typeface="Arial" pitchFamily="34" charset="0"/>
              </a:rPr>
              <a:t>25</a:t>
            </a:r>
            <a:endParaRPr lang="ru-RU" sz="2800" b="1" dirty="0" smtClean="0">
              <a:latin typeface="Arial" pitchFamily="34" charset="0"/>
              <a:cs typeface="Arial" pitchFamily="34" charset="0"/>
            </a:endParaRPr>
          </a:p>
          <a:p>
            <a:pPr lvl="0" algn="ctr" eaLnBrk="0" fontAlgn="base" hangingPunct="0">
              <a:spcBef>
                <a:spcPct val="0"/>
              </a:spcBef>
              <a:spcAft>
                <a:spcPct val="0"/>
              </a:spcAft>
            </a:pPr>
            <a:endParaRPr kumimoji="0" lang="ru-RU" sz="9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C:\Users\Регистрация\Pictures\811795_1_b.jpg"/>
          <p:cNvPicPr>
            <a:picLocks noChangeAspect="1" noChangeArrowheads="1"/>
          </p:cNvPicPr>
          <p:nvPr/>
        </p:nvPicPr>
        <p:blipFill>
          <a:blip r:embed="rId2" cstate="print"/>
          <a:srcRect/>
          <a:stretch>
            <a:fillRect/>
          </a:stretch>
        </p:blipFill>
        <p:spPr bwMode="auto">
          <a:xfrm>
            <a:off x="323528" y="2204864"/>
            <a:ext cx="5040560" cy="396044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a:spLocks noGrp="1"/>
          </p:cNvSpPr>
          <p:nvPr>
            <p:ph type="title"/>
          </p:nvPr>
        </p:nvSpPr>
        <p:spPr>
          <a:xfrm>
            <a:off x="539552" y="404664"/>
            <a:ext cx="8147248" cy="5832648"/>
          </a:xfrm>
        </p:spPr>
        <p:style>
          <a:lnRef idx="2">
            <a:schemeClr val="accent2"/>
          </a:lnRef>
          <a:fillRef idx="1">
            <a:schemeClr val="lt1"/>
          </a:fillRef>
          <a:effectRef idx="0">
            <a:schemeClr val="accent2"/>
          </a:effectRef>
          <a:fontRef idx="minor">
            <a:schemeClr val="dk1"/>
          </a:fontRef>
        </p:style>
        <p:txBody>
          <a:bodyPr>
            <a:normAutofit fontScale="90000"/>
          </a:bodyPr>
          <a:lstStyle/>
          <a:p>
            <a:pPr algn="l"/>
            <a:r>
              <a:rPr lang="en-US" sz="3200" i="1" dirty="0" smtClean="0">
                <a:solidFill>
                  <a:schemeClr val="accent1"/>
                </a:solidFill>
                <a:latin typeface="Arial" pitchFamily="34" charset="0"/>
                <a:cs typeface="Arial" pitchFamily="34" charset="0"/>
              </a:rPr>
              <a:t>The </a:t>
            </a:r>
            <a:r>
              <a:rPr lang="en-US" sz="3200" i="1" dirty="0" err="1" smtClean="0">
                <a:solidFill>
                  <a:schemeClr val="accent1"/>
                </a:solidFill>
                <a:latin typeface="Arial" pitchFamily="34" charset="0"/>
                <a:cs typeface="Arial" pitchFamily="34" charset="0"/>
              </a:rPr>
              <a:t>aimsof</a:t>
            </a:r>
            <a:r>
              <a:rPr lang="en-US" sz="3200" i="1" dirty="0" smtClean="0">
                <a:solidFill>
                  <a:schemeClr val="accent1"/>
                </a:solidFill>
                <a:latin typeface="Arial" pitchFamily="34" charset="0"/>
                <a:cs typeface="Arial" pitchFamily="34" charset="0"/>
              </a:rPr>
              <a:t> work</a:t>
            </a:r>
            <a:r>
              <a:rPr lang="ru-RU" sz="3200" i="1" dirty="0" smtClean="0">
                <a:solidFill>
                  <a:schemeClr val="accent1"/>
                </a:solidFill>
                <a:latin typeface="Arial" pitchFamily="34" charset="0"/>
                <a:cs typeface="Arial" pitchFamily="34" charset="0"/>
              </a:rPr>
              <a:t>:</a:t>
            </a:r>
            <a:r>
              <a:rPr lang="en-US" sz="3200" dirty="0" smtClean="0"/>
              <a:t/>
            </a:r>
            <a:br>
              <a:rPr lang="en-US" sz="3200" dirty="0" smtClean="0"/>
            </a:br>
            <a:r>
              <a:rPr lang="en-US" sz="1600" dirty="0" smtClean="0">
                <a:latin typeface="Arial" pitchFamily="34" charset="0"/>
                <a:cs typeface="Arial" pitchFamily="34" charset="0"/>
              </a:rPr>
              <a:t>- analysis of popularity </a:t>
            </a:r>
            <a:r>
              <a:rPr lang="en-US" sz="1600" dirty="0" err="1" smtClean="0">
                <a:latin typeface="Arial" pitchFamily="34" charset="0"/>
                <a:cs typeface="Arial" pitchFamily="34" charset="0"/>
              </a:rPr>
              <a:t>studing</a:t>
            </a:r>
            <a:r>
              <a:rPr lang="en-US" sz="1600" dirty="0" smtClean="0">
                <a:latin typeface="Arial" pitchFamily="34" charset="0"/>
                <a:cs typeface="Arial" pitchFamily="34" charset="0"/>
              </a:rPr>
              <a:t> English in the world and among my coevals.</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3200" i="1" dirty="0" smtClean="0">
                <a:solidFill>
                  <a:schemeClr val="accent1"/>
                </a:solidFill>
                <a:latin typeface="Arial" pitchFamily="34" charset="0"/>
                <a:cs typeface="Arial" pitchFamily="34" charset="0"/>
              </a:rPr>
              <a:t>Tasks</a:t>
            </a:r>
            <a:r>
              <a:rPr lang="ru-RU" sz="3200" i="1" dirty="0" smtClean="0">
                <a:solidFill>
                  <a:schemeClr val="accent1"/>
                </a:solidFill>
                <a:latin typeface="Arial" pitchFamily="34" charset="0"/>
                <a:cs typeface="Arial" pitchFamily="34" charset="0"/>
              </a:rPr>
              <a:t>:</a:t>
            </a:r>
            <a:r>
              <a:rPr lang="ru-RU" sz="2400" dirty="0" smtClean="0">
                <a:latin typeface="Arial" pitchFamily="34" charset="0"/>
                <a:cs typeface="Arial" pitchFamily="34" charset="0"/>
              </a:rPr>
              <a:t/>
            </a:r>
            <a:br>
              <a:rPr lang="ru-RU" sz="2400" dirty="0" smtClean="0">
                <a:latin typeface="Arial" pitchFamily="34" charset="0"/>
                <a:cs typeface="Arial" pitchFamily="34" charset="0"/>
              </a:rPr>
            </a:br>
            <a:r>
              <a:rPr lang="en-US" sz="1600" dirty="0" smtClean="0">
                <a:latin typeface="Arial" pitchFamily="34" charset="0"/>
                <a:cs typeface="Arial" pitchFamily="34" charset="0"/>
              </a:rPr>
              <a:t>- to form the skills in the informational and</a:t>
            </a:r>
            <a:r>
              <a:rPr lang="ru-RU" sz="1600" dirty="0" smtClean="0">
                <a:latin typeface="Arial" pitchFamily="34" charset="0"/>
                <a:cs typeface="Arial" pitchFamily="34" charset="0"/>
              </a:rPr>
              <a:t> </a:t>
            </a:r>
            <a:r>
              <a:rPr lang="en-US" sz="1600" dirty="0" err="1" smtClean="0">
                <a:latin typeface="Arial" pitchFamily="34" charset="0"/>
                <a:cs typeface="Arial" pitchFamily="34" charset="0"/>
              </a:rPr>
              <a:t>tind</a:t>
            </a:r>
            <a:r>
              <a:rPr lang="en-US" sz="1600" dirty="0" smtClean="0">
                <a:latin typeface="Arial" pitchFamily="34" charset="0"/>
                <a:cs typeface="Arial" pitchFamily="34" charset="0"/>
              </a:rPr>
              <a:t> the sources of information and experience.</a:t>
            </a:r>
            <a:br>
              <a:rPr lang="en-US" sz="1600" dirty="0" smtClean="0">
                <a:latin typeface="Arial" pitchFamily="34" charset="0"/>
                <a:cs typeface="Arial" pitchFamily="34" charset="0"/>
              </a:rPr>
            </a:br>
            <a:r>
              <a:rPr lang="en-US" sz="1600" dirty="0" smtClean="0">
                <a:latin typeface="Arial" pitchFamily="34" charset="0"/>
                <a:cs typeface="Arial" pitchFamily="34" charset="0"/>
              </a:rPr>
              <a:t>- to develop skills of </a:t>
            </a:r>
            <a:r>
              <a:rPr lang="en-US" sz="1600" dirty="0" err="1" smtClean="0">
                <a:latin typeface="Arial" pitchFamily="34" charset="0"/>
                <a:cs typeface="Arial" pitchFamily="34" charset="0"/>
              </a:rPr>
              <a:t>of</a:t>
            </a:r>
            <a:r>
              <a:rPr lang="en-US" sz="1600" dirty="0" smtClean="0">
                <a:latin typeface="Arial" pitchFamily="34" charset="0"/>
                <a:cs typeface="Arial" pitchFamily="34" charset="0"/>
              </a:rPr>
              <a:t> information processing and working in the design of project and presentation.</a:t>
            </a:r>
            <a:br>
              <a:rPr lang="en-US" sz="1600" dirty="0" smtClean="0">
                <a:latin typeface="Arial" pitchFamily="34" charset="0"/>
                <a:cs typeface="Arial" pitchFamily="34" charset="0"/>
              </a:rPr>
            </a:br>
            <a:r>
              <a:rPr lang="en-US" sz="1600" dirty="0" smtClean="0">
                <a:latin typeface="Arial" pitchFamily="34" charset="0"/>
                <a:cs typeface="Arial" pitchFamily="34" charset="0"/>
              </a:rPr>
              <a:t>- to raise educational interest in the world.</a:t>
            </a:r>
            <a:br>
              <a:rPr lang="en-US" sz="1600" dirty="0" smtClean="0">
                <a:latin typeface="Arial" pitchFamily="34" charset="0"/>
                <a:cs typeface="Arial" pitchFamily="34" charset="0"/>
              </a:rPr>
            </a:br>
            <a:r>
              <a:rPr lang="en-US" sz="1600" dirty="0" smtClean="0">
                <a:latin typeface="Arial" pitchFamily="34" charset="0"/>
                <a:cs typeface="Arial" pitchFamily="34" charset="0"/>
              </a:rPr>
              <a:t>- to form a positive motivation of learning.</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t/>
            </a:r>
            <a:br>
              <a:rPr lang="en-US" sz="1600" dirty="0" smtClean="0"/>
            </a:br>
            <a:r>
              <a:rPr lang="en-US" sz="3200" dirty="0" smtClean="0"/>
              <a:t/>
            </a:r>
            <a:br>
              <a:rPr lang="en-US" sz="3200" dirty="0" smtClean="0"/>
            </a:br>
            <a:endParaRPr lang="ru-RU"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51520" y="510510"/>
            <a:ext cx="8568952" cy="5693866"/>
          </a:xfrm>
          <a:prstGeom prst="rect">
            <a:avLst/>
          </a:prstGeom>
          <a:ln w="38100">
            <a:solidFill>
              <a:schemeClr val="accent1"/>
            </a:solidFill>
            <a:headEnd/>
            <a:tailEnd/>
          </a:ln>
        </p:spPr>
        <p:style>
          <a:lnRef idx="2">
            <a:schemeClr val="accent4">
              <a:shade val="50000"/>
            </a:schemeClr>
          </a:lnRef>
          <a:fillRef idx="1">
            <a:schemeClr val="accent4"/>
          </a:fillRef>
          <a:effectRef idx="0">
            <a:schemeClr val="accent4"/>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sz="2400" b="1" dirty="0" smtClean="0">
                <a:solidFill>
                  <a:schemeClr val="tx1"/>
                </a:solidFill>
                <a:latin typeface="Times New Roman" pitchFamily="18" charset="0"/>
                <a:ea typeface="Times New Roman" pitchFamily="18" charset="0"/>
                <a:cs typeface="Times New Roman" pitchFamily="18" charset="0"/>
              </a:rPr>
              <a:t>English in the life of modern students</a:t>
            </a:r>
            <a:endPar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0850"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The population of our planet is</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7.5 million.</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Almost 1.5 – speak English. English is more common geographically and is the most taught language. For example</a:t>
            </a:r>
            <a:r>
              <a:rPr lang="ru-RU" sz="1600" dirty="0" smtClean="0">
                <a:solidFill>
                  <a:srgbClr val="111111"/>
                </a:solidFill>
                <a:latin typeface="Arial" pitchFamily="34" charset="0"/>
                <a:ea typeface="Times New Roman" pitchFamily="18" charset="0"/>
                <a:cs typeface="Arial" pitchFamily="34" charset="0"/>
              </a:rPr>
              <a:t>, 300 </a:t>
            </a:r>
            <a:r>
              <a:rPr lang="en-US" sz="1600" dirty="0" smtClean="0">
                <a:solidFill>
                  <a:srgbClr val="111111"/>
                </a:solidFill>
                <a:latin typeface="Arial" pitchFamily="34" charset="0"/>
                <a:ea typeface="Times New Roman" pitchFamily="18" charset="0"/>
                <a:cs typeface="Arial" pitchFamily="34" charset="0"/>
              </a:rPr>
              <a:t>million Chinese learn English</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which is more the entire population of the United States.</a:t>
            </a:r>
            <a:endParaRPr lang="ru-RU" sz="1600" dirty="0" smtClean="0">
              <a:solidFill>
                <a:schemeClr val="tx1"/>
              </a:solidFill>
              <a:latin typeface="Arial" pitchFamily="34" charset="0"/>
              <a:cs typeface="Arial" pitchFamily="34" charset="0"/>
            </a:endParaRPr>
          </a:p>
          <a:p>
            <a:pPr lvl="0" indent="450850"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In schools of  Norway</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Sweden</a:t>
            </a:r>
            <a:r>
              <a:rPr lang="ru-RU" sz="1600" dirty="0" smtClean="0">
                <a:solidFill>
                  <a:srgbClr val="111111"/>
                </a:solidFill>
                <a:latin typeface="Arial" pitchFamily="34" charset="0"/>
                <a:ea typeface="Times New Roman" pitchFamily="18" charset="0"/>
                <a:cs typeface="Arial" pitchFamily="34" charset="0"/>
              </a:rPr>
              <a:t>,</a:t>
            </a:r>
            <a:r>
              <a:rPr lang="en-US" sz="1600" dirty="0" smtClean="0">
                <a:solidFill>
                  <a:srgbClr val="111111"/>
                </a:solidFill>
                <a:latin typeface="Arial" pitchFamily="34" charset="0"/>
                <a:ea typeface="Times New Roman" pitchFamily="18" charset="0"/>
                <a:cs typeface="Arial" pitchFamily="34" charset="0"/>
              </a:rPr>
              <a:t> Denmark and Japan  English  is necessarily learned.</a:t>
            </a:r>
            <a:endParaRPr lang="ru-RU" sz="1600" dirty="0" smtClean="0">
              <a:solidFill>
                <a:schemeClr val="tx1"/>
              </a:solidFill>
              <a:latin typeface="Arial" pitchFamily="34" charset="0"/>
              <a:cs typeface="Arial" pitchFamily="34" charset="0"/>
            </a:endParaRPr>
          </a:p>
          <a:p>
            <a:pPr lvl="0" indent="450850"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In Portugal  lessons of English  became more actual than lessons of French.</a:t>
            </a:r>
            <a:endParaRPr lang="ru-RU" sz="1600" dirty="0" smtClean="0">
              <a:solidFill>
                <a:schemeClr val="tx1"/>
              </a:solidFill>
              <a:latin typeface="Arial" pitchFamily="34" charset="0"/>
              <a:cs typeface="Arial" pitchFamily="34" charset="0"/>
            </a:endParaRPr>
          </a:p>
          <a:p>
            <a:pPr lvl="0" indent="450850"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In</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France studying of English or German is necessarily at schools but 85% students choose English.</a:t>
            </a:r>
            <a:endParaRPr lang="ru-RU" sz="1600" dirty="0" smtClean="0">
              <a:solidFill>
                <a:schemeClr val="tx1"/>
              </a:solidFill>
              <a:latin typeface="Arial" pitchFamily="34" charset="0"/>
              <a:cs typeface="Arial" pitchFamily="34" charset="0"/>
            </a:endParaRPr>
          </a:p>
          <a:p>
            <a:pPr lvl="0" indent="450850"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In Russia</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where studying of foreign languages is necessarily, the most learn English.</a:t>
            </a:r>
            <a:endParaRPr lang="ru-RU" sz="1600" dirty="0" smtClean="0">
              <a:solidFill>
                <a:srgbClr val="111111"/>
              </a:solidFill>
              <a:latin typeface="Arial" pitchFamily="34" charset="0"/>
              <a:ea typeface="Times New Roman" pitchFamily="18" charset="0"/>
              <a:cs typeface="Arial" pitchFamily="34" charset="0"/>
            </a:endParaRPr>
          </a:p>
          <a:p>
            <a:pPr lvl="0" indent="452438" algn="just" eaLnBrk="0" fontAlgn="base" hangingPunct="0">
              <a:spcBef>
                <a:spcPct val="0"/>
              </a:spcBef>
              <a:spcAft>
                <a:spcPct val="0"/>
              </a:spcAft>
            </a:pPr>
            <a:r>
              <a:rPr lang="en-US" sz="1600" dirty="0" smtClean="0">
                <a:solidFill>
                  <a:srgbClr val="111111"/>
                </a:solidFill>
                <a:latin typeface="Arial" pitchFamily="34" charset="0"/>
                <a:ea typeface="Times New Roman" pitchFamily="18" charset="0"/>
                <a:cs typeface="Arial" pitchFamily="34" charset="0"/>
              </a:rPr>
              <a:t>To find out the value of the English language in the life of students around the world</a:t>
            </a:r>
            <a:r>
              <a:rPr lang="ru-RU" sz="1600" dirty="0" smtClean="0">
                <a:solidFill>
                  <a:srgbClr val="111111"/>
                </a:solidFill>
                <a:latin typeface="Arial" pitchFamily="34" charset="0"/>
                <a:ea typeface="Times New Roman" pitchFamily="18" charset="0"/>
                <a:cs typeface="Arial" pitchFamily="34" charset="0"/>
              </a:rPr>
              <a:t>,</a:t>
            </a:r>
            <a:r>
              <a:rPr lang="en-US" sz="1600" dirty="0" smtClean="0">
                <a:solidFill>
                  <a:srgbClr val="111111"/>
                </a:solidFill>
                <a:latin typeface="Arial" pitchFamily="34" charset="0"/>
                <a:ea typeface="Times New Roman" pitchFamily="18" charset="0"/>
                <a:cs typeface="Arial" pitchFamily="34" charset="0"/>
              </a:rPr>
              <a:t> I used materials from the Internet.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algn="just" eaLnBrk="0" fontAlgn="base" hangingPunct="0">
              <a:spcBef>
                <a:spcPct val="0"/>
              </a:spcBef>
              <a:spcAft>
                <a:spcPct val="0"/>
              </a:spcAft>
            </a:pPr>
            <a:r>
              <a:rPr lang="en-US" sz="1600" b="1" i="1" dirty="0" smtClean="0">
                <a:solidFill>
                  <a:schemeClr val="tx1"/>
                </a:solidFill>
                <a:latin typeface="Arial" pitchFamily="34" charset="0"/>
                <a:cs typeface="Arial" pitchFamily="34" charset="0"/>
              </a:rPr>
              <a:t>The main reasons for learning English</a:t>
            </a:r>
            <a:r>
              <a:rPr lang="en-US" sz="1600" dirty="0" smtClean="0">
                <a:solidFill>
                  <a:schemeClr val="tx1"/>
                </a:solidFill>
                <a:latin typeface="Arial" pitchFamily="34" charset="0"/>
                <a:cs typeface="Arial" pitchFamily="34" charset="0"/>
              </a:rPr>
              <a:t> are following:</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1"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English is taught at school;</a:t>
            </a:r>
            <a:r>
              <a:rPr lang="en-US" sz="1600" dirty="0" smtClean="0">
                <a:latin typeface="Arial" pitchFamily="34" charset="0"/>
                <a:cs typeface="Arial" pitchFamily="34" charset="0"/>
              </a:rPr>
              <a:t> </a:t>
            </a:r>
            <a:endParaRPr lang="en-US" sz="1600" dirty="0" smtClean="0">
              <a:solidFill>
                <a:schemeClr val="tx1"/>
              </a:solidFill>
              <a:latin typeface="Arial" pitchFamily="34" charset="0"/>
              <a:cs typeface="Arial" pitchFamily="34" charset="0"/>
            </a:endParaRPr>
          </a:p>
          <a:p>
            <a:pPr marL="452438" lvl="0" algn="just" eaLnBrk="0" fontAlgn="base" hangingPunct="0">
              <a:spcBef>
                <a:spcPct val="0"/>
              </a:spcBef>
              <a:spcAft>
                <a:spcPct val="0"/>
              </a:spcAft>
              <a:buFontTx/>
              <a:buChar char="•"/>
            </a:pPr>
            <a:r>
              <a:rPr lang="en-US" sz="1600" dirty="0" smtClean="0">
                <a:solidFill>
                  <a:srgbClr val="111111"/>
                </a:solidFill>
                <a:latin typeface="Arial" pitchFamily="34" charset="0"/>
                <a:ea typeface="Times New Roman" pitchFamily="18" charset="0"/>
                <a:cs typeface="Arial" pitchFamily="34" charset="0"/>
              </a:rPr>
              <a:t>English -  an </a:t>
            </a:r>
            <a:r>
              <a:rPr lang="en-US" sz="1600" dirty="0" smtClean="0">
                <a:solidFill>
                  <a:schemeClr val="tx1"/>
                </a:solidFill>
                <a:latin typeface="Arial" pitchFamily="34" charset="0"/>
                <a:cs typeface="Arial" pitchFamily="34" charset="0"/>
              </a:rPr>
              <a:t>international language, it helps to talk to people of different nationalities;</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English is essential for traveling;</a:t>
            </a:r>
          </a:p>
          <a:p>
            <a:pPr marL="452438"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English is necessary for work;</a:t>
            </a:r>
          </a:p>
          <a:p>
            <a:pPr marL="452438" lvl="0"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English is required for using the Internet;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English is useful for listening to and understanding English songs;</a:t>
            </a:r>
          </a:p>
          <a:p>
            <a:pPr marL="452438" lvl="0" algn="just" eaLnBrk="0" fontAlgn="base" hangingPunct="0">
              <a:spcBef>
                <a:spcPct val="0"/>
              </a:spcBef>
              <a:spcAft>
                <a:spcPct val="0"/>
              </a:spcAft>
              <a:buFontTx/>
              <a:buChar char="•"/>
            </a:pPr>
            <a:r>
              <a:rPr lang="en-US" sz="1600" dirty="0" smtClean="0">
                <a:solidFill>
                  <a:schemeClr val="tx1"/>
                </a:solidFill>
                <a:latin typeface="Arial" pitchFamily="34" charset="0"/>
                <a:cs typeface="Arial" pitchFamily="34" charset="0"/>
              </a:rPr>
              <a:t>To read books, magazines and newspapers written in English.</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539552" y="871747"/>
            <a:ext cx="7992888" cy="5139869"/>
          </a:xfrm>
          <a:prstGeom prst="rect">
            <a:avLst/>
          </a:prstGeom>
          <a:solidFill>
            <a:schemeClr val="accent2">
              <a:lumMod val="60000"/>
              <a:lumOff val="40000"/>
            </a:schemeClr>
          </a:solidFill>
          <a:ln w="38100">
            <a:solidFill>
              <a:schemeClr val="accent2">
                <a:lumMod val="75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2400" b="1" dirty="0" smtClean="0">
                <a:latin typeface="Arial" pitchFamily="34" charset="0"/>
                <a:ea typeface="Times New Roman" pitchFamily="18" charset="0"/>
                <a:cs typeface="Arial" pitchFamily="34" charset="0"/>
              </a:rPr>
              <a:t>English in the life of my coevals</a:t>
            </a:r>
            <a:endParaRPr kumimoji="0" lang="ru-RU"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266700" algn="just" eaLnBrk="0" fontAlgn="base" hangingPunct="0">
              <a:spcBef>
                <a:spcPct val="0"/>
              </a:spcBef>
              <a:spcAft>
                <a:spcPct val="0"/>
              </a:spcAft>
            </a:pPr>
            <a:r>
              <a:rPr lang="en-US" sz="1600" dirty="0" smtClean="0">
                <a:latin typeface="Arial" pitchFamily="34" charset="0"/>
                <a:cs typeface="Arial" pitchFamily="34" charset="0"/>
              </a:rPr>
              <a:t>English is a compulsory subject.</a:t>
            </a:r>
            <a:r>
              <a:rPr lang="ru-RU" sz="900" dirty="0" smtClean="0">
                <a:solidFill>
                  <a:srgbClr val="111111"/>
                </a:solidFill>
                <a:latin typeface="Arial" pitchFamily="34" charset="0"/>
                <a:cs typeface="Arial" pitchFamily="34" charset="0"/>
              </a:rPr>
              <a:t> </a:t>
            </a:r>
            <a:r>
              <a:rPr lang="en-US" sz="1600" dirty="0" smtClean="0">
                <a:latin typeface="Arial" pitchFamily="34" charset="0"/>
                <a:cs typeface="Arial" pitchFamily="34" charset="0"/>
              </a:rPr>
              <a:t>I wondered why English is so interesting for my coevals.</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a:t>
            </a:r>
            <a:r>
              <a:rPr lang="en-US" sz="1600" dirty="0" smtClean="0">
                <a:latin typeface="Arial" pitchFamily="34" charset="0"/>
                <a:cs typeface="Arial" pitchFamily="34" charset="0"/>
              </a:rPr>
              <a:t>I conducted a survey of 24 students 4 "B".</a:t>
            </a:r>
            <a:endParaRPr kumimoji="0" lang="ru-RU" sz="1600" b="0" i="0" u="none" strike="noStrike" cap="none" normalizeH="0" baseline="0" dirty="0" smtClean="0">
              <a:ln>
                <a:noFill/>
              </a:ln>
              <a:effectLst/>
              <a:latin typeface="Arial" pitchFamily="34" charset="0"/>
              <a:cs typeface="Arial" pitchFamily="34" charset="0"/>
            </a:endParaRPr>
          </a:p>
          <a:p>
            <a:pPr lvl="0" indent="266700" algn="just" eaLnBrk="0" fontAlgn="base" hangingPunct="0">
              <a:spcBef>
                <a:spcPct val="0"/>
              </a:spcBef>
              <a:spcAft>
                <a:spcPct val="0"/>
              </a:spcAft>
            </a:pPr>
            <a:r>
              <a:rPr lang="en-US" sz="1600" dirty="0" smtClean="0">
                <a:latin typeface="Arial" pitchFamily="34" charset="0"/>
                <a:cs typeface="Arial" pitchFamily="34" charset="0"/>
              </a:rPr>
              <a:t>Students profile "English language in my life" has been proposed.</a:t>
            </a:r>
            <a:r>
              <a:rPr lang="ru-RU" sz="1600" dirty="0" smtClean="0">
                <a:latin typeface="Arial" pitchFamily="34" charset="0"/>
                <a:cs typeface="Arial" pitchFamily="34" charset="0"/>
              </a:rPr>
              <a:t> </a:t>
            </a:r>
            <a:r>
              <a:rPr lang="en-US" sz="1600" dirty="0" smtClean="0">
                <a:latin typeface="Arial" pitchFamily="34" charset="0"/>
                <a:cs typeface="Arial" pitchFamily="34" charset="0"/>
              </a:rPr>
              <a:t>In it the children were asked to choose three possible answers.</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361950" algn="just" eaLnBrk="0" fontAlgn="base" hangingPunct="0">
              <a:spcBef>
                <a:spcPct val="0"/>
              </a:spcBef>
              <a:spcAft>
                <a:spcPct val="0"/>
              </a:spcAft>
            </a:pPr>
            <a:r>
              <a:rPr lang="en-US" sz="1600" dirty="0" smtClean="0"/>
              <a:t> </a:t>
            </a:r>
            <a:r>
              <a:rPr lang="en-US" sz="1600" i="1" dirty="0" smtClean="0">
                <a:latin typeface="Arial" pitchFamily="34" charset="0"/>
                <a:cs typeface="Arial" pitchFamily="34" charset="0"/>
              </a:rPr>
              <a:t>(Texts profiles can be found in Appendix 1).</a:t>
            </a:r>
            <a:endParaRPr kumimoji="0" lang="ru-RU" sz="1600" b="0" i="1" u="none" strike="noStrike" cap="none" normalizeH="0" baseline="0" dirty="0" smtClean="0">
              <a:ln>
                <a:noFill/>
              </a:ln>
              <a:solidFill>
                <a:schemeClr val="tx1"/>
              </a:solidFill>
              <a:effectLst/>
              <a:latin typeface="Arial" pitchFamily="34" charset="0"/>
              <a:cs typeface="Arial" pitchFamily="34" charset="0"/>
            </a:endParaRPr>
          </a:p>
          <a:p>
            <a:pPr indent="266700" algn="just" eaLnBrk="0" fontAlgn="base" hangingPunct="0">
              <a:spcBef>
                <a:spcPct val="0"/>
              </a:spcBef>
              <a:spcAft>
                <a:spcPct val="0"/>
              </a:spcAft>
            </a:pPr>
            <a:r>
              <a:rPr lang="en-US" sz="1600" dirty="0" smtClean="0">
                <a:latin typeface="Arial" pitchFamily="34" charset="0"/>
                <a:cs typeface="Arial" pitchFamily="34" charset="0"/>
              </a:rPr>
              <a:t>The most popular answers were (</a:t>
            </a:r>
            <a:r>
              <a:rPr lang="en-US" sz="1600" i="1" dirty="0" smtClean="0">
                <a:latin typeface="Arial" pitchFamily="34" charset="0"/>
                <a:cs typeface="Arial" pitchFamily="34" charset="0"/>
              </a:rPr>
              <a:t>Appendix 2</a:t>
            </a:r>
            <a:r>
              <a:rPr lang="en-US" sz="1600" dirty="0" smtClean="0">
                <a:latin typeface="Arial" pitchFamily="34" charset="0"/>
                <a:cs typeface="Arial" pitchFamily="34" charset="0"/>
              </a:rPr>
              <a:t>):</a:t>
            </a:r>
            <a:endParaRPr lang="ru-RU" sz="1600" dirty="0" smtClean="0">
              <a:latin typeface="Arial" pitchFamily="34" charset="0"/>
              <a:cs typeface="Arial" pitchFamily="34" charset="0"/>
            </a:endParaRPr>
          </a:p>
          <a:p>
            <a:pPr marL="449263" indent="273050" algn="just" eaLnBrk="0" fontAlgn="base" hangingPunct="0">
              <a:spcBef>
                <a:spcPct val="0"/>
              </a:spcBef>
              <a:spcAft>
                <a:spcPct val="0"/>
              </a:spcAft>
              <a:buFont typeface="Arial" pitchFamily="34" charset="0"/>
              <a:buChar char="•"/>
            </a:pPr>
            <a:r>
              <a:rPr lang="en-US" sz="1600" dirty="0" smtClean="0">
                <a:latin typeface="Arial" pitchFamily="34" charset="0"/>
                <a:cs typeface="Arial" pitchFamily="34" charset="0"/>
              </a:rPr>
              <a:t>For the future occupation - 12 replies -28%.</a:t>
            </a:r>
            <a:endParaRPr lang="ru-RU" sz="1600" dirty="0" smtClean="0">
              <a:solidFill>
                <a:srgbClr val="111111"/>
              </a:solidFill>
              <a:latin typeface="Arial" pitchFamily="34" charset="0"/>
              <a:ea typeface="Times New Roman" pitchFamily="18" charset="0"/>
              <a:cs typeface="Arial" pitchFamily="34" charset="0"/>
            </a:endParaRPr>
          </a:p>
          <a:p>
            <a:pPr marL="449263" lvl="2" indent="273050" algn="just" eaLnBrk="0" fontAlgn="base" hangingPunct="0">
              <a:spcBef>
                <a:spcPct val="0"/>
              </a:spcBef>
              <a:spcAft>
                <a:spcPct val="0"/>
              </a:spcAft>
              <a:buFont typeface="Arial" pitchFamily="34" charset="0"/>
              <a:buChar char="•"/>
            </a:pPr>
            <a:r>
              <a:rPr lang="en-US" sz="1600" dirty="0" smtClean="0">
                <a:solidFill>
                  <a:srgbClr val="111111"/>
                </a:solidFill>
                <a:latin typeface="Arial" pitchFamily="34" charset="0"/>
                <a:ea typeface="Times New Roman" pitchFamily="18" charset="0"/>
                <a:cs typeface="Arial" pitchFamily="34" charset="0"/>
              </a:rPr>
              <a:t>For fun and enjoyment – 4 answers -10% . </a:t>
            </a:r>
            <a:endParaRPr lang="ru-RU" sz="1600" dirty="0" smtClean="0"/>
          </a:p>
          <a:p>
            <a:pPr marL="449263" lvl="2" indent="273050" algn="just" eaLnBrk="0" fontAlgn="base" hangingPunct="0">
              <a:spcBef>
                <a:spcPct val="0"/>
              </a:spcBef>
              <a:spcAft>
                <a:spcPct val="0"/>
              </a:spcAft>
              <a:buFont typeface="Arial" pitchFamily="34" charset="0"/>
              <a:buChar char="•"/>
            </a:pPr>
            <a:r>
              <a:rPr lang="en-US" sz="1600" dirty="0" smtClean="0">
                <a:solidFill>
                  <a:srgbClr val="111111"/>
                </a:solidFill>
                <a:latin typeface="Arial" pitchFamily="34" charset="0"/>
                <a:ea typeface="Times New Roman" pitchFamily="18" charset="0"/>
                <a:cs typeface="Arial" pitchFamily="34" charset="0"/>
              </a:rPr>
              <a:t>For communication  (communication and correspondence</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with foreign friends - 9 answers -21%. </a:t>
            </a:r>
            <a:endParaRPr lang="ru-RU" sz="1600" dirty="0" smtClean="0">
              <a:solidFill>
                <a:srgbClr val="111111"/>
              </a:solidFill>
              <a:latin typeface="Arial" pitchFamily="34" charset="0"/>
              <a:ea typeface="Times New Roman" pitchFamily="18" charset="0"/>
              <a:cs typeface="Arial" pitchFamily="34" charset="0"/>
            </a:endParaRPr>
          </a:p>
          <a:p>
            <a:pPr marL="449263" lvl="0" indent="273050" algn="just" eaLnBrk="0" fontAlgn="base" hangingPunct="0">
              <a:spcBef>
                <a:spcPct val="0"/>
              </a:spcBef>
              <a:spcAft>
                <a:spcPct val="0"/>
              </a:spcAft>
              <a:buFont typeface="Arial" pitchFamily="34" charset="0"/>
              <a:buChar char="•"/>
            </a:pPr>
            <a:r>
              <a:rPr lang="en-US" sz="1600" dirty="0" smtClean="0">
                <a:solidFill>
                  <a:srgbClr val="111111"/>
                </a:solidFill>
                <a:latin typeface="Arial" pitchFamily="34" charset="0"/>
                <a:ea typeface="Times New Roman" pitchFamily="18" charset="0"/>
                <a:cs typeface="Arial" pitchFamily="34" charset="0"/>
              </a:rPr>
              <a:t>For listening to popular music – 7 answers -16%.</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49263" marR="0" lvl="0" indent="2730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For Internet using</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- 8 answers -20%.</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49263" marR="0" lvl="0" indent="273050" algn="just" defTabSz="914400" rtl="0" eaLnBrk="0" fontAlgn="base" latinLnBrk="0" hangingPunct="0">
              <a:lnSpc>
                <a:spcPct val="100000"/>
              </a:lnSpc>
              <a:spcBef>
                <a:spcPct val="0"/>
              </a:spcBef>
              <a:spcAft>
                <a:spcPct val="0"/>
              </a:spcAft>
              <a:buClrTx/>
              <a:buSzTx/>
              <a:buFont typeface="Arial" pitchFamily="34" charset="0"/>
              <a:buChar char="•"/>
              <a:tabLst/>
            </a:pP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I find it is difficult</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to answer – 2 answers -5%.</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indent="361950"/>
            <a:r>
              <a:rPr lang="en-US" sz="1600" dirty="0" smtClean="0">
                <a:latin typeface="Arial" pitchFamily="34" charset="0"/>
                <a:cs typeface="Arial" pitchFamily="34" charset="0"/>
              </a:rPr>
              <a:t>Analyzing the data, I came to the conclusion that among my coevals learning English is practical.</a:t>
            </a:r>
            <a:r>
              <a:rPr lang="ru-RU" sz="1600" dirty="0" smtClean="0">
                <a:latin typeface="Arial" pitchFamily="34" charset="0"/>
                <a:cs typeface="Arial" pitchFamily="34" charset="0"/>
              </a:rPr>
              <a:t> </a:t>
            </a:r>
            <a:r>
              <a:rPr lang="en-US" sz="1600" dirty="0" smtClean="0">
                <a:latin typeface="Arial" pitchFamily="34" charset="0"/>
                <a:cs typeface="Arial" pitchFamily="34" charset="0"/>
              </a:rPr>
              <a:t>Most of the students' knowledge of English language connects with the future profession. Also they want to understand English songs or read English magazines. Since at this age there is much talking, the students want to communicate with coevals from other countries. And the Internet helps them.</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23528" y="1476834"/>
            <a:ext cx="8424936" cy="3600986"/>
          </a:xfrm>
          <a:prstGeom prst="rect">
            <a:avLst/>
          </a:prstGeom>
          <a:ln w="28575">
            <a:solidFill>
              <a:schemeClr val="accent1">
                <a:lumMod val="75000"/>
              </a:schemeClr>
            </a:solidFill>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CONCLUSION</a:t>
            </a:r>
            <a:endParaRPr kumimoji="0" lang="ru-RU"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R="0" lvl="0" indent="361950" algn="just" defTabSz="914400" rtl="0" eaLnBrk="0" fontAlgn="base" latinLnBrk="0" hangingPunct="0">
              <a:lnSpc>
                <a:spcPct val="100000"/>
              </a:lnSpc>
              <a:spcBef>
                <a:spcPct val="0"/>
              </a:spcBef>
              <a:spcAft>
                <a:spcPct val="0"/>
              </a:spcAft>
              <a:buClrTx/>
              <a:buSzTx/>
              <a:buFontTx/>
              <a:buNone/>
              <a:tabLst/>
            </a:pPr>
            <a:r>
              <a:rPr lang="en-US" sz="1600" dirty="0" smtClean="0">
                <a:solidFill>
                  <a:srgbClr val="111111"/>
                </a:solidFill>
                <a:latin typeface="Arial" pitchFamily="34" charset="0"/>
                <a:ea typeface="Times New Roman" pitchFamily="18" charset="0"/>
                <a:cs typeface="Arial" pitchFamily="34" charset="0"/>
              </a:rPr>
              <a:t>Today the</a:t>
            </a: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role of English grew.</a:t>
            </a:r>
            <a:r>
              <a:rPr lang="ru-RU" sz="1600" dirty="0" smtClean="0">
                <a:solidFill>
                  <a:srgbClr val="111111"/>
                </a:solidFill>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It</a:t>
            </a:r>
            <a:r>
              <a:rPr lang="en-US" sz="1600" dirty="0" smtClean="0">
                <a:solidFill>
                  <a:srgbClr val="111111"/>
                </a:solidFill>
                <a:latin typeface="Arial" pitchFamily="34" charset="0"/>
                <a:ea typeface="Times New Roman" pitchFamily="18" charset="0"/>
                <a:cs typeface="Arial" pitchFamily="34" charset="0"/>
              </a:rPr>
              <a:t> is already the international language.</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For many people learning</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English is</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a big problem.</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Every person wants to learn English and is ready to pay that their child </a:t>
            </a:r>
            <a:r>
              <a:rPr lang="en-US" sz="1600" b="1" dirty="0" smtClean="0">
                <a:solidFill>
                  <a:srgbClr val="111111"/>
                </a:solidFill>
                <a:latin typeface="Arial" pitchFamily="34" charset="0"/>
                <a:ea typeface="Times New Roman" pitchFamily="18" charset="0"/>
                <a:cs typeface="Arial" pitchFamily="34" charset="0"/>
              </a:rPr>
              <a:t>KNEW</a:t>
            </a:r>
            <a:r>
              <a:rPr lang="en-US" sz="1600" dirty="0" smtClean="0">
                <a:solidFill>
                  <a:srgbClr val="111111"/>
                </a:solidFill>
                <a:latin typeface="Arial" pitchFamily="34" charset="0"/>
                <a:ea typeface="Times New Roman" pitchFamily="18" charset="0"/>
                <a:cs typeface="Arial" pitchFamily="34" charset="0"/>
              </a:rPr>
              <a:t> English.</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Why this</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indent="263525" algn="just" eaLnBrk="0" fontAlgn="base" hangingPunct="0">
              <a:spcBef>
                <a:spcPct val="0"/>
              </a:spcBef>
              <a:spcAft>
                <a:spcPct val="0"/>
              </a:spcAft>
              <a:buFontTx/>
              <a:buChar char="•"/>
            </a:pPr>
            <a:r>
              <a:rPr lang="en-US" sz="1600" dirty="0" smtClean="0">
                <a:latin typeface="Arial" pitchFamily="34" charset="0"/>
                <a:cs typeface="Arial" pitchFamily="34" charset="0"/>
              </a:rPr>
              <a:t>Knowledge of  English language - it is necessary for a successful career.</a:t>
            </a:r>
          </a:p>
          <a:p>
            <a:pPr marL="452438" marR="0" lvl="0" indent="263525"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English –</a:t>
            </a:r>
            <a:r>
              <a:rPr lang="en-US" sz="1600" dirty="0" smtClean="0">
                <a:solidFill>
                  <a:srgbClr val="111111"/>
                </a:solidFill>
                <a:latin typeface="Arial" pitchFamily="34" charset="0"/>
                <a:ea typeface="Times New Roman" pitchFamily="18" charset="0"/>
                <a:cs typeface="Arial" pitchFamily="34" charset="0"/>
              </a:rPr>
              <a:t> language of business. </a:t>
            </a: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All businessmen</a:t>
            </a:r>
            <a:r>
              <a:rPr lang="en-US" sz="1600" dirty="0" smtClean="0">
                <a:solidFill>
                  <a:srgbClr val="111111"/>
                </a:solidFill>
                <a:latin typeface="Arial" pitchFamily="34" charset="0"/>
                <a:ea typeface="Times New Roman" pitchFamily="18" charset="0"/>
                <a:cs typeface="Arial" pitchFamily="34" charset="0"/>
              </a:rPr>
              <a:t> are necessarily to learn English.</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marR="0" lvl="0" indent="263525" algn="just" defTabSz="914400" rtl="0" eaLnBrk="0" fontAlgn="base" latinLnBrk="0" hangingPunct="0">
              <a:lnSpc>
                <a:spcPct val="100000"/>
              </a:lnSpc>
              <a:spcBef>
                <a:spcPct val="0"/>
              </a:spcBef>
              <a:spcAft>
                <a:spcPct val="0"/>
              </a:spcAft>
              <a:buClrTx/>
              <a:buSzTx/>
              <a:buFontTx/>
              <a:buChar char="•"/>
              <a:tabLst/>
            </a:pPr>
            <a:r>
              <a:rPr lang="en-US" sz="1600" dirty="0" smtClean="0">
                <a:solidFill>
                  <a:srgbClr val="111111"/>
                </a:solidFill>
                <a:latin typeface="Arial" pitchFamily="34" charset="0"/>
                <a:ea typeface="Times New Roman" pitchFamily="18" charset="0"/>
                <a:cs typeface="Arial" pitchFamily="34" charset="0"/>
              </a:rPr>
              <a:t>A large part </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of  the pages in the Internet is in English.</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marR="0" lvl="0" indent="263525" algn="just" defTabSz="914400" rtl="0" eaLnBrk="0" fontAlgn="base" latinLnBrk="0" hangingPunct="0">
              <a:lnSpc>
                <a:spcPct val="100000"/>
              </a:lnSpc>
              <a:spcBef>
                <a:spcPct val="0"/>
              </a:spcBef>
              <a:spcAft>
                <a:spcPct val="0"/>
              </a:spcAft>
              <a:buClrTx/>
              <a:buSzTx/>
              <a:buFontTx/>
              <a:buChar char="•"/>
              <a:tabLst/>
            </a:pP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Most  computer programs</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are in English.</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452438" lvl="0" indent="263525" algn="just" eaLnBrk="0" fontAlgn="base" hangingPunct="0">
              <a:spcBef>
                <a:spcPct val="0"/>
              </a:spcBef>
              <a:spcAft>
                <a:spcPct val="0"/>
              </a:spcAft>
              <a:buFontTx/>
              <a:buChar char="•"/>
            </a:pP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English – a language of the international</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 communication</a:t>
            </a:r>
            <a:r>
              <a:rPr kumimoji="0" lang="en-US"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a:t>
            </a:r>
            <a:r>
              <a:rPr lang="en-US" sz="1600" dirty="0" smtClean="0">
                <a:solidFill>
                  <a:srgbClr val="111111"/>
                </a:solidFill>
                <a:latin typeface="Arial" pitchFamily="34" charset="0"/>
                <a:ea typeface="Times New Roman" pitchFamily="18" charset="0"/>
                <a:cs typeface="Arial" pitchFamily="34" charset="0"/>
              </a:rPr>
              <a:t> </a:t>
            </a:r>
            <a:r>
              <a:rPr lang="en-US" sz="1600" dirty="0" smtClean="0">
                <a:latin typeface="Arial" pitchFamily="34" charset="0"/>
                <a:cs typeface="Arial" pitchFamily="34" charset="0"/>
              </a:rPr>
              <a:t>Tourist, who knows English, will be easy to be abroad.</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lvl="0" indent="361950" algn="just" eaLnBrk="0" fontAlgn="base" hangingPunct="0">
              <a:spcBef>
                <a:spcPct val="0"/>
              </a:spcBef>
              <a:spcAft>
                <a:spcPct val="0"/>
              </a:spcAft>
            </a:pPr>
            <a:r>
              <a:rPr lang="en-US" sz="1600" dirty="0" smtClean="0">
                <a:latin typeface="Arial" pitchFamily="34" charset="0"/>
                <a:cs typeface="Arial" pitchFamily="34" charset="0"/>
              </a:rPr>
              <a:t>The value of English in the today's world can not be overestimated.</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a:t>
            </a:r>
            <a:r>
              <a:rPr kumimoji="0" lang="en-US" sz="1600" b="0" i="0" u="none" strike="noStrike" cap="none" normalizeH="0" dirty="0" smtClean="0">
                <a:ln>
                  <a:noFill/>
                </a:ln>
                <a:solidFill>
                  <a:srgbClr val="111111"/>
                </a:solidFill>
                <a:effectLst/>
                <a:latin typeface="Arial" pitchFamily="34" charset="0"/>
                <a:ea typeface="Times New Roman" pitchFamily="18" charset="0"/>
                <a:cs typeface="Arial" pitchFamily="34" charset="0"/>
              </a:rPr>
              <a:t>I think</a:t>
            </a:r>
            <a:r>
              <a:rPr lang="ru-RU" sz="1600" dirty="0" smtClean="0">
                <a:solidFill>
                  <a:srgbClr val="111111"/>
                </a:solidFill>
                <a:latin typeface="Arial" pitchFamily="34" charset="0"/>
                <a:ea typeface="Times New Roman" pitchFamily="18" charset="0"/>
                <a:cs typeface="Arial" pitchFamily="34" charset="0"/>
              </a:rPr>
              <a:t>,</a:t>
            </a:r>
            <a:r>
              <a:rPr lang="en-US" sz="1600" dirty="0" smtClean="0">
                <a:solidFill>
                  <a:srgbClr val="111111"/>
                </a:solidFill>
                <a:latin typeface="Arial" pitchFamily="34" charset="0"/>
                <a:ea typeface="Times New Roman" pitchFamily="18" charset="0"/>
                <a:cs typeface="Arial" pitchFamily="34" charset="0"/>
              </a:rPr>
              <a:t> that after 10-15 years will speak half the world.</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187624" y="1436046"/>
            <a:ext cx="6120680" cy="3293209"/>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BIBLIOGRAPHY</a:t>
            </a:r>
            <a:r>
              <a:rPr kumimoji="0" lang="ru-RU" sz="16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Кристи Дэвид. Английский язык как глобальный. – М.: </a:t>
            </a:r>
            <a:r>
              <a:rPr kumimoji="0" lang="ru-RU" sz="1600" b="0" i="0" u="none" strike="noStrike" cap="none" normalizeH="0" baseline="0" dirty="0" err="1" smtClean="0">
                <a:ln>
                  <a:noFill/>
                </a:ln>
                <a:solidFill>
                  <a:srgbClr val="111111"/>
                </a:solidFill>
                <a:effectLst/>
                <a:latin typeface="Arial" pitchFamily="34" charset="0"/>
                <a:ea typeface="Times New Roman" pitchFamily="18" charset="0"/>
                <a:cs typeface="Arial" pitchFamily="34" charset="0"/>
              </a:rPr>
              <a:t>Эксмо-пресс</a:t>
            </a: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2008.</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rgbClr val="111111"/>
                </a:solidFill>
                <a:effectLst/>
                <a:latin typeface="Arial" pitchFamily="34" charset="0"/>
                <a:ea typeface="Times New Roman" pitchFamily="18" charset="0"/>
                <a:cs typeface="Arial" pitchFamily="34" charset="0"/>
              </a:rPr>
              <a:t> Маркова О.Ю. Я познаю мир. Английский язык.- М.: АСТ.- 2004.</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СПИСОК ИНТЕРНЕТ-САЙТОВ</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2"/>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2"/>
              </a:rPr>
              <a:t>www.english.language.ru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3"/>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3"/>
              </a:rPr>
              <a:t>www.englishfirst.ru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4"/>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4"/>
              </a:rPr>
              <a:t>www.wikipedia.com</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5"/>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5"/>
              </a:rPr>
              <a:t>www.helpenglish.ru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6"/>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6"/>
              </a:rPr>
              <a:t>www.study.ru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7"/>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7"/>
              </a:rPr>
              <a:t>www.english-easy.ru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8"/>
              </a:rPr>
              <a:t> </a:t>
            </a:r>
            <a:r>
              <a:rPr kumimoji="0" lang="ru-RU"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hlinkClick r:id="rId8"/>
              </a:rPr>
              <a:t>www.native-english.ru</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8229600" cy="5688632"/>
          </a:xfrm>
        </p:spPr>
        <p:style>
          <a:lnRef idx="2">
            <a:schemeClr val="accent4"/>
          </a:lnRef>
          <a:fillRef idx="1">
            <a:schemeClr val="lt1"/>
          </a:fillRef>
          <a:effectRef idx="0">
            <a:schemeClr val="accent4"/>
          </a:effectRef>
          <a:fontRef idx="minor">
            <a:schemeClr val="dk1"/>
          </a:fontRef>
        </p:style>
        <p:txBody>
          <a:bodyPr>
            <a:noAutofit/>
          </a:bodyPr>
          <a:lstStyle/>
          <a:p>
            <a:pPr lvl="0" indent="361950" algn="l" eaLnBrk="0" fontAlgn="base" hangingPunct="0">
              <a:spcAft>
                <a:spcPct val="0"/>
              </a:spcAft>
            </a:pPr>
            <a:r>
              <a:rPr lang="ru-RU" sz="1600" i="1" dirty="0" smtClean="0">
                <a:latin typeface="Arial" pitchFamily="34" charset="0"/>
                <a:cs typeface="Arial" pitchFamily="34" charset="0"/>
              </a:rPr>
              <a:t>                                                                                                      </a:t>
            </a:r>
            <a:r>
              <a:rPr lang="en-US" sz="1600" i="1" dirty="0" smtClean="0">
                <a:latin typeface="Arial" pitchFamily="34" charset="0"/>
                <a:cs typeface="Arial" pitchFamily="34" charset="0"/>
              </a:rPr>
              <a:t>Appendix 1</a:t>
            </a:r>
            <a:r>
              <a:rPr lang="ru-RU" sz="1600" i="1" dirty="0" smtClean="0">
                <a:latin typeface="Arial" pitchFamily="34" charset="0"/>
                <a:cs typeface="Arial" pitchFamily="34" charset="0"/>
              </a:rPr>
              <a:t>.</a:t>
            </a:r>
            <a:br>
              <a:rPr lang="ru-RU" sz="1600" i="1" dirty="0" smtClean="0">
                <a:latin typeface="Arial" pitchFamily="34" charset="0"/>
                <a:cs typeface="Arial" pitchFamily="34" charset="0"/>
              </a:rPr>
            </a:br>
            <a:r>
              <a:rPr lang="ru-RU" sz="1600" i="1" dirty="0" smtClean="0">
                <a:latin typeface="Arial" pitchFamily="34" charset="0"/>
                <a:cs typeface="Arial" pitchFamily="34" charset="0"/>
              </a:rPr>
              <a:t/>
            </a:r>
            <a:br>
              <a:rPr lang="ru-RU" sz="1600" i="1" dirty="0" smtClean="0">
                <a:latin typeface="Arial" pitchFamily="34" charset="0"/>
                <a:cs typeface="Arial" pitchFamily="34" charset="0"/>
              </a:rPr>
            </a:br>
            <a:r>
              <a:rPr lang="ru-RU" sz="1600" i="1" dirty="0" smtClean="0">
                <a:latin typeface="Arial" pitchFamily="34" charset="0"/>
                <a:cs typeface="Arial" pitchFamily="34" charset="0"/>
              </a:rPr>
              <a:t/>
            </a:r>
            <a:br>
              <a:rPr lang="ru-RU" sz="1600" i="1" dirty="0" smtClean="0">
                <a:latin typeface="Arial" pitchFamily="34" charset="0"/>
                <a:cs typeface="Arial" pitchFamily="34" charset="0"/>
              </a:rPr>
            </a:br>
            <a:r>
              <a:rPr lang="ru-RU" sz="1600" i="1" dirty="0" smtClean="0">
                <a:latin typeface="Arial" pitchFamily="34" charset="0"/>
                <a:cs typeface="Arial" pitchFamily="34" charset="0"/>
              </a:rPr>
              <a:t/>
            </a:r>
            <a:br>
              <a:rPr lang="ru-RU" sz="1600" i="1" dirty="0" smtClean="0">
                <a:latin typeface="Arial" pitchFamily="34" charset="0"/>
                <a:cs typeface="Arial" pitchFamily="34" charset="0"/>
              </a:rPr>
            </a:br>
            <a:r>
              <a:rPr lang="en-US" sz="1600" b="1" i="1" dirty="0" smtClean="0">
                <a:latin typeface="Arial" pitchFamily="34" charset="0"/>
                <a:cs typeface="Arial" pitchFamily="34" charset="0"/>
              </a:rPr>
              <a:t>English language in my life…</a:t>
            </a:r>
            <a:r>
              <a:rPr lang="ru-RU" sz="1600" dirty="0" smtClean="0">
                <a:latin typeface="Arial" pitchFamily="34" charset="0"/>
                <a:cs typeface="Arial" pitchFamily="34" charset="0"/>
              </a:rPr>
              <a:t/>
            </a:r>
            <a:br>
              <a:rPr lang="ru-RU" sz="1600" dirty="0" smtClean="0">
                <a:latin typeface="Arial" pitchFamily="34" charset="0"/>
                <a:cs typeface="Arial" pitchFamily="34" charset="0"/>
              </a:rPr>
            </a:br>
            <a:r>
              <a:rPr lang="ru-RU" sz="1600" dirty="0" smtClean="0">
                <a:latin typeface="Arial" pitchFamily="34" charset="0"/>
                <a:cs typeface="Arial" pitchFamily="34" charset="0"/>
              </a:rPr>
              <a:t>   -</a:t>
            </a:r>
            <a:r>
              <a:rPr lang="en-US" sz="1600" dirty="0" smtClean="0">
                <a:latin typeface="Arial" pitchFamily="34" charset="0"/>
                <a:cs typeface="Arial" pitchFamily="34" charset="0"/>
              </a:rPr>
              <a:t>For the future occupation</a:t>
            </a:r>
            <a:r>
              <a:rPr lang="ru-RU" sz="1600" dirty="0" smtClean="0">
                <a:latin typeface="Arial" pitchFamily="34" charset="0"/>
                <a:cs typeface="Arial" pitchFamily="34" charset="0"/>
              </a:rPr>
              <a:t>.</a:t>
            </a:r>
            <a:r>
              <a:rPr lang="ru-RU" sz="1600" dirty="0" smtClean="0">
                <a:solidFill>
                  <a:srgbClr val="111111"/>
                </a:solidFill>
                <a:latin typeface="Arial" pitchFamily="34" charset="0"/>
                <a:ea typeface="Times New Roman" pitchFamily="18" charset="0"/>
                <a:cs typeface="Arial" pitchFamily="34" charset="0"/>
              </a:rPr>
              <a:t/>
            </a:r>
            <a:br>
              <a:rPr lang="ru-RU" sz="1600" dirty="0" smtClean="0">
                <a:solidFill>
                  <a:srgbClr val="111111"/>
                </a:solidFill>
                <a:latin typeface="Arial" pitchFamily="34" charset="0"/>
                <a:ea typeface="Times New Roman" pitchFamily="18" charset="0"/>
                <a:cs typeface="Arial" pitchFamily="34" charset="0"/>
              </a:rPr>
            </a:b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For fun and enjoyment. </a:t>
            </a:r>
            <a:r>
              <a:rPr lang="ru-RU" sz="1600" dirty="0" smtClean="0"/>
              <a:t/>
            </a:r>
            <a:br>
              <a:rPr lang="ru-RU" sz="1600" dirty="0" smtClean="0"/>
            </a:br>
            <a:r>
              <a:rPr lang="ru-RU" sz="1600" dirty="0" smtClean="0"/>
              <a:t>   -</a:t>
            </a:r>
            <a:r>
              <a:rPr lang="en-US" sz="1600" dirty="0" smtClean="0">
                <a:solidFill>
                  <a:srgbClr val="111111"/>
                </a:solidFill>
                <a:latin typeface="Arial" pitchFamily="34" charset="0"/>
                <a:ea typeface="Times New Roman" pitchFamily="18" charset="0"/>
                <a:cs typeface="Arial" pitchFamily="34" charset="0"/>
              </a:rPr>
              <a:t>For communication  with foreign friends. </a:t>
            </a:r>
            <a:r>
              <a:rPr lang="ru-RU" sz="1600" dirty="0" smtClean="0">
                <a:solidFill>
                  <a:srgbClr val="111111"/>
                </a:solidFill>
                <a:latin typeface="Arial" pitchFamily="34" charset="0"/>
                <a:ea typeface="Times New Roman" pitchFamily="18" charset="0"/>
                <a:cs typeface="Arial" pitchFamily="34" charset="0"/>
              </a:rPr>
              <a:t/>
            </a:r>
            <a:br>
              <a:rPr lang="ru-RU" sz="1600" dirty="0" smtClean="0">
                <a:solidFill>
                  <a:srgbClr val="111111"/>
                </a:solidFill>
                <a:latin typeface="Arial" pitchFamily="34" charset="0"/>
                <a:ea typeface="Times New Roman" pitchFamily="18" charset="0"/>
                <a:cs typeface="Arial" pitchFamily="34" charset="0"/>
              </a:rPr>
            </a:br>
            <a:r>
              <a:rPr lang="ru-RU" sz="1600" dirty="0" smtClean="0">
                <a:solidFill>
                  <a:srgbClr val="111111"/>
                </a:solidFill>
                <a:latin typeface="Arial" pitchFamily="34" charset="0"/>
                <a:ea typeface="Times New Roman" pitchFamily="18"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For listening to popular music.</a:t>
            </a:r>
            <a:r>
              <a:rPr lang="ru-RU" sz="1600" dirty="0" smtClean="0">
                <a:latin typeface="Arial" pitchFamily="34" charset="0"/>
                <a:cs typeface="Arial" pitchFamily="34" charset="0"/>
              </a:rPr>
              <a:t/>
            </a:r>
            <a:br>
              <a:rPr lang="ru-RU" sz="1600" dirty="0" smtClean="0">
                <a:latin typeface="Arial" pitchFamily="34" charset="0"/>
                <a:cs typeface="Arial" pitchFamily="34" charset="0"/>
              </a:rPr>
            </a:br>
            <a:r>
              <a:rPr lang="ru-RU" sz="1600" dirty="0" smtClean="0">
                <a:latin typeface="Arial" pitchFamily="34"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For Internet using.</a:t>
            </a:r>
            <a:r>
              <a:rPr lang="ru-RU" sz="1600" dirty="0" smtClean="0">
                <a:latin typeface="Arial" pitchFamily="34" charset="0"/>
                <a:cs typeface="Arial" pitchFamily="34" charset="0"/>
              </a:rPr>
              <a:t/>
            </a:r>
            <a:br>
              <a:rPr lang="ru-RU" sz="1600" dirty="0" smtClean="0">
                <a:latin typeface="Arial" pitchFamily="34" charset="0"/>
                <a:cs typeface="Arial" pitchFamily="34" charset="0"/>
              </a:rPr>
            </a:br>
            <a:r>
              <a:rPr lang="ru-RU" sz="1600" dirty="0" smtClean="0">
                <a:latin typeface="Arial" pitchFamily="34" charset="0"/>
                <a:cs typeface="Arial" pitchFamily="34" charset="0"/>
              </a:rPr>
              <a:t>   -</a:t>
            </a:r>
            <a:r>
              <a:rPr lang="en-US" sz="1600" dirty="0" smtClean="0">
                <a:solidFill>
                  <a:srgbClr val="111111"/>
                </a:solidFill>
                <a:latin typeface="Arial" pitchFamily="34" charset="0"/>
                <a:ea typeface="Times New Roman" pitchFamily="18" charset="0"/>
                <a:cs typeface="Arial" pitchFamily="34" charset="0"/>
              </a:rPr>
              <a:t>I find it is difficult to answer.</a:t>
            </a:r>
            <a:r>
              <a:rPr lang="ru-RU" sz="1600" dirty="0" smtClean="0">
                <a:latin typeface="Arial" pitchFamily="34" charset="0"/>
                <a:cs typeface="Arial" pitchFamily="34" charset="0"/>
              </a:rPr>
              <a:t/>
            </a:r>
            <a:br>
              <a:rPr lang="ru-RU" sz="1600" dirty="0" smtClean="0">
                <a:latin typeface="Arial" pitchFamily="34" charset="0"/>
                <a:cs typeface="Arial" pitchFamily="34" charset="0"/>
              </a:rPr>
            </a:b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539552" y="260648"/>
            <a:ext cx="8229600" cy="202034"/>
          </a:xfrm>
        </p:spPr>
        <p:txBody>
          <a:bodyPr>
            <a:noAutofit/>
          </a:bodyPr>
          <a:lstStyle/>
          <a:p>
            <a:pPr algn="r"/>
            <a:r>
              <a:rPr lang="en-US" sz="1400" i="1" dirty="0" smtClean="0">
                <a:latin typeface="Arial" pitchFamily="34" charset="0"/>
                <a:cs typeface="Arial" pitchFamily="34" charset="0"/>
              </a:rPr>
              <a:t>Appendix 2.</a:t>
            </a:r>
            <a:r>
              <a:rPr lang="ru-RU" sz="1400" i="1" dirty="0" smtClean="0">
                <a:latin typeface="Arial" pitchFamily="34" charset="0"/>
                <a:cs typeface="Arial" pitchFamily="34" charset="0"/>
              </a:rPr>
              <a:t/>
            </a:r>
            <a:br>
              <a:rPr lang="ru-RU" sz="1400" i="1" dirty="0" smtClean="0">
                <a:latin typeface="Arial" pitchFamily="34" charset="0"/>
                <a:cs typeface="Arial" pitchFamily="34" charset="0"/>
              </a:rPr>
            </a:br>
            <a:endParaRPr lang="ru-RU" sz="1400" dirty="0"/>
          </a:p>
        </p:txBody>
      </p:sp>
      <p:graphicFrame>
        <p:nvGraphicFramePr>
          <p:cNvPr id="7" name="Объект 1"/>
          <p:cNvGraphicFramePr>
            <a:graphicFrameLocks noGrp="1"/>
          </p:cNvGraphicFramePr>
          <p:nvPr>
            <p:ph idx="1"/>
          </p:nvPr>
        </p:nvGraphicFramePr>
        <p:xfrm>
          <a:off x="179512" y="449288"/>
          <a:ext cx="8712968" cy="614806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724</TotalTime>
  <Words>834</Words>
  <Application>Microsoft Office PowerPoint</Application>
  <PresentationFormat>Экран (4:3)</PresentationFormat>
  <Paragraphs>80</Paragraphs>
  <Slides>8</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Cambria</vt:lpstr>
      <vt:lpstr>Times New Roman</vt:lpstr>
      <vt:lpstr>Тема Office</vt:lpstr>
      <vt:lpstr>Презентация PowerPoint</vt:lpstr>
      <vt:lpstr>The aimsof work: - analysis of popularity studing English in the world and among my coevals.   Tasks: - to form the skills in the informational and tind the sources of information and experience. - to develop skills of of information processing and working in the design of project and presentation. - to raise educational interest in the world. - to form a positive motivation of learning.         </vt:lpstr>
      <vt:lpstr>Презентация PowerPoint</vt:lpstr>
      <vt:lpstr>Презентация PowerPoint</vt:lpstr>
      <vt:lpstr>Презентация PowerPoint</vt:lpstr>
      <vt:lpstr>Презентация PowerPoint</vt:lpstr>
      <vt:lpstr>                                                                                                      Appendix 1.    English language in my life…    -For the future occupation.    -For fun and enjoyment.     -For communication  with foreign friends.     -For listening to popular music.    -For Internet using.    -I find it is difficult to answer. </vt:lpstr>
      <vt:lpstr>Appendix 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Регистрация</dc:creator>
  <cp:lastModifiedBy>Alexey Sarafannikov</cp:lastModifiedBy>
  <cp:revision>115</cp:revision>
  <dcterms:created xsi:type="dcterms:W3CDTF">2017-02-07T18:38:08Z</dcterms:created>
  <dcterms:modified xsi:type="dcterms:W3CDTF">2025-06-04T12:30:36Z</dcterms:modified>
</cp:coreProperties>
</file>