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8"/>
  </p:notesMasterIdLst>
  <p:sldIdLst>
    <p:sldId id="256" r:id="rId2"/>
    <p:sldId id="264" r:id="rId3"/>
    <p:sldId id="257" r:id="rId4"/>
    <p:sldId id="258" r:id="rId5"/>
    <p:sldId id="265" r:id="rId6"/>
    <p:sldId id="267" r:id="rId7"/>
    <p:sldId id="260" r:id="rId8"/>
    <p:sldId id="266" r:id="rId9"/>
    <p:sldId id="263" r:id="rId10"/>
    <p:sldId id="262" r:id="rId11"/>
    <p:sldId id="268" r:id="rId12"/>
    <p:sldId id="269" r:id="rId13"/>
    <p:sldId id="270" r:id="rId14"/>
    <p:sldId id="271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EF50F-4F38-42B8-B35C-E8CF398F36E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6B93D-CEF2-4164-9455-F90CAC68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9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B93D-CEF2-4164-9455-F90CAC687E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5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0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9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0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86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2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7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07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1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1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9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51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9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6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0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9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8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4E6C2FF-0DCF-4079-883C-E0F493868F7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D1EFA59-7C51-4795-AD9B-710D317D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87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224" y="1908699"/>
            <a:ext cx="10831551" cy="1655008"/>
          </a:xfrm>
        </p:spPr>
        <p:txBody>
          <a:bodyPr>
            <a:normAutofit fontScale="90000"/>
          </a:bodyPr>
          <a:lstStyle/>
          <a:p>
            <a:br>
              <a:rPr lang="ru-RU" sz="2400" b="1" dirty="0"/>
            </a:br>
            <a:r>
              <a:rPr lang="ru-RU" sz="4500" b="1" dirty="0"/>
              <a:t>защита информации в годы Великой Отечественной войны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0947" y="4279281"/>
            <a:ext cx="9917151" cy="2447692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Автор:</a:t>
            </a:r>
          </a:p>
          <a:p>
            <a:pPr algn="r"/>
            <a:r>
              <a:rPr lang="ru-RU" dirty="0" err="1"/>
              <a:t>Стефанишин</a:t>
            </a:r>
            <a:r>
              <a:rPr lang="ru-RU" dirty="0"/>
              <a:t> Дмитрий </a:t>
            </a:r>
          </a:p>
          <a:p>
            <a:pPr algn="r"/>
            <a:r>
              <a:rPr lang="ru-RU" dirty="0"/>
              <a:t>Научный руководитель:</a:t>
            </a:r>
          </a:p>
          <a:p>
            <a:pPr algn="r"/>
            <a:r>
              <a:rPr lang="ru-RU" dirty="0"/>
              <a:t>Щербакова Л.И.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1D4DF-8C62-4E41-BFA3-7A9EF41D895C}"/>
              </a:ext>
            </a:extLst>
          </p:cNvPr>
          <p:cNvSpPr txBox="1"/>
          <p:nvPr/>
        </p:nvSpPr>
        <p:spPr>
          <a:xfrm>
            <a:off x="1864311" y="213064"/>
            <a:ext cx="784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ГБПОУ «</a:t>
            </a:r>
            <a:r>
              <a:rPr lang="ru-RU" dirty="0" err="1"/>
              <a:t>Сормовский</a:t>
            </a:r>
            <a:r>
              <a:rPr lang="ru-RU" dirty="0"/>
              <a:t> механический техникум имени Героя Советского Союза П.А. Семенова»</a:t>
            </a:r>
          </a:p>
        </p:txBody>
      </p:sp>
    </p:spTree>
    <p:extLst>
      <p:ext uri="{BB962C8B-B14F-4D97-AF65-F5344CB8AC3E}">
        <p14:creationId xmlns:p14="http://schemas.microsoft.com/office/powerpoint/2010/main" val="55388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04800"/>
            <a:ext cx="12192000" cy="1905000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В 1942 году была введена в эксплуатацию М-101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3955"/>
            <a:ext cx="12192000" cy="3124201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</a:rPr>
              <a:t>Машина получила название М-101 «Изумруд» и стала производиться параллельно с В-4 и М-100. Аппараты В-4 и М-101 « одними из самых </a:t>
            </a:r>
            <a:r>
              <a:rPr lang="ru-RU" sz="2400" b="1" dirty="0" err="1">
                <a:effectLst/>
              </a:rPr>
              <a:t>криптографически</a:t>
            </a:r>
            <a:r>
              <a:rPr lang="ru-RU" sz="2400" b="1" dirty="0">
                <a:effectLst/>
              </a:rPr>
              <a:t> стойких шифровальных устройств своего времени и использовались для обеспечения связи высшего звена управления стратегического уровня. Кроме того, «Изумруды» применялись в дальней бомбардировочной авиации. Известно, что в 1943 году в советские войска поставили 90 комплектов машин М-101.</a:t>
            </a:r>
            <a:br>
              <a:rPr lang="ru-RU" sz="2400" b="1" dirty="0">
                <a:effectLst/>
              </a:rPr>
            </a:br>
            <a:endParaRPr lang="ru-RU" sz="2400" b="1" dirty="0"/>
          </a:p>
        </p:txBody>
      </p:sp>
      <p:pic>
        <p:nvPicPr>
          <p:cNvPr id="3074" name="Picture 2" descr="https://hsto.org/getpro/geektimes/post_images/31c/0a0/1ef/31c0a01ef7efd4a334e41a14baca0e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1657"/>
            <a:ext cx="3925229" cy="294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228" y="3817924"/>
            <a:ext cx="3367670" cy="3040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123" y="3817924"/>
            <a:ext cx="4840043" cy="29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5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681" y="92766"/>
            <a:ext cx="11953461" cy="676523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44558" y="4532243"/>
            <a:ext cx="3988904" cy="1656522"/>
          </a:xfrm>
        </p:spPr>
        <p:txBody>
          <a:bodyPr/>
          <a:lstStyle/>
          <a:p>
            <a:r>
              <a:rPr lang="ru-RU" b="1" dirty="0"/>
              <a:t>Немецкая шифровальная машина «</a:t>
            </a:r>
            <a:r>
              <a:rPr lang="ru-RU" b="1" dirty="0" err="1"/>
              <a:t>Энигма</a:t>
            </a:r>
            <a:r>
              <a:rPr lang="ru-RU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2182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400" b="1" dirty="0" err="1">
                <a:solidFill>
                  <a:srgbClr val="C00000"/>
                </a:solidFill>
              </a:rPr>
              <a:t>шифроблокнот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8035" y="202095"/>
            <a:ext cx="5580524" cy="64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4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68277" y="251792"/>
            <a:ext cx="5526157" cy="834886"/>
          </a:xfrm>
        </p:spPr>
        <p:txBody>
          <a:bodyPr>
            <a:normAutofit/>
          </a:bodyPr>
          <a:lstStyle/>
          <a:p>
            <a:r>
              <a:rPr lang="ru-RU" dirty="0"/>
              <a:t>               </a:t>
            </a:r>
            <a:r>
              <a:rPr lang="ru-RU" b="1" dirty="0" err="1">
                <a:solidFill>
                  <a:srgbClr val="C00000"/>
                </a:solidFill>
              </a:rPr>
              <a:t>В.А.Котельников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/>
              </a:rPr>
              <a:t>«… кто возьмет в плен русского шифровальщика, либо захватит русскую шифровальную машину будет награжден Железным крестом, отпуском на родину и будет обеспечен работой в Берлине, а после победы – поместьем в Крыму». 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4052" y="1086678"/>
            <a:ext cx="5380382" cy="56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3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0" y="327163"/>
            <a:ext cx="11340547" cy="61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13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0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4" y="145772"/>
            <a:ext cx="11502886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3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Цель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effectLst/>
              </a:rPr>
              <a:t> Познакомиться с приемами защиты информации  и развитием криптографии во время Великой Отечественной войны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4197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1753" y="-510540"/>
            <a:ext cx="9905998" cy="190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64" y="230886"/>
            <a:ext cx="11966713" cy="40507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До недавнего времени все исследования в этой области были только закрытыми, но в последние несколько лет в нашей и за рубежом стало появляться всё больше публикаций в открытой печати. Отчасти смягчение секретности объясняется тем, что стало уже невозможным скрывать накопленное количество информации. С другой стороны, криптография всё больше используется в гражданских отраслях, что требует раскрытия сведений.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7650"/>
            <a:ext cx="1185291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6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959" y="-81776"/>
            <a:ext cx="9905998" cy="1905000"/>
          </a:xfrm>
        </p:spPr>
        <p:txBody>
          <a:bodyPr/>
          <a:lstStyle/>
          <a:p>
            <a:r>
              <a:rPr lang="ru-RU" dirty="0">
                <a:effectLst/>
              </a:rPr>
              <a:t> </a:t>
            </a:r>
            <a:r>
              <a:rPr lang="ru-RU" b="1" dirty="0">
                <a:solidFill>
                  <a:srgbClr val="C00000"/>
                </a:solidFill>
                <a:effectLst/>
              </a:rPr>
              <a:t>ПОНЯТИЯ «КРИПТОГРАФИЯ» И «ШИФРОВАНИЕ»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388" y="1964473"/>
            <a:ext cx="10801543" cy="399027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/>
              </a:rPr>
              <a:t>КРИПТОГРАФИЯ </a:t>
            </a:r>
            <a:r>
              <a:rPr lang="ru-RU" sz="3200" dirty="0">
                <a:effectLst/>
              </a:rPr>
              <a:t>— это наука о защите информации.</a:t>
            </a:r>
            <a:endParaRPr lang="en-US" sz="3200" dirty="0">
              <a:effectLst/>
            </a:endParaRPr>
          </a:p>
          <a:p>
            <a:r>
              <a:rPr lang="ru-RU" sz="3200" b="1" dirty="0">
                <a:solidFill>
                  <a:srgbClr val="C00000"/>
                </a:solidFill>
                <a:effectLst/>
              </a:rPr>
              <a:t>ШИФРОВАНИЕ</a:t>
            </a:r>
            <a:r>
              <a:rPr lang="ru-RU" sz="3200" dirty="0">
                <a:effectLst/>
              </a:rPr>
              <a:t> — обратимое преобразование информации в целях сокрытия от неавторизованных лиц, с предоставлением, в это же время, авторизованным пользователям доступа к ней. Главным образом, шифрование служит задачей соблюдения конфиденциальности передаваемой информации.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724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9270" y="2666999"/>
            <a:ext cx="4280452" cy="3124201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/>
              <a:t>Сорок первый далёкий, сорок первый неблизкий,</a:t>
            </a:r>
          </a:p>
          <a:p>
            <a:r>
              <a:rPr lang="ru-RU" sz="3200" b="1" dirty="0"/>
              <a:t>Вновь мне чудится голос батальонной связистки.</a:t>
            </a:r>
          </a:p>
          <a:p>
            <a:r>
              <a:rPr lang="ru-RU" sz="3200" b="1" dirty="0"/>
              <a:t>Снова голос кричит мне в телефонную трубку:</a:t>
            </a:r>
          </a:p>
          <a:p>
            <a:r>
              <a:rPr lang="ru-RU" sz="3200" b="1" dirty="0"/>
              <a:t>«Сокол! Я Незабудка. Сокол! Я Незабудка.»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99059"/>
            <a:ext cx="7787378" cy="66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4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3238" y="230257"/>
            <a:ext cx="6007374" cy="65151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Во время войны применялась засекречивающая телефонная и телеграфная техника</a:t>
            </a:r>
          </a:p>
        </p:txBody>
      </p:sp>
    </p:spTree>
    <p:extLst>
      <p:ext uri="{BB962C8B-B14F-4D97-AF65-F5344CB8AC3E}">
        <p14:creationId xmlns:p14="http://schemas.microsoft.com/office/powerpoint/2010/main" val="340711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Модернизация систем шифрования и способов шифровки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52500"/>
            <a:ext cx="4899660" cy="5886450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</a:rPr>
              <a:t>Для того, чтобы зашифровать приказ размером в полторы печатные страницы требовалось 4 — 5 часов, на расшифровку уходило столько же времени. Передавая текст по телеграфным каналам, часто допускались ошибки, что, следовательно, увеличивало время обработки информации в три раза.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90" y="1744766"/>
            <a:ext cx="7109279" cy="5094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747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936974" y="175176"/>
            <a:ext cx="5732463" cy="641191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122504" y="503583"/>
            <a:ext cx="6069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cap="all" dirty="0">
                <a:ln w="3175" cmpd="sng">
                  <a:noFill/>
                </a:ln>
                <a:solidFill>
                  <a:srgbClr val="C00000"/>
                </a:solidFill>
              </a:rPr>
              <a:t>машина К-37 «Кристалл»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035" y="175176"/>
            <a:ext cx="555266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400" b="1" dirty="0"/>
          </a:p>
          <a:p>
            <a:pPr fontAlgn="base"/>
            <a:endParaRPr lang="ru-RU" sz="2400" b="1" dirty="0"/>
          </a:p>
          <a:p>
            <a:pPr fontAlgn="base"/>
            <a:r>
              <a:rPr lang="ru-RU" sz="2400" b="1" dirty="0"/>
              <a:t>К началу войны на вооружении Красной Армии состояло свыше 150 комплектов шифровальных устройств К - 37. Шифровальная машина К-37 «Кристалл» позволила в 5-6 раз по сравнению с ручным способом повысить скорость обработки телеграмм, сохраняя при этом гарантированную стойкость передаваемых сообщений.</a:t>
            </a:r>
          </a:p>
          <a:p>
            <a:pPr fontAlgn="base"/>
            <a:r>
              <a:rPr lang="ru-RU" sz="2400" b="1" dirty="0"/>
              <a:t>Случаи взлома сообщений неизвестны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182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761" y="209549"/>
            <a:ext cx="5829230" cy="645629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effectLst/>
              </a:rPr>
              <a:t>С 1942 года сообщения русской техники перестали перехватывать. Это был успех шифровальной службы!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21490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156</TotalTime>
  <Words>461</Words>
  <Application>Microsoft Office PowerPoint</Application>
  <PresentationFormat>Широкоэкранный</PresentationFormat>
  <Paragraphs>32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Сетка</vt:lpstr>
      <vt:lpstr> защита информации в годы Великой Отечественной войны</vt:lpstr>
      <vt:lpstr>Цель проекта:</vt:lpstr>
      <vt:lpstr>Презентация PowerPoint</vt:lpstr>
      <vt:lpstr> ПОНЯТИЯ «КРИПТОГРАФИЯ» И «ШИФРОВАНИЕ»</vt:lpstr>
      <vt:lpstr>Презентация PowerPoint</vt:lpstr>
      <vt:lpstr>Презентация PowerPoint</vt:lpstr>
      <vt:lpstr>Модернизация систем шифрования и способов шифровки</vt:lpstr>
      <vt:lpstr>Презентация PowerPoint</vt:lpstr>
      <vt:lpstr>Презентация PowerPoint</vt:lpstr>
      <vt:lpstr>В 1942 году была введена в эксплуатацию М-101</vt:lpstr>
      <vt:lpstr>Презентация PowerPoint</vt:lpstr>
      <vt:lpstr>Презентация PowerPoint</vt:lpstr>
      <vt:lpstr>               В.А.Котельников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Вступление на тему :защита информации в годы Великой Отечественной войны</dc:title>
  <dc:creator>Александр Коростелев</dc:creator>
  <cp:lastModifiedBy>teacher</cp:lastModifiedBy>
  <cp:revision>16</cp:revision>
  <dcterms:created xsi:type="dcterms:W3CDTF">2018-09-13T16:25:58Z</dcterms:created>
  <dcterms:modified xsi:type="dcterms:W3CDTF">2025-06-03T10:10:23Z</dcterms:modified>
</cp:coreProperties>
</file>