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94" r:id="rId26"/>
    <p:sldId id="293" r:id="rId27"/>
    <p:sldId id="280" r:id="rId28"/>
    <p:sldId id="281" r:id="rId29"/>
    <p:sldId id="282" r:id="rId30"/>
    <p:sldId id="283" r:id="rId31"/>
    <p:sldId id="284" r:id="rId32"/>
    <p:sldId id="296" r:id="rId33"/>
    <p:sldId id="298" r:id="rId34"/>
    <p:sldId id="288" r:id="rId35"/>
    <p:sldId id="295" r:id="rId36"/>
    <p:sldId id="289" r:id="rId37"/>
    <p:sldId id="290" r:id="rId38"/>
    <p:sldId id="297" r:id="rId39"/>
    <p:sldId id="292" r:id="rId40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24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2002234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 bwMode="auto">
          <a:xfrm>
            <a:off x="457200" y="2420888"/>
            <a:ext cx="8229600" cy="3705274"/>
          </a:xfrm>
        </p:spPr>
        <p:txBody>
          <a:bodyPr/>
          <a:lstStyle/>
          <a:p>
            <a:pPr marL="0" indent="0" algn="ctr">
              <a:buNone/>
              <a:defRPr/>
            </a:pPr>
            <a:endParaRPr lang="ru-RU" b="1">
              <a:latin typeface="+mj-lt"/>
            </a:endParaRPr>
          </a:p>
          <a:p>
            <a:pPr marL="0" indent="0" algn="ctr">
              <a:buNone/>
              <a:defRPr/>
            </a:pPr>
            <a:r>
              <a:rPr lang="ru-RU" b="1">
                <a:latin typeface="+mj-lt"/>
              </a:rPr>
              <a:t>РОЛЬ ВОЛОНТЕРОВ В СОХРАНЕНИИ И УКРЕПЛЕНИИ ЗДОРОВЬЯ ДЕТЕЙ С ОВЗ В УСЛОВИЯХ ИНКЛЮЗИВНОГО ОБРАЗОВАНИЯ.</a:t>
            </a:r>
            <a:endParaRPr/>
          </a:p>
        </p:txBody>
      </p:sp>
      <p:pic>
        <p:nvPicPr>
          <p:cNvPr id="2050" name="Picture 2" descr="C:\Users\Владислав\Desktop\0ca7f3ce8343a7959ef9d18e52754de4ea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67544" y="260648"/>
            <a:ext cx="8208912" cy="2592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ru-RU" sz="2800"/>
              <a:t>ТЕАТРАЛИЗОВАННОЕ АССОРТИ  «НЕОБЫКНОВЕННОЕ ПУТЕШЕСТВИЕ КОЛОБКА»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395536" y="1600200"/>
            <a:ext cx="8208912" cy="492514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 rot="10800000">
            <a:off x="251518" y="1412776"/>
            <a:ext cx="3240361" cy="237626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70070" y="44624"/>
            <a:ext cx="8212137" cy="136815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427984" y="1484784"/>
            <a:ext cx="3456384" cy="230425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11560" y="3933056"/>
            <a:ext cx="3528392" cy="259228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5004047" y="3933056"/>
            <a:ext cx="3678159" cy="259228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ИГРА-ДРАМАТИЗАЦИЯ</a:t>
            </a:r>
            <a:br>
              <a:rPr lang="ru-RU"/>
            </a:br>
            <a:r>
              <a:rPr lang="ru-RU"/>
              <a:t>«КОЛОБОК»</a:t>
            </a:r>
          </a:p>
        </p:txBody>
      </p:sp>
      <p:pic>
        <p:nvPicPr>
          <p:cNvPr id="6147" name="Picture 3" descr="C:\Users\antonov\Downloads\144107-russkie-narodnye-skazki-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251520" y="1484784"/>
            <a:ext cx="8496944" cy="51125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Рисунок 3" descr="C:\Users\Владислав\Desktop\ANIMATION-30-TV.Still004.jpg"/>
          <p:cNvPicPr/>
          <p:nvPr/>
        </p:nvPicPr>
        <p:blipFill>
          <a:blip r:embed="rId2"/>
          <a:stretch/>
        </p:blipFill>
        <p:spPr bwMode="auto">
          <a:xfrm>
            <a:off x="467544" y="80864"/>
            <a:ext cx="8244407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251520" y="2708920"/>
            <a:ext cx="3096344" cy="27602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796136" y="3024308"/>
            <a:ext cx="3240360" cy="268823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Рисунок 6" descr="C:\Users\antonov\Desktop\колобок\IMG_9539.jpg"/>
          <p:cNvPicPr/>
          <p:nvPr/>
        </p:nvPicPr>
        <p:blipFill>
          <a:blip r:embed="rId5"/>
          <a:stretch/>
        </p:blipFill>
        <p:spPr bwMode="auto">
          <a:xfrm rot="5400000">
            <a:off x="3335897" y="1400810"/>
            <a:ext cx="2544214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antonov\Desktop\колобок\IMG_9542.jpg"/>
          <p:cNvPicPr/>
          <p:nvPr/>
        </p:nvPicPr>
        <p:blipFill>
          <a:blip r:embed="rId6"/>
          <a:stretch/>
        </p:blipFill>
        <p:spPr bwMode="auto">
          <a:xfrm rot="5400000">
            <a:off x="3214113" y="3418735"/>
            <a:ext cx="2931795" cy="3528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ЧАС ТЕАТРАЛИЗАЦИИ «ТЕРЕМОК»</a:t>
            </a:r>
          </a:p>
        </p:txBody>
      </p:sp>
      <p:pic>
        <p:nvPicPr>
          <p:cNvPr id="7170" name="Picture 2" descr="C:\Users\antonov\Downloads\fd7f0807e778ce174daa3d41eace95e3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251520" y="1484784"/>
            <a:ext cx="8640960" cy="51125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50850" y="188640"/>
            <a:ext cx="8242300" cy="1524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3347863" y="1772816"/>
            <a:ext cx="2736304" cy="288031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50850" y="2276872"/>
            <a:ext cx="2897014" cy="331236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940152" y="3212976"/>
            <a:ext cx="2891532" cy="324961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50850" y="116632"/>
            <a:ext cx="8242300" cy="1524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251520" y="1772816"/>
            <a:ext cx="2932430" cy="345638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172024" y="2780928"/>
            <a:ext cx="2975309" cy="319992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147334" y="1772816"/>
            <a:ext cx="2974975" cy="36004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ИГРА-ИНСЦЕНИРОВКА «ВОТ ТАК РЕПКА!»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251520" y="1600200"/>
            <a:ext cx="8640960" cy="52578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51520" y="188640"/>
            <a:ext cx="8229600" cy="11430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 descr="F:\проект для овз новый\07-03-2022_14-58-21\IMG_876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 rot="5400000">
            <a:off x="907579" y="916710"/>
            <a:ext cx="2432297" cy="3456384"/>
          </a:xfrm>
          <a:prstGeom prst="rect">
            <a:avLst/>
          </a:prstGeom>
          <a:noFill/>
        </p:spPr>
      </p:pic>
      <p:pic>
        <p:nvPicPr>
          <p:cNvPr id="5" name="Рисунок 4" descr="F:\проект для овз новый\07-03-2022_14-58-21\IMG_8771.jpg"/>
          <p:cNvPicPr/>
          <p:nvPr/>
        </p:nvPicPr>
        <p:blipFill>
          <a:blip r:embed="rId3"/>
          <a:stretch/>
        </p:blipFill>
        <p:spPr bwMode="auto">
          <a:xfrm rot="10800000">
            <a:off x="4644008" y="1428750"/>
            <a:ext cx="3608064" cy="243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проект для овз новый\07-03-2022_14-58-21\IMG_8776.jpg"/>
          <p:cNvPicPr/>
          <p:nvPr/>
        </p:nvPicPr>
        <p:blipFill>
          <a:blip r:embed="rId4"/>
          <a:stretch/>
        </p:blipFill>
        <p:spPr bwMode="auto">
          <a:xfrm rot="10800000">
            <a:off x="395535" y="3933053"/>
            <a:ext cx="3449189" cy="280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проект для овз новый\07-03-2022_14-58-21\IMG_8778.jpg"/>
          <p:cNvPicPr/>
          <p:nvPr/>
        </p:nvPicPr>
        <p:blipFill>
          <a:blip r:embed="rId5"/>
          <a:stretch/>
        </p:blipFill>
        <p:spPr bwMode="auto">
          <a:xfrm rot="10800000">
            <a:off x="4499992" y="3933052"/>
            <a:ext cx="3752080" cy="273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Владислав\Desktop\ANIMATION-30-TV.Still004.jpg"/>
          <p:cNvPicPr/>
          <p:nvPr/>
        </p:nvPicPr>
        <p:blipFill>
          <a:blip r:embed="rId6"/>
          <a:stretch/>
        </p:blipFill>
        <p:spPr bwMode="auto">
          <a:xfrm>
            <a:off x="467544" y="80864"/>
            <a:ext cx="8244407" cy="15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194" name="Picture 2" descr="C:\Users\antonov\Downloads\714eeb9541ba9f7e8506aa5f56ec378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67544" y="260648"/>
            <a:ext cx="8208911" cy="61926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 descr="C:\Users\antonov\Downloads\bsfdF5Y-EA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323528" y="260648"/>
            <a:ext cx="8496944" cy="61206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ИГРОТЕРАПИЯ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ru-RU"/>
              <a:t> Игра для ребенка это инструмент для самовыражения. Используя игрушки, ребенок может выразить в словах, как он относится к себе, к значимым взрослым, к окружающим людям. Играя, ребёнок, незаметно для себя, проходит трудный процесс социализации: познает правила и нормы поведения, принятые в обществе, приобретает навыки самообслуживания и другие полезные умения, помогающие ему в различных видах деятельности. С помощью игры формируются воображение, фантазия, развивается интеллект. В игре ребёнок проживает волнующие его ситуации под вниманием и руководством волонтеров. Мы создаем такие игровые ситуации, в которых ребёнок максимально открыт, делится своими переживаниями.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ru-RU"/>
          </a:p>
          <a:p>
            <a:pPr marL="0" indent="0">
              <a:buNone/>
              <a:defRPr/>
            </a:pPr>
            <a:r>
              <a:rPr lang="ru-RU"/>
              <a:t>Витаминиада «Территория здоровья» направлена на формирование мотивации к  здоровому образу жизни,  сохранение и укрепление здоровья детей через использование здоровьесберегающих технологий с учетом индивидуальных возможностей и способностей.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4" name="Рисунок 3" descr="C:\Users\Владислав\Desktop\ANIMATION-30-TV.Still004.jpg"/>
          <p:cNvPicPr/>
          <p:nvPr/>
        </p:nvPicPr>
        <p:blipFill>
          <a:blip r:embed="rId2"/>
          <a:stretch/>
        </p:blipFill>
        <p:spPr bwMode="auto">
          <a:xfrm>
            <a:off x="467544" y="80864"/>
            <a:ext cx="8244407" cy="15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ВИТАМИНИАДА «ТЕРРИТОРИЯ ЗДОРОВЬЯ»</a:t>
            </a:r>
          </a:p>
        </p:txBody>
      </p:sp>
      <p:pic>
        <p:nvPicPr>
          <p:cNvPr id="4" name="Объект 3" descr="F:\проект для овз новый\витаминиада\IMG_8919.jpg"/>
          <p:cNvPicPr>
            <a:picLocks noGrp="1"/>
          </p:cNvPicPr>
          <p:nvPr>
            <p:ph idx="1"/>
          </p:nvPr>
        </p:nvPicPr>
        <p:blipFill>
          <a:blip r:embed="rId2"/>
          <a:stretch/>
        </p:blipFill>
        <p:spPr bwMode="auto">
          <a:xfrm rot="10800000">
            <a:off x="251519" y="1484780"/>
            <a:ext cx="3816423" cy="259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проект для овз новый\витаминиада\IMG_8925.jpg"/>
          <p:cNvPicPr/>
          <p:nvPr/>
        </p:nvPicPr>
        <p:blipFill>
          <a:blip r:embed="rId3"/>
          <a:stretch/>
        </p:blipFill>
        <p:spPr bwMode="auto">
          <a:xfrm rot="10800000">
            <a:off x="4427982" y="1484784"/>
            <a:ext cx="3672409" cy="258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проект для овз новый\витаминиада\IMG_8931.jpg"/>
          <p:cNvPicPr/>
          <p:nvPr/>
        </p:nvPicPr>
        <p:blipFill>
          <a:blip r:embed="rId4"/>
          <a:stretch/>
        </p:blipFill>
        <p:spPr bwMode="auto">
          <a:xfrm rot="10800000">
            <a:off x="251519" y="4070504"/>
            <a:ext cx="3384375" cy="256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проект для овз новый\витаминиада\IMG_8940.jpg"/>
          <p:cNvPicPr/>
          <p:nvPr/>
        </p:nvPicPr>
        <p:blipFill>
          <a:blip r:embed="rId5"/>
          <a:stretch/>
        </p:blipFill>
        <p:spPr bwMode="auto">
          <a:xfrm rot="10800000">
            <a:off x="4067944" y="4070501"/>
            <a:ext cx="3808088" cy="2565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Игровая программа «Вам дарим доброту и радость»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395536" y="1484784"/>
            <a:ext cx="2448272" cy="28803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059832" y="1628800"/>
            <a:ext cx="2554287" cy="27733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084168" y="1556792"/>
            <a:ext cx="2474913" cy="284537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331640" y="4077072"/>
            <a:ext cx="2352675" cy="272196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4603030" y="4077072"/>
            <a:ext cx="2962275" cy="270887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>
              <a:defRPr/>
            </a:pPr>
            <a:r>
              <a:rPr lang="ru-RU" sz="2800"/>
              <a:t>Познавательно-игровая программа «Веселое путешествие»</a:t>
            </a:r>
            <a:endParaRPr sz="280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79512" y="1628800"/>
            <a:ext cx="2592288" cy="30963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156176" y="1673551"/>
            <a:ext cx="2376264" cy="297958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915816" y="1412776"/>
            <a:ext cx="3024336" cy="295232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2627784" y="3773487"/>
            <a:ext cx="3384376" cy="308451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Игровая театрализованная программа «В гости к сказке»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164098" cy="23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202" y="1412776"/>
            <a:ext cx="286543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4077072"/>
            <a:ext cx="301148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10" y="4077072"/>
            <a:ext cx="3060700" cy="236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08920"/>
            <a:ext cx="324036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657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Игровая театрализованная программа «Пусть в жизни будет только радость»</a:t>
            </a:r>
            <a:endParaRPr lang="ru-RU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744416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40768"/>
            <a:ext cx="3816424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374441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024"/>
            <a:ext cx="388843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260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БИБЛИОТЕРАПИЯ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ru-RU"/>
              <a:t>Библиотерапия (лечебное чтение, либропсихотерапия, книготерапия) появилась много лет назад. При входе в библиотеку египетского фараона Рамзеса II висела табличка: «Аптека для души».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Греческие легенды, пьесы и поэмы вызывали чувство радости, жалости, страха и т.д., оказывая тем самым лечебное воздействие на человека. Древние греки ассоциировали понятие «книга» с понятием «душевное здоровье» и считали библиотеки «лекарством для души».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Авиценна – ученый, философ, врач – в «Книге исцеления» писал «о трех средствах в руках врача», и первым из них было слово. Пифагор – математик и известный целитель, наряду с травами и музыкой успешно использовал литературу, стихи для лечения ряда заболеваний.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ru-RU"/>
              <a:t/>
            </a:r>
            <a:br>
              <a:rPr lang="ru-RU"/>
            </a:br>
            <a:r>
              <a:rPr lang="ru-RU" sz="4800"/>
              <a:t>БИБЛИОТЕРАПИЯ</a:t>
            </a:r>
            <a:br>
              <a:rPr lang="ru-RU" sz="4800"/>
            </a:br>
            <a:endParaRPr lang="ru-RU" sz="48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/>
              <a:t>Психотерапевтическое воздействие чтения для ребенка с ОВЗ проявляется в том, что описываемые в произведении ситуации,особенности их восприятия героями (связанные с ними чувства, переживания, желания, мысли), усвоенные ребенком, восполняют недостаток собственных образов, опыта и представлений.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flipH="1">
            <a:off x="4499992" y="5589240"/>
            <a:ext cx="4392488" cy="100811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ЧАС БИБЛИОТЕРАПИИ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79512" y="1556793"/>
            <a:ext cx="3528391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G:\проект доброта по кругу ходит\1 дополнительный\IMG_6275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rot="10800000">
            <a:off x="5724128" y="1556792"/>
            <a:ext cx="3292211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G:\проект доброта по кругу ходит\1 дополнительный\IMG_6292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tretch/>
        </p:blipFill>
        <p:spPr bwMode="auto">
          <a:xfrm rot="10800000">
            <a:off x="3131840" y="3696096"/>
            <a:ext cx="3198192" cy="3140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 bwMode="auto">
          <a:xfrm>
            <a:off x="457200" y="2060848"/>
            <a:ext cx="8229600" cy="446449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endParaRPr lang="ru-RU" sz="2900" b="1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ru-RU" sz="4200" b="1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ru-RU" sz="4200" b="1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ru-RU" sz="4200" b="1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ru-RU" sz="4200" b="1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ru-RU" sz="4200" b="1">
                <a:solidFill>
                  <a:srgbClr val="FF0000"/>
                </a:solidFill>
              </a:rPr>
              <a:t>Цель проекта</a:t>
            </a:r>
            <a:r>
              <a:rPr lang="ru-RU" sz="2600"/>
              <a:t>: </a:t>
            </a:r>
            <a:r>
              <a:rPr lang="ru-RU" sz="5600"/>
              <a:t>создание инновационно-образовательного пространства,  в котором детям с ОВЗ будет комфортно развиваться и существовать; в котором они смогут раскрыть свои способности, получить необходимые знания, преодолеть свои страхи и неуверенность, укрепить и сохранить свое здоровье.</a:t>
            </a:r>
            <a:endParaRPr/>
          </a:p>
          <a:p>
            <a:pPr marL="0" indent="0">
              <a:buNone/>
              <a:defRPr/>
            </a:pPr>
            <a:r>
              <a:rPr lang="ru-RU" sz="5600">
                <a:solidFill>
                  <a:srgbClr val="FF0000"/>
                </a:solidFill>
              </a:rPr>
              <a:t> </a:t>
            </a:r>
          </a:p>
          <a:p>
            <a:pPr marL="0" indent="0">
              <a:buNone/>
              <a:defRPr/>
            </a:pPr>
            <a:endParaRPr lang="ru-RU" sz="7200" b="1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ru-RU" sz="7200" b="1">
                <a:solidFill>
                  <a:srgbClr val="FF0000"/>
                </a:solidFill>
              </a:rPr>
              <a:t>Задачи</a:t>
            </a:r>
            <a:r>
              <a:rPr lang="ru-RU" sz="7200"/>
              <a:t>:</a:t>
            </a:r>
            <a:endParaRPr/>
          </a:p>
          <a:p>
            <a:pPr marL="0" indent="0">
              <a:buNone/>
              <a:defRPr/>
            </a:pPr>
            <a:endParaRPr lang="ru-RU" sz="3300"/>
          </a:p>
          <a:p>
            <a:pPr marL="0" indent="0">
              <a:buNone/>
              <a:defRPr/>
            </a:pPr>
            <a:r>
              <a:rPr lang="ru-RU" sz="3300"/>
              <a:t>•	</a:t>
            </a:r>
            <a:r>
              <a:rPr lang="ru-RU" sz="5500"/>
              <a:t>Создать условия для  физического  развития детей с ограниченными возможностями здоровья;</a:t>
            </a:r>
          </a:p>
          <a:p>
            <a:pPr marL="0" indent="0">
              <a:buNone/>
              <a:defRPr/>
            </a:pPr>
            <a:r>
              <a:rPr lang="ru-RU" sz="5500"/>
              <a:t>•	Формировать представление о здоровом образе жизни, позитивное отношение к миру;</a:t>
            </a:r>
          </a:p>
          <a:p>
            <a:pPr marL="0" indent="0">
              <a:buNone/>
              <a:defRPr/>
            </a:pPr>
            <a:r>
              <a:rPr lang="ru-RU" sz="5500"/>
              <a:t>•	Обогащать и закреплять ранее полученные знания о правильном питании, культурно-гигиенических навыках;</a:t>
            </a:r>
          </a:p>
          <a:p>
            <a:pPr marL="0" indent="0">
              <a:buNone/>
              <a:defRPr/>
            </a:pPr>
            <a:r>
              <a:rPr lang="ru-RU" sz="5500"/>
              <a:t>•	Продолжать учить детей заботиться о своем здоровье, избегая ситуаций, наносящих вред здоровью;</a:t>
            </a:r>
            <a:endParaRPr/>
          </a:p>
          <a:p>
            <a:pPr marL="0" indent="0">
              <a:buNone/>
              <a:defRPr/>
            </a:pPr>
            <a:r>
              <a:rPr lang="ru-RU" sz="5500"/>
              <a:t>•	Воспитывать интерес к спорту, физической культуре</a:t>
            </a:r>
          </a:p>
          <a:p>
            <a:pPr marL="0" indent="0">
              <a:buNone/>
              <a:defRPr/>
            </a:pPr>
            <a:r>
              <a:rPr lang="ru-RU" sz="5500"/>
              <a:t>•	Воспитывать толерантное отношение  окружающих к детям с ОВЗ..</a:t>
            </a:r>
          </a:p>
          <a:p>
            <a:pPr marL="0" indent="0">
              <a:buNone/>
              <a:defRPr/>
            </a:pPr>
            <a:endParaRPr lang="ru-RU" sz="5500"/>
          </a:p>
          <a:p>
            <a:pPr marL="0" indent="0">
              <a:buNone/>
              <a:defRPr/>
            </a:pPr>
            <a:endParaRPr lang="ru-RU" sz="5500"/>
          </a:p>
          <a:p>
            <a:pPr>
              <a:defRPr/>
            </a:pPr>
            <a:endParaRPr lang="ru-RU" sz="5500"/>
          </a:p>
        </p:txBody>
      </p:sp>
      <p:pic>
        <p:nvPicPr>
          <p:cNvPr id="5" name="Рисунок 4" descr="C:\Users\Владислав\Desktop\c0161f1a071fba5fb6d5e2473ab1.png"/>
          <p:cNvPicPr/>
          <p:nvPr/>
        </p:nvPicPr>
        <p:blipFill>
          <a:blip r:embed="rId2"/>
          <a:stretch/>
        </p:blipFill>
        <p:spPr bwMode="auto">
          <a:xfrm>
            <a:off x="467543" y="188640"/>
            <a:ext cx="8208911" cy="2375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2123728" y="3841639"/>
            <a:ext cx="4464496" cy="26837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559182" y="1418730"/>
            <a:ext cx="3744416" cy="245422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11560" y="1418729"/>
            <a:ext cx="3240360" cy="259228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95536" y="41670"/>
            <a:ext cx="8280919" cy="160551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755576" y="2996952"/>
            <a:ext cx="3243353" cy="325596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508104" y="2780928"/>
            <a:ext cx="2693987" cy="32559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95494" y="188640"/>
            <a:ext cx="8278813" cy="244827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C:\Users\Владислав\Downloads\IMG_54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Владислав\Downloads\IMG_487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4176464" cy="316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Владислав\Downloads\IMG_487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74602"/>
            <a:ext cx="4032448" cy="2942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667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Владислав\Downloads\IMG_54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C:\Users\Владислав\Downloads\IMG_4921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64904"/>
            <a:ext cx="3312367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Владислав\Downloads\IMG_49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64904"/>
            <a:ext cx="3240360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Владислав\Downloads\IMG_491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7" y="4437112"/>
            <a:ext cx="3455839" cy="2250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346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323528" y="332656"/>
            <a:ext cx="8424937" cy="619268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sz="1600" dirty="0" smtClean="0"/>
          </a:p>
          <a:p>
            <a:endParaRPr lang="ru-RU" sz="1600" dirty="0"/>
          </a:p>
          <a:p>
            <a:pPr marL="0" indent="0">
              <a:buNone/>
            </a:pPr>
            <a:r>
              <a:rPr lang="ru-RU" sz="2800" dirty="0" smtClean="0"/>
              <a:t>Музыкальные переменки:</a:t>
            </a:r>
          </a:p>
          <a:p>
            <a:pPr marL="0" indent="0">
              <a:buNone/>
            </a:pPr>
            <a:endParaRPr lang="ru-RU" sz="2800" dirty="0" smtClean="0"/>
          </a:p>
          <a:p>
            <a:pPr>
              <a:buFontTx/>
              <a:buChar char="-"/>
            </a:pPr>
            <a:r>
              <a:rPr lang="ru-RU" sz="1600" dirty="0" smtClean="0"/>
              <a:t>положительно </a:t>
            </a:r>
            <a:r>
              <a:rPr lang="ru-RU" sz="1600" dirty="0"/>
              <a:t>влияют на аналитико-синтетическую деятельность </a:t>
            </a:r>
            <a:r>
              <a:rPr lang="ru-RU" sz="1600" dirty="0" smtClean="0"/>
              <a:t>мозга;</a:t>
            </a:r>
          </a:p>
          <a:p>
            <a:pPr>
              <a:buFontTx/>
              <a:buChar char="-"/>
            </a:pPr>
            <a:r>
              <a:rPr lang="ru-RU" sz="1600" dirty="0" smtClean="0"/>
              <a:t>активизируют </a:t>
            </a:r>
            <a:r>
              <a:rPr lang="ru-RU" sz="1600" dirty="0"/>
              <a:t>сердечно-сосудистую и дыхательную </a:t>
            </a:r>
            <a:r>
              <a:rPr lang="ru-RU" sz="1600" dirty="0" smtClean="0"/>
              <a:t>системы</a:t>
            </a:r>
            <a:r>
              <a:rPr lang="ru-RU" sz="1600" dirty="0"/>
              <a:t>;</a:t>
            </a:r>
            <a:endParaRPr lang="ru-RU" sz="1600" dirty="0" smtClean="0"/>
          </a:p>
          <a:p>
            <a:pPr>
              <a:buFontTx/>
              <a:buChar char="-"/>
            </a:pPr>
            <a:r>
              <a:rPr lang="ru-RU" sz="1600" dirty="0" smtClean="0"/>
              <a:t> </a:t>
            </a:r>
            <a:r>
              <a:rPr lang="ru-RU" sz="1600" dirty="0"/>
              <a:t>улучшают кровоснабжение внутренних </a:t>
            </a:r>
            <a:r>
              <a:rPr lang="ru-RU" sz="1600" dirty="0" smtClean="0"/>
              <a:t>органов и  </a:t>
            </a:r>
            <a:r>
              <a:rPr lang="ru-RU" sz="1600" dirty="0"/>
              <a:t>работоспособность нервной </a:t>
            </a:r>
            <a:r>
              <a:rPr lang="ru-RU" sz="1600" dirty="0" smtClean="0"/>
              <a:t>системы; </a:t>
            </a:r>
          </a:p>
          <a:p>
            <a:pPr>
              <a:buFontTx/>
              <a:buChar char="-"/>
            </a:pPr>
            <a:r>
              <a:rPr lang="ru-RU" sz="1600" dirty="0" smtClean="0"/>
              <a:t>повышают </a:t>
            </a:r>
            <a:r>
              <a:rPr lang="ru-RU" sz="1600" dirty="0"/>
              <a:t>общий тонус, </a:t>
            </a:r>
            <a:r>
              <a:rPr lang="ru-RU" sz="1600" dirty="0" smtClean="0"/>
              <a:t>моторику;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-     развивают </a:t>
            </a:r>
            <a:r>
              <a:rPr lang="ru-RU" sz="1600" dirty="0"/>
              <a:t>внимание и </a:t>
            </a:r>
            <a:r>
              <a:rPr lang="ru-RU" sz="1600" dirty="0" smtClean="0"/>
              <a:t>память</a:t>
            </a:r>
            <a:r>
              <a:rPr lang="ru-RU" sz="1600" dirty="0"/>
              <a:t>;</a:t>
            </a:r>
            <a:endParaRPr lang="ru-RU" sz="1600" dirty="0" smtClean="0"/>
          </a:p>
          <a:p>
            <a:pPr>
              <a:buFontTx/>
              <a:buChar char="-"/>
            </a:pPr>
            <a:r>
              <a:rPr lang="ru-RU" sz="1600" dirty="0" smtClean="0"/>
              <a:t>создают </a:t>
            </a:r>
            <a:r>
              <a:rPr lang="ru-RU" sz="1600" dirty="0"/>
              <a:t>положительный эмоциональный </a:t>
            </a:r>
            <a:r>
              <a:rPr lang="ru-RU" sz="1600" dirty="0" smtClean="0"/>
              <a:t>настрой;</a:t>
            </a:r>
          </a:p>
          <a:p>
            <a:pPr>
              <a:buFontTx/>
              <a:buChar char="-"/>
            </a:pPr>
            <a:r>
              <a:rPr lang="ru-RU" sz="1600" dirty="0" smtClean="0"/>
              <a:t> снимают психоэмоциональное напряжение.</a:t>
            </a:r>
            <a:endParaRPr lang="ru-RU" sz="16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67544" y="182055"/>
            <a:ext cx="8208912" cy="187879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75081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683568" y="2132856"/>
            <a:ext cx="3456384" cy="225911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220072" y="2060848"/>
            <a:ext cx="3366195" cy="227761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203848" y="4338464"/>
            <a:ext cx="2736304" cy="21868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67544" y="182055"/>
            <a:ext cx="8208912" cy="187879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98893" y="260648"/>
            <a:ext cx="8205787" cy="187801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251520" y="1916832"/>
            <a:ext cx="3438442" cy="289585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004048" y="1884101"/>
            <a:ext cx="3341687" cy="2974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098799" y="4077072"/>
            <a:ext cx="3129385" cy="25202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Живут на планете особые дети.</a:t>
            </a:r>
          </a:p>
          <a:p>
            <a:pPr marL="0" indent="0">
              <a:buNone/>
            </a:pPr>
            <a:r>
              <a:rPr lang="ru-RU" sz="1800" dirty="0" smtClean="0"/>
              <a:t>Не бегают утром они по росе. </a:t>
            </a:r>
          </a:p>
          <a:p>
            <a:pPr marL="0" indent="0">
              <a:buNone/>
            </a:pPr>
            <a:r>
              <a:rPr lang="ru-RU" sz="1800" dirty="0" smtClean="0"/>
              <a:t>Стихов не читают.</a:t>
            </a:r>
          </a:p>
          <a:p>
            <a:pPr marL="0" indent="0">
              <a:buNone/>
            </a:pPr>
            <a:r>
              <a:rPr lang="ru-RU" sz="1800" dirty="0" smtClean="0"/>
              <a:t>И даже не знают, как ветер шумит на реке в камыше.</a:t>
            </a:r>
          </a:p>
          <a:p>
            <a:pPr marL="0" indent="0">
              <a:buNone/>
            </a:pPr>
            <a:r>
              <a:rPr lang="ru-RU" sz="1800" dirty="0" smtClean="0"/>
              <a:t>Но мы им поможем, хоть трудно порою увидеть росинку, услышать грозу.</a:t>
            </a:r>
          </a:p>
          <a:p>
            <a:pPr marL="0" indent="0">
              <a:buNone/>
            </a:pPr>
            <a:r>
              <a:rPr lang="ru-RU" sz="1800" dirty="0" smtClean="0"/>
              <a:t>Потрогать холодной зимою снежинку, а летом цветок, что растет на лугу.</a:t>
            </a:r>
          </a:p>
          <a:p>
            <a:pPr marL="0" indent="0">
              <a:buNone/>
            </a:pPr>
            <a:r>
              <a:rPr lang="ru-RU" sz="1800" dirty="0" smtClean="0"/>
              <a:t>Мы их успокоим и крепко обнимем. Они благодарно посмотрят в глаза. </a:t>
            </a:r>
          </a:p>
          <a:p>
            <a:pPr marL="0" indent="0">
              <a:buNone/>
            </a:pPr>
            <a:r>
              <a:rPr lang="ru-RU" sz="1800" dirty="0" smtClean="0"/>
              <a:t>И в это мгновенье, как божье знамение, раскроются радугою небеса.</a:t>
            </a:r>
          </a:p>
          <a:p>
            <a:pPr marL="0" indent="0">
              <a:buNone/>
            </a:pPr>
            <a:r>
              <a:rPr lang="ru-RU" sz="1800" dirty="0" smtClean="0"/>
              <a:t>Живут на планете счастливые дети. </a:t>
            </a: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А мы рядом с ними, с заботой о них.</a:t>
            </a:r>
          </a:p>
          <a:p>
            <a:pPr marL="0" indent="0">
              <a:buNone/>
            </a:pPr>
            <a:r>
              <a:rPr lang="ru-RU" sz="1800" dirty="0" smtClean="0"/>
              <a:t>Живут в окружении любви и терпения.</a:t>
            </a:r>
          </a:p>
          <a:p>
            <a:pPr marL="0" indent="0">
              <a:buNone/>
            </a:pPr>
            <a:r>
              <a:rPr lang="ru-RU" sz="1800" dirty="0" smtClean="0"/>
              <a:t>И нету счастливее их на земле. 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                                                                             (</a:t>
            </a:r>
            <a:r>
              <a:rPr lang="ru-RU" sz="1800" dirty="0" err="1" smtClean="0"/>
              <a:t>Е.Фиклеева</a:t>
            </a:r>
            <a:r>
              <a:rPr lang="ru-RU" sz="1800" dirty="0" smtClean="0"/>
              <a:t>) 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" name="Рисунок 3" descr="C:\Users\Владислав\Desktop\ANIMATION-30-TV.Still004.jpg"/>
          <p:cNvPicPr/>
          <p:nvPr/>
        </p:nvPicPr>
        <p:blipFill>
          <a:blip r:embed="rId2"/>
          <a:stretch/>
        </p:blipFill>
        <p:spPr bwMode="auto">
          <a:xfrm>
            <a:off x="467544" y="80864"/>
            <a:ext cx="8244407" cy="15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64687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Рисунок 4" descr="C:\Users\Владислав\Desktop\ANIMATION-30-TV.Still004.jpg"/>
          <p:cNvPicPr/>
          <p:nvPr/>
        </p:nvPicPr>
        <p:blipFill>
          <a:blip r:embed="rId2"/>
          <a:stretch/>
        </p:blipFill>
        <p:spPr bwMode="auto">
          <a:xfrm>
            <a:off x="467544" y="80864"/>
            <a:ext cx="8244407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467544" y="1634900"/>
            <a:ext cx="8136904" cy="496245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>
                <a:solidFill>
                  <a:srgbClr val="FF0000"/>
                </a:solidFill>
              </a:rPr>
              <a:t>Актуальность</a:t>
            </a:r>
            <a:br>
              <a:rPr lang="ru-RU">
                <a:solidFill>
                  <a:srgbClr val="FF0000"/>
                </a:solidFill>
              </a:rPr>
            </a:br>
            <a:r>
              <a:rPr lang="ru-RU">
                <a:solidFill>
                  <a:srgbClr val="FF0000"/>
                </a:solidFill>
              </a:rPr>
              <a:t>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 marL="0" indent="0">
              <a:buNone/>
              <a:defRPr/>
            </a:pPr>
            <a:endParaRPr lang="ru-RU" sz="1800"/>
          </a:p>
          <a:p>
            <a:pPr marL="0" indent="0">
              <a:buNone/>
              <a:defRPr/>
            </a:pPr>
            <a:endParaRPr lang="ru-RU" sz="1800"/>
          </a:p>
          <a:p>
            <a:pPr marL="0" indent="0">
              <a:buNone/>
              <a:defRPr/>
            </a:pPr>
            <a:r>
              <a:rPr lang="ru-RU" sz="1800"/>
              <a:t>В нашей стране регулярно возрастает количество детей, которые имеют нарушения в развитии. Ребята с ОВЗ, равно как и все без исключения ребята, обладают правом на образование, интенсивную, полноценную жизнедеятельность в социуме. При обучении детей с ОВЗ требуется систематическая работа по сохранению и укреплению здоровья детей. Формирование жизнеспособного подрастающего поколения - одна из главных задач развития страны. Одна из задач ФГОС НОО для детей с ОВЗ – это охрана и укрепление физического и психического здоровья детей, в том числе их социального и эмоционального благополучия. Наш проект интересен тем, что этим занимаются  наши дети-волонтеры.</a:t>
            </a:r>
          </a:p>
        </p:txBody>
      </p:sp>
      <p:pic>
        <p:nvPicPr>
          <p:cNvPr id="6" name="Рисунок 5" descr="C:\Users\Владислав\Desktop\ANIMATION-30-TV.Still004.jpg"/>
          <p:cNvPicPr/>
          <p:nvPr/>
        </p:nvPicPr>
        <p:blipFill>
          <a:blip r:embed="rId2"/>
          <a:stretch/>
        </p:blipFill>
        <p:spPr bwMode="auto">
          <a:xfrm>
            <a:off x="6799026" y="116632"/>
            <a:ext cx="2252861" cy="15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sz="3600">
                <a:solidFill>
                  <a:srgbClr val="FF0000"/>
                </a:solidFill>
              </a:rPr>
              <a:t>Прогнозируемый</a:t>
            </a:r>
            <a:br>
              <a:rPr lang="ru-RU" sz="3600">
                <a:solidFill>
                  <a:srgbClr val="FF0000"/>
                </a:solidFill>
              </a:rPr>
            </a:br>
            <a:r>
              <a:rPr lang="ru-RU" sz="3600">
                <a:solidFill>
                  <a:srgbClr val="FF0000"/>
                </a:solidFill>
              </a:rPr>
              <a:t> результат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endParaRPr lang="ru-RU" sz="2000"/>
          </a:p>
          <a:p>
            <a:pPr>
              <a:defRPr/>
            </a:pPr>
            <a:r>
              <a:rPr lang="ru-RU" sz="2000"/>
              <a:t>У детей формируется  представление о здоровом образе жизни, о мероприятиях направленных на сохранения здоровья (соблюдение режима, правильное питание, чистота тела, спорт).</a:t>
            </a:r>
            <a:endParaRPr/>
          </a:p>
          <a:p>
            <a:pPr>
              <a:defRPr/>
            </a:pPr>
            <a:r>
              <a:rPr lang="ru-RU" sz="2000"/>
              <a:t>Формируется представление о значении двигательной активности в жизни человека;</a:t>
            </a:r>
            <a:endParaRPr/>
          </a:p>
          <a:p>
            <a:pPr>
              <a:defRPr/>
            </a:pPr>
            <a:r>
              <a:rPr lang="ru-RU" sz="2000"/>
              <a:t>Проявляется творчество, самостоятельность, инициатива в двигательных действиях;</a:t>
            </a:r>
            <a:endParaRPr/>
          </a:p>
          <a:p>
            <a:pPr>
              <a:defRPr/>
            </a:pPr>
            <a:r>
              <a:rPr lang="ru-RU" sz="2000"/>
              <a:t>Совместные проекты благотворно влияют на обучающихся, воспитывают с одной стороны толерантное отношение, а с другой стороны способствуют успешной социализации и коммуникации детей с ОВЗ, укреплению их здоровья</a:t>
            </a:r>
            <a:r>
              <a:rPr lang="ru-RU" sz="2400"/>
              <a:t>.</a:t>
            </a:r>
          </a:p>
          <a:p>
            <a:pPr marL="0" indent="0">
              <a:buNone/>
              <a:defRPr/>
            </a:pPr>
            <a:endParaRPr lang="ru-RU" sz="2400"/>
          </a:p>
          <a:p>
            <a:pPr marL="0" indent="0">
              <a:buNone/>
              <a:defRPr/>
            </a:pPr>
            <a:endParaRPr lang="ru-RU" sz="2400"/>
          </a:p>
        </p:txBody>
      </p:sp>
      <p:pic>
        <p:nvPicPr>
          <p:cNvPr id="6" name="Рисунок 5" descr="C:\Users\Владислав\Desktop\ANIMATION-30-TV.Still004.jpg"/>
          <p:cNvPicPr/>
          <p:nvPr/>
        </p:nvPicPr>
        <p:blipFill>
          <a:blip r:embed="rId2"/>
          <a:stretch/>
        </p:blipFill>
        <p:spPr bwMode="auto">
          <a:xfrm>
            <a:off x="6948264" y="116632"/>
            <a:ext cx="2163787" cy="15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err="1" smtClean="0"/>
              <a:t>Сказкотерапия</a:t>
            </a:r>
            <a:endParaRPr lang="ru-RU" dirty="0"/>
          </a:p>
          <a:p>
            <a:pPr>
              <a:defRPr/>
            </a:pPr>
            <a:r>
              <a:rPr lang="ru-RU" dirty="0"/>
              <a:t>Игровая терапия</a:t>
            </a:r>
            <a:endParaRPr dirty="0"/>
          </a:p>
          <a:p>
            <a:pPr>
              <a:defRPr/>
            </a:pPr>
            <a:r>
              <a:rPr lang="ru-RU" dirty="0" err="1"/>
              <a:t>Библиотерапия</a:t>
            </a:r>
            <a:endParaRPr lang="ru-RU" dirty="0"/>
          </a:p>
          <a:p>
            <a:pPr>
              <a:defRPr/>
            </a:pPr>
            <a:r>
              <a:rPr lang="ru-RU" dirty="0" smtClean="0"/>
              <a:t>Музыкальные </a:t>
            </a:r>
            <a:r>
              <a:rPr lang="ru-RU" dirty="0"/>
              <a:t>переменки и спортивные игры.</a:t>
            </a:r>
            <a:endParaRPr dirty="0"/>
          </a:p>
          <a:p>
            <a:pPr>
              <a:defRPr/>
            </a:pPr>
            <a:endParaRPr lang="ru-RU" dirty="0"/>
          </a:p>
        </p:txBody>
      </p:sp>
      <p:pic>
        <p:nvPicPr>
          <p:cNvPr id="4" name="Рисунок 3" descr="C:\Users\Владислав\Desktop\ANIMATION-30-TV.Still004.jpg"/>
          <p:cNvPicPr/>
          <p:nvPr/>
        </p:nvPicPr>
        <p:blipFill>
          <a:blip r:embed="rId2"/>
          <a:stretch/>
        </p:blipFill>
        <p:spPr bwMode="auto">
          <a:xfrm>
            <a:off x="467544" y="188640"/>
            <a:ext cx="8208912" cy="122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СКАЗКОТЕРАПИЯ</a:t>
            </a:r>
          </a:p>
        </p:txBody>
      </p:sp>
      <p:pic>
        <p:nvPicPr>
          <p:cNvPr id="2050" name="Picture 2" descr="C:\Users\antonov\Downloads\2802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79512" y="1268760"/>
            <a:ext cx="8784976" cy="53285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ru-RU"/>
              <a:t> Сказкотерапия является здоровьесберегающей технологией, комплексной системой, направленной на коррекцию речевых нарушений, личностное развитие ребенка и сохранение его здоровья, и позволяет в рамках сказки решать обучающие, коррекционные, воспитательные задачи.</a:t>
            </a:r>
            <a:endParaRPr/>
          </a:p>
          <a:p>
            <a:pPr>
              <a:defRPr/>
            </a:pPr>
            <a:r>
              <a:rPr lang="ru-RU"/>
              <a:t> Сказкотерапия– это направление, с помощью которого ребенок может побороть свои страхи, негативные черты личности, оно воспитывает, развивает личность и корректирует поведение. Это самый древний метод воспитания и образования.</a:t>
            </a:r>
            <a:endParaRPr/>
          </a:p>
        </p:txBody>
      </p:sp>
      <p:pic>
        <p:nvPicPr>
          <p:cNvPr id="4" name="Рисунок 3" descr="C:\Users\Владислав\Desktop\ANIMATION-30-TV.Still004.jpg"/>
          <p:cNvPicPr/>
          <p:nvPr/>
        </p:nvPicPr>
        <p:blipFill>
          <a:blip r:embed="rId2"/>
          <a:stretch/>
        </p:blipFill>
        <p:spPr bwMode="auto">
          <a:xfrm>
            <a:off x="467544" y="188640"/>
            <a:ext cx="8208912" cy="122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ЗАДАЧИ СКАЗКОТЕРАПИИ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2400"/>
              <a:t>Развитие слухового и зрительного внимания.</a:t>
            </a:r>
            <a:endParaRPr/>
          </a:p>
          <a:p>
            <a:pPr>
              <a:defRPr/>
            </a:pPr>
            <a:r>
              <a:rPr lang="ru-RU" sz="2400"/>
              <a:t>Развитие наблюдательности и зрительной памяти.</a:t>
            </a:r>
            <a:endParaRPr/>
          </a:p>
          <a:p>
            <a:pPr>
              <a:defRPr/>
            </a:pPr>
            <a:r>
              <a:rPr lang="ru-RU" sz="2400"/>
              <a:t>Развитие аналитических способностей(умения сравнивать, обобщать, находить причинно-следственные связи.</a:t>
            </a:r>
            <a:endParaRPr/>
          </a:p>
          <a:p>
            <a:pPr>
              <a:defRPr/>
            </a:pPr>
            <a:r>
              <a:rPr lang="ru-RU" sz="2400"/>
              <a:t>Снятие эмоционального и физического напряжения.</a:t>
            </a:r>
            <a:endParaRPr/>
          </a:p>
          <a:p>
            <a:pPr>
              <a:defRPr/>
            </a:pPr>
            <a:r>
              <a:rPr lang="ru-RU" sz="2400"/>
              <a:t>Развитие умения быстро переключаться с активной деятельности на пассивную.</a:t>
            </a:r>
            <a:endParaRPr/>
          </a:p>
          <a:p>
            <a:pPr>
              <a:defRPr/>
            </a:pPr>
            <a:r>
              <a:rPr lang="ru-RU" sz="2400"/>
              <a:t>Развитие умения взаимодействовать с окружающими, совершенствование коммуникативных навыков.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лавная">
      <a:majorFont>
        <a:latin typeface="Arial Black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</TotalTime>
  <Words>896</Words>
  <Application>Microsoft Office PowerPoint</Application>
  <DocSecurity>0</DocSecurity>
  <PresentationFormat>Экран (4:3)</PresentationFormat>
  <Paragraphs>95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Актуальность  проекта</vt:lpstr>
      <vt:lpstr>Прогнозируемый  результат</vt:lpstr>
      <vt:lpstr>Презентация PowerPoint</vt:lpstr>
      <vt:lpstr>СКАЗКОТЕРАПИЯ</vt:lpstr>
      <vt:lpstr>Презентация PowerPoint</vt:lpstr>
      <vt:lpstr>ЗАДАЧИ СКАЗКОТЕРАПИИ</vt:lpstr>
      <vt:lpstr>ТЕАТРАЛИЗОВАННОЕ АССОРТИ  «НЕОБЫКНОВЕННОЕ ПУТЕШЕСТВИЕ КОЛОБКА»</vt:lpstr>
      <vt:lpstr>Презентация PowerPoint</vt:lpstr>
      <vt:lpstr>ИГРА-ДРАМАТИЗАЦИЯ «КОЛОБОК»</vt:lpstr>
      <vt:lpstr>Презентация PowerPoint</vt:lpstr>
      <vt:lpstr>ЧАС ТЕАТРАЛИЗАЦИИ «ТЕРЕМОК»</vt:lpstr>
      <vt:lpstr>Презентация PowerPoint</vt:lpstr>
      <vt:lpstr>Презентация PowerPoint</vt:lpstr>
      <vt:lpstr>ИГРА-ИНСЦЕНИРОВКА «ВОТ ТАК РЕПКА!»</vt:lpstr>
      <vt:lpstr>Презентация PowerPoint</vt:lpstr>
      <vt:lpstr>Презентация PowerPoint</vt:lpstr>
      <vt:lpstr>ИГРОТЕРАПИЯ</vt:lpstr>
      <vt:lpstr>Презентация PowerPoint</vt:lpstr>
      <vt:lpstr>ВИТАМИНИАДА «ТЕРРИТОРИЯ ЗДОРОВЬЯ»</vt:lpstr>
      <vt:lpstr>Игровая программа «Вам дарим доброту и радость»</vt:lpstr>
      <vt:lpstr>Познавательно-игровая программа «Веселое путешествие»</vt:lpstr>
      <vt:lpstr>Игровая театрализованная программа «В гости к сказке»</vt:lpstr>
      <vt:lpstr>Игровая театрализованная программа «Пусть в жизни будет только радость»</vt:lpstr>
      <vt:lpstr>БИБЛИОТЕРАПИЯ</vt:lpstr>
      <vt:lpstr> БИБЛИОТЕРАПИЯ </vt:lpstr>
      <vt:lpstr>ЧАС БИБЛИОТЕРАПИИ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antonov</dc:creator>
  <cp:keywords/>
  <dc:description/>
  <cp:lastModifiedBy>Владислав Антонов</cp:lastModifiedBy>
  <cp:revision>93</cp:revision>
  <dcterms:created xsi:type="dcterms:W3CDTF">2021-10-29T18:01:48Z</dcterms:created>
  <dcterms:modified xsi:type="dcterms:W3CDTF">2024-03-24T09:10:16Z</dcterms:modified>
  <cp:category/>
  <dc:identifier/>
  <cp:contentStatus/>
  <dc:language/>
  <cp:version/>
</cp:coreProperties>
</file>