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1" r:id="rId18"/>
    <p:sldId id="280" r:id="rId19"/>
    <p:sldId id="26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5B5F07-03BE-490A-8DFD-4D54AAE4A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27E9A-2624-4497-9C37-7BE4A9BC0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17FEC2-B66C-4E76-B5C2-19386611E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0E6F35-A62F-4755-8351-7A82C92C9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3C72E0-E6FF-4272-B511-02D8453B4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673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7833B-E8C6-4059-8590-BD4775416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F207C9-111B-4A39-9EA3-599808E72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E1249B-ADB4-4297-969F-9894413F1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95B6FF-628C-4AB0-B32A-E18424451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1E88C7-756B-48A4-AEDC-7D14D7AD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62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14819FA-6D16-42D8-9EC2-8F7F30436A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D1252B6-BACF-4012-92B3-485537D8F1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9F45E9-44AD-4C8D-9684-620FB9A69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A667E6-B29D-428D-91BA-6BD9CDD37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E618D6-BA85-4096-A7CB-65DBD58C1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229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53FCB-03A1-4CED-89A5-E925D4B24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F467C6-7904-41D4-BF70-34FA2B3C1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27DEB3-3D4C-497B-AA92-AEE9A48C5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4E3B6-B403-4CFF-8A2B-73858A56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D7118C-7765-4B7D-8756-1EE7E9110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051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39CB4-8931-4532-8464-074C29F2E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89EBB0-8194-4B83-A50C-1BEE43EEB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27182A-A4D3-492D-A915-FAF85FA51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D4E4CB-0100-493D-93DD-13954781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13529D-7391-4C55-851E-297F614E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115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32237-F7B2-4F67-ACE4-E08035CB5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30658-9F1C-4ACC-AC2B-E31CAB7C5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9A1F27-9F58-4F33-95FD-DD6CEF470E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6FA331-6EA9-4CCD-887C-6ABB7C84A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8EDE65-FCDF-4227-BBFF-E45830B40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3B1BD6-42E2-45A7-9D73-BE4C9B16A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47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86A7FB-F075-4F40-AA67-E82827F75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AADA02-3C72-465E-BCFB-482B8D720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FE0E61-2273-4133-BBDB-2D80F96E3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3ABA1E-3399-4827-A620-3F5F338E0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C0521B-D2E0-42EB-9FE5-93E512D073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9E1F9B0-A72A-40FD-A236-99B4321E5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8CF8F85-208E-4C56-AC83-5816A3682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839C42-D692-44A9-BC57-0D3A79F70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03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D2170-35B3-4AB8-A23C-CFDD7FC45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8D6233F-06D2-4CCC-9717-39F7D1A65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59AA946-A6ED-4969-94A8-6E477D85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1B7577-FA9B-4F7A-9C76-3E1B3E7DC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172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E454D0-A2AB-4162-A044-92C34F81C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A33218F-4846-42E1-B041-6CFB019F5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71603B-00C9-47EA-8504-52AA0945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8908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53296-EEA6-4EE3-BAFC-6D623707C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79FA2D-F085-4715-A8D4-9161F4A2A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811494-65E5-4FED-A38F-4BAE329AC0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340F1F-50CC-4844-926B-DC751733B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51A187-B019-464D-A40B-87811050C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89E687-9538-4604-AC8D-697DDF64A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419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5D5D51-B6F1-4E65-AAAC-3E4666404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0E53002-D09B-42AA-9CA8-8EB9C1D0F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611693-AA87-4C2D-B282-659824C5B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BF78E3-7B43-4001-8728-7003E518A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C662BF-5F7D-4A0F-BE78-DD8A6B78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DF6FF8-6219-4F56-9809-9EF529335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0839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C203C-D702-4DB6-B6AF-124F8DE23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8599B6-9863-4FC2-A0A1-5038FA0F1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DE0EE9-216A-4B98-BDD7-1D6D22354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5A8C2-6B31-440B-B939-8E0616752E06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1A363F-6303-4144-B7EB-413420DEA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B65D80-AC6A-4F90-94F2-258FC0977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15804-F5F3-497A-9EDC-DC44F882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4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48F183-CE6B-4886-9E07-E973F7585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44727"/>
            <a:ext cx="9144000" cy="1318845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Классный час: Подвиг "Молодой гвардии" - Эхо мужества в сердцах подростков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6ADDCC-15E6-43F5-837B-F71308751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1846" y="4220308"/>
            <a:ext cx="8792308" cy="1250045"/>
          </a:xfrm>
        </p:spPr>
        <p:txBody>
          <a:bodyPr>
            <a:normAutofit lnSpcReduction="10000"/>
          </a:bodyPr>
          <a:lstStyle/>
          <a:p>
            <a:pPr algn="r"/>
            <a:r>
              <a:rPr lang="ru-RU">
                <a:solidFill>
                  <a:schemeClr val="bg1"/>
                </a:solidFill>
              </a:rPr>
              <a:t>Выполнила:</a:t>
            </a:r>
            <a:endParaRPr lang="ru-RU" dirty="0">
              <a:solidFill>
                <a:schemeClr val="bg1"/>
              </a:solidFill>
            </a:endParaRPr>
          </a:p>
          <a:p>
            <a:pPr algn="r"/>
            <a:r>
              <a:rPr lang="ru-RU" dirty="0" err="1">
                <a:solidFill>
                  <a:schemeClr val="bg1"/>
                </a:solidFill>
              </a:rPr>
              <a:t>Пролеева</a:t>
            </a:r>
            <a:r>
              <a:rPr lang="ru-RU" dirty="0">
                <a:solidFill>
                  <a:schemeClr val="bg1"/>
                </a:solidFill>
              </a:rPr>
              <a:t> Наталья Александровна-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классный руководитель 7 класса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D3597D-A7D1-4E5F-BACE-48312E4E1FE6}"/>
              </a:ext>
            </a:extLst>
          </p:cNvPr>
          <p:cNvSpPr txBox="1">
            <a:spLocks/>
          </p:cNvSpPr>
          <p:nvPr/>
        </p:nvSpPr>
        <p:spPr>
          <a:xfrm>
            <a:off x="4049151" y="5801604"/>
            <a:ext cx="3718560" cy="882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bg1"/>
                </a:solidFill>
              </a:rPr>
              <a:t>Старая Тушка </a:t>
            </a:r>
          </a:p>
          <a:p>
            <a:r>
              <a:rPr lang="ru-RU" dirty="0">
                <a:solidFill>
                  <a:schemeClr val="bg1"/>
                </a:solidFill>
              </a:rPr>
              <a:t>2025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E68DDF25-CA11-457D-BF7E-B805F7A9FE74}"/>
              </a:ext>
            </a:extLst>
          </p:cNvPr>
          <p:cNvSpPr txBox="1">
            <a:spLocks/>
          </p:cNvSpPr>
          <p:nvPr/>
        </p:nvSpPr>
        <p:spPr>
          <a:xfrm>
            <a:off x="1055076" y="240471"/>
            <a:ext cx="10494499" cy="13188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solidFill>
                  <a:schemeClr val="bg1"/>
                </a:solidFill>
              </a:rPr>
              <a:t>Муниципальное казенное общеобразовательное учреждение средняя общеобразовательная школа</a:t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с. Старая Тушка Малмыжского района Кировской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8588199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8EF159C-E916-4072-99CF-9379CBA695B4}"/>
              </a:ext>
            </a:extLst>
          </p:cNvPr>
          <p:cNvSpPr/>
          <p:nvPr/>
        </p:nvSpPr>
        <p:spPr>
          <a:xfrm>
            <a:off x="5394373" y="1535613"/>
            <a:ext cx="5407855" cy="4931361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DC3F1-60CA-4E64-A135-442DF72FB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500"/>
            <a:ext cx="10515600" cy="1325563"/>
          </a:xfrm>
        </p:spPr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</a:rPr>
              <a:t>Олег Кошевой (1926-1943)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D89733-BC52-48F2-BE65-6240A4B38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2780" y="1825624"/>
            <a:ext cx="4511040" cy="4351338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1940 года Олег начинает учиться в школе имени А. Горького, где, он познакомился с будущими молодогвардейцами и стал одним из них.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Кошевой пытался перейти линию фронта, но был схвачен на станции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Картушино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при рутинном обыске на блокпосту у него был обнаружен пистолет, чистые бланки участника подполья и зашитый в одежде комсомольский билет, который он отказался оставить, вопреки требованиям конспирации. После пыток  был расстрелян 9 февраля 1943 года.</a:t>
            </a:r>
          </a:p>
        </p:txBody>
      </p:sp>
      <p:pic>
        <p:nvPicPr>
          <p:cNvPr id="5" name="Picture 2" descr="&amp;Ocy;&amp;lcy;&amp;iecy;&amp;gcy; &amp;Kcy;&amp;ocy;&amp;shcy;&amp;iecy;&amp;vcy;&amp;ocy;&amp;jcy;">
            <a:extLst>
              <a:ext uri="{FF2B5EF4-FFF2-40B4-BE49-F238E27FC236}">
                <a16:creationId xmlns:a16="http://schemas.microsoft.com/office/drawing/2014/main" id="{03E3FB97-E57B-4904-B550-6F30BC01A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35027" y="1352455"/>
            <a:ext cx="3500430" cy="51145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342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A56AAF9-E4CB-4DAE-9707-43922DEADC75}"/>
              </a:ext>
            </a:extLst>
          </p:cNvPr>
          <p:cNvSpPr/>
          <p:nvPr/>
        </p:nvSpPr>
        <p:spPr>
          <a:xfrm>
            <a:off x="937846" y="1409003"/>
            <a:ext cx="5407855" cy="4931361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3ABD96-B114-4A92-B683-1F98EDD4F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44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Ульяна Громова (1924-1943)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0A89D4-0159-4E95-A2B2-F9F1410CA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901" y="1811557"/>
            <a:ext cx="5257800" cy="4351338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Громову избрали членом штаба подпольной комсомольской организации. Она принимала участие в подготовке боевых операций, распространяла листовки, собирала.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Накануне 25-й годовщины Октябрьской революции  вместе с Анатолием Поповым Ульяна вывесила красный флаг на трубе шахты.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январе 1943 года была арестована гестапо. На спине у неё была вырезана пятиконечная звезда, правая рука переломана.</a:t>
            </a:r>
          </a:p>
          <a:p>
            <a:endParaRPr lang="ru-RU" dirty="0"/>
          </a:p>
        </p:txBody>
      </p:sp>
      <p:pic>
        <p:nvPicPr>
          <p:cNvPr id="5" name="Picture 2" descr="&amp;Ucy;&amp;lcy;&amp;softcy;&amp;yacy;&amp;ncy;&amp;acy; &amp;Gcy;&amp;rcy;&amp;ocy;&amp;mcy;&amp;ocy;&amp;vcy;&amp;acy;">
            <a:extLst>
              <a:ext uri="{FF2B5EF4-FFF2-40B4-BE49-F238E27FC236}">
                <a16:creationId xmlns:a16="http://schemas.microsoft.com/office/drawing/2014/main" id="{5D590B0B-4830-4268-9E65-6DBC0BAE6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42462" y="1297219"/>
            <a:ext cx="3292561" cy="4865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634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B59BF29-0DD5-48D6-815B-84CCFF9D9B20}"/>
              </a:ext>
            </a:extLst>
          </p:cNvPr>
          <p:cNvSpPr/>
          <p:nvPr/>
        </p:nvSpPr>
        <p:spPr>
          <a:xfrm>
            <a:off x="5847471" y="1561514"/>
            <a:ext cx="5407855" cy="4931361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CDCFE-812A-417A-BF13-D2F3CE19F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</a:rPr>
              <a:t>Любовь Шевцова (1924-1943)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92738-FF02-4779-82C8-0863CB6C2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0634" y="1825625"/>
            <a:ext cx="5403166" cy="4351338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феврале 1942 года вступила в ВЛКСМ. Летом 1942 года закончила разведшколу  Управления Госбезопасности, была оставлена для работы в оккупированном 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Ворошиловграде. В силу разных причин осталась без руководства и самостоятельно связалась с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краснодонским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подпольем.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предательства была арестована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краснодонской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полицией 8 января 1943 года и после жестоких пыток 9 февраля расстреляна в Гремучем лесу на окраине города Ровеньки.</a:t>
            </a:r>
          </a:p>
          <a:p>
            <a:endParaRPr lang="ru-RU" dirty="0"/>
          </a:p>
        </p:txBody>
      </p:sp>
      <p:pic>
        <p:nvPicPr>
          <p:cNvPr id="5" name="Picture 2" descr="http://www.molodguard.ru/newphoto1087.jpg">
            <a:extLst>
              <a:ext uri="{FF2B5EF4-FFF2-40B4-BE49-F238E27FC236}">
                <a16:creationId xmlns:a16="http://schemas.microsoft.com/office/drawing/2014/main" id="{A36A28A5-27FF-4B3F-8F66-676DF467D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36443" y="1397823"/>
            <a:ext cx="3714744" cy="50915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36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B59BF29-0DD5-48D6-815B-84CCFF9D9B20}"/>
              </a:ext>
            </a:extLst>
          </p:cNvPr>
          <p:cNvSpPr/>
          <p:nvPr/>
        </p:nvSpPr>
        <p:spPr>
          <a:xfrm>
            <a:off x="767862" y="1535613"/>
            <a:ext cx="5407855" cy="4931361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CDCFE-812A-417A-BF13-D2F3CE19F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</a:rPr>
              <a:t>Сергей Тюленин (1925-1943)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92738-FF02-4779-82C8-0863CB6C2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3456"/>
            <a:ext cx="5403166" cy="4351338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 выполнял боевые задания штаба организации: участвовал в распространении листовок, сборе оружия, боеприпасов, взрывчатки.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ночь на 6 декабря 1942 года участвовал в поджоге биржи труда.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января 1943 года Сергей Тюленин был арестован оккупационными властями и после жестоких пыток 31 января расстрелян и сброшен в шурф шахты № 5.</a:t>
            </a:r>
          </a:p>
        </p:txBody>
      </p:sp>
      <p:pic>
        <p:nvPicPr>
          <p:cNvPr id="6" name="Picture 2" descr="http://www.molodguard.ru/newphoto1086.jpg">
            <a:extLst>
              <a:ext uri="{FF2B5EF4-FFF2-40B4-BE49-F238E27FC236}">
                <a16:creationId xmlns:a16="http://schemas.microsoft.com/office/drawing/2014/main" id="{4646D83D-2AB3-4915-AF8C-473A0EB6A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50246" y="1469688"/>
            <a:ext cx="3429024" cy="4845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274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607F3-1A57-4E9A-B958-218E9A27F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46" y="0"/>
            <a:ext cx="10515600" cy="218305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 Музей в  Краснодоне, посвященный героям-молодогвардейцам. Самое крупное хранилище документов по деятельности организации.</a:t>
            </a:r>
          </a:p>
        </p:txBody>
      </p:sp>
      <p:pic>
        <p:nvPicPr>
          <p:cNvPr id="4" name="Picture 4" descr="http://www.molodguard.ru/newphoto1629.jpg">
            <a:extLst>
              <a:ext uri="{FF2B5EF4-FFF2-40B4-BE49-F238E27FC236}">
                <a16:creationId xmlns:a16="http://schemas.microsoft.com/office/drawing/2014/main" id="{51AACCD7-319D-4485-A380-0026CFB1E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983617"/>
            <a:ext cx="12192000" cy="4874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5113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939BC2-99A0-4EF9-BF06-0F20EEB0321B}"/>
              </a:ext>
            </a:extLst>
          </p:cNvPr>
          <p:cNvSpPr txBox="1"/>
          <p:nvPr/>
        </p:nvSpPr>
        <p:spPr>
          <a:xfrm>
            <a:off x="1477108" y="5767082"/>
            <a:ext cx="91862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highlight>
                  <a:srgbClr val="000000"/>
                </a:highlight>
              </a:rPr>
              <a:t>Мемориальный комплекс «Непокорённые»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3165082-33F0-4A24-9478-5A45A854F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47" y="240690"/>
            <a:ext cx="9810164" cy="552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5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CF16729-2207-4951-B5D8-B3953C2315E0}"/>
              </a:ext>
            </a:extLst>
          </p:cNvPr>
          <p:cNvSpPr txBox="1"/>
          <p:nvPr/>
        </p:nvSpPr>
        <p:spPr>
          <a:xfrm>
            <a:off x="5785090" y="5478423"/>
            <a:ext cx="45051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Памятник Ульяне Громовой в Тольятти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7A21E7F-A97D-47AA-B7E0-7BD532FDA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8202" y="0"/>
            <a:ext cx="7053775" cy="1325563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Памятники в других городах</a:t>
            </a:r>
          </a:p>
        </p:txBody>
      </p:sp>
      <p:pic>
        <p:nvPicPr>
          <p:cNvPr id="7" name="Picture 4" descr="http://www.tlt1.ru/photo/var/resizes/togliatti/%D0%9F%D0%B0%D0%BC%D1%8F%D1%82%D0%BD%D0%B8%D0%BA-%D0%B3%D0%BE%D1%80%D0%B5%D0%BB%D1%8C%D0%B5%D1%84%20%D0%A3%D0%BB%D1%8C%D1%8F%D0%BD%D0%B5%20%D0%93%D1%80%D0%BE%D0%BC%D0%BE%D0%B2%D0%BE%D0%B9.jpg?m=1352806174">
            <a:extLst>
              <a:ext uri="{FF2B5EF4-FFF2-40B4-BE49-F238E27FC236}">
                <a16:creationId xmlns:a16="http://schemas.microsoft.com/office/drawing/2014/main" id="{F4A1408B-90C1-4FA5-B00D-3881BB17E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51223" y="2114127"/>
            <a:ext cx="5172914" cy="3143272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908CA1-11B3-4247-9B70-4A3047A37B32}"/>
              </a:ext>
            </a:extLst>
          </p:cNvPr>
          <p:cNvSpPr txBox="1"/>
          <p:nvPr/>
        </p:nvSpPr>
        <p:spPr>
          <a:xfrm>
            <a:off x="1567863" y="5893922"/>
            <a:ext cx="30468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highlight>
                  <a:srgbClr val="000000"/>
                </a:highlight>
              </a:rPr>
              <a:t>Памятник  «Клятва»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highlight>
                  <a:srgbClr val="000000"/>
                </a:highlight>
              </a:rPr>
              <a:t> в Краснодоне</a:t>
            </a:r>
          </a:p>
        </p:txBody>
      </p:sp>
      <p:pic>
        <p:nvPicPr>
          <p:cNvPr id="10" name="Picture 4" descr="&amp;Pcy;&amp;acy;&amp;mcy;&amp;yacy;&amp;tcy;&amp;ncy;&amp;icy;&amp;kcy; &quot;&amp;Kcy;&amp;lcy;&amp;yacy;&amp;tcy;&amp;vcy;&amp;acy;&quot; ">
            <a:extLst>
              <a:ext uri="{FF2B5EF4-FFF2-40B4-BE49-F238E27FC236}">
                <a16:creationId xmlns:a16="http://schemas.microsoft.com/office/drawing/2014/main" id="{961B4C56-7E59-4EA5-BF80-E5BAB3463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67863" y="1142984"/>
            <a:ext cx="3086122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439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8C8CE-0510-4E90-B15E-E68BE37C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Памятники Олегу Кошевому и Любе Шевцовой в городе Харькове.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school69.edu.kh.ua/files2/images/%D0%B1%D1%96%D0%B1%D0%BB%D1%96%D0%BE%D1%82%D0%B5%D0%BA%D0%B0/%D0%BA%D0%BE%D1%88%D0%B5%D0%B2%D0%BE%D0%B9.JPG?size=11">
            <a:extLst>
              <a:ext uri="{FF2B5EF4-FFF2-40B4-BE49-F238E27FC236}">
                <a16:creationId xmlns:a16="http://schemas.microsoft.com/office/drawing/2014/main" id="{E3CAC9B0-DB87-44FF-9BBD-BE4A0F260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8075" y="1777967"/>
            <a:ext cx="3541663" cy="4714908"/>
          </a:xfrm>
          <a:prstGeom prst="rect">
            <a:avLst/>
          </a:prstGeom>
          <a:noFill/>
        </p:spPr>
      </p:pic>
      <p:pic>
        <p:nvPicPr>
          <p:cNvPr id="5" name="Picture 6" descr="File:&amp;Lcy;&amp;yucy;&amp;bcy;&amp;ocy;&amp;vcy;&amp;softcy; &amp;SHcy;&amp;iecy;&amp;vcy;&amp;tscy;&amp;ocy;&amp;vcy;&amp;acy; &amp;KHcy;&amp;acy;&amp;rcy;&amp;softcy;&amp;kcy;&amp;ocy;&amp;vcy;.JPG">
            <a:extLst>
              <a:ext uri="{FF2B5EF4-FFF2-40B4-BE49-F238E27FC236}">
                <a16:creationId xmlns:a16="http://schemas.microsoft.com/office/drawing/2014/main" id="{29DB5150-A942-444B-809C-4952E181F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62388" y="1777967"/>
            <a:ext cx="3500462" cy="46672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485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A75EBC8-4351-4DFF-8626-7FDF6DE23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5066" y="422031"/>
            <a:ext cx="3171269" cy="475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1B2A91-1398-456A-94D7-2029157590F9}"/>
              </a:ext>
            </a:extLst>
          </p:cNvPr>
          <p:cNvSpPr txBox="1"/>
          <p:nvPr/>
        </p:nvSpPr>
        <p:spPr>
          <a:xfrm>
            <a:off x="2681529" y="5178935"/>
            <a:ext cx="60983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 В 1956 г. в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Екатерингофском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  парке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Ленинграда был воздвигнут памятник членам подпольной организации «Молодая гвардия», погибшим в 1943 г. </a:t>
            </a:r>
            <a:endParaRPr lang="ru-RU" sz="2400" b="1" dirty="0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54524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31C80C-E388-4BBC-BDDC-3D1314A1C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994" y="2507712"/>
            <a:ext cx="9715856" cy="1062721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highlight>
                  <a:srgbClr val="000000"/>
                </a:highlight>
              </a:rPr>
              <a:t>Вечная память молодогвардейцам…</a:t>
            </a:r>
          </a:p>
        </p:txBody>
      </p:sp>
    </p:spTree>
    <p:extLst>
      <p:ext uri="{BB962C8B-B14F-4D97-AF65-F5344CB8AC3E}">
        <p14:creationId xmlns:p14="http://schemas.microsoft.com/office/powerpoint/2010/main" val="2392137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CCEA5D-24F1-4406-9587-8D64051E3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585"/>
            <a:ext cx="10515600" cy="802493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Краснодон до войны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0826BF-0C9D-4141-8A8D-6D412B4C6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3E3E16-528C-4788-8953-DFA3C03D9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82" y="881362"/>
            <a:ext cx="8047417" cy="587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81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DFB33-816D-437B-A84B-DAFCFA051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8F433F-2084-4238-8CA7-FE5F498AD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4AE94EB-7C2A-46B5-9F80-E453389EEBA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468" y="705291"/>
            <a:ext cx="6905479" cy="578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05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56966F-CEFE-479F-B7E5-4C97BA4B7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7A5216-CDFB-4CBD-827C-8F9EB88CA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7F2423-7D58-4D4F-801C-DD9DEA914A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65" t="4270" r="3475" b="5204"/>
          <a:stretch/>
        </p:blipFill>
        <p:spPr>
          <a:xfrm>
            <a:off x="2025748" y="681038"/>
            <a:ext cx="7427742" cy="549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6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01" y="312919"/>
            <a:ext cx="1871634" cy="267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272" y="295929"/>
            <a:ext cx="1938337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B86C2D8-58B9-4E69-9ADC-2D39B007DE89}"/>
              </a:ext>
            </a:extLst>
          </p:cNvPr>
          <p:cNvSpPr txBox="1"/>
          <p:nvPr/>
        </p:nvSpPr>
        <p:spPr>
          <a:xfrm>
            <a:off x="3131757" y="1324892"/>
            <a:ext cx="7628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Кто такие "Молодая гвардия"?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F0675B-93B2-4CE1-BD16-7B29DBF9483D}"/>
              </a:ext>
            </a:extLst>
          </p:cNvPr>
          <p:cNvSpPr txBox="1"/>
          <p:nvPr/>
        </p:nvSpPr>
        <p:spPr>
          <a:xfrm>
            <a:off x="3085131" y="2518964"/>
            <a:ext cx="6098344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</a:rPr>
              <a:t>Подпольная комсомольская организация в Краснодоне (1942–1943).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</a:rPr>
              <a:t>Более 100 участников, в основном школьники и молодые рабочие.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</a:rPr>
              <a:t>Борьба против фашистских оккупантов.</a:t>
            </a:r>
          </a:p>
        </p:txBody>
      </p:sp>
    </p:spTree>
    <p:extLst>
      <p:ext uri="{BB962C8B-B14F-4D97-AF65-F5344CB8AC3E}">
        <p14:creationId xmlns:p14="http://schemas.microsoft.com/office/powerpoint/2010/main" val="1232645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FB5AD-C031-4BFB-94F1-53A6B89FE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903" y="211017"/>
            <a:ext cx="5478194" cy="1325563"/>
          </a:xfrm>
        </p:spPr>
        <p:txBody>
          <a:bodyPr/>
          <a:lstStyle/>
          <a:p>
            <a:r>
              <a:rPr lang="ru-RU" b="1" i="0" dirty="0">
                <a:solidFill>
                  <a:schemeClr val="bg1"/>
                </a:solidFill>
                <a:effectLst/>
                <a:latin typeface="quote-cjk-patch"/>
              </a:rPr>
              <a:t>Лидеры организации</a:t>
            </a:r>
            <a:br>
              <a:rPr lang="ru-RU" b="1" i="0" dirty="0">
                <a:solidFill>
                  <a:srgbClr val="404040"/>
                </a:solidFill>
                <a:effectLst/>
                <a:latin typeface="quote-cjk-patch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AB9030-761A-488F-B241-16C6B700B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434" y="900562"/>
            <a:ext cx="7685914" cy="574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3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6168B939-7802-4716-ACC5-5683C7911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425" y="272708"/>
            <a:ext cx="3697371" cy="631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70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CC4D207-6845-465E-80EF-78989B293A31}"/>
              </a:ext>
            </a:extLst>
          </p:cNvPr>
          <p:cNvSpPr/>
          <p:nvPr/>
        </p:nvSpPr>
        <p:spPr>
          <a:xfrm>
            <a:off x="4284783" y="1237957"/>
            <a:ext cx="5717346" cy="4935195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7DD7E-3CB8-4142-8E5D-5C550F6B9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151"/>
            <a:ext cx="10515600" cy="1325563"/>
          </a:xfrm>
        </p:spPr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</a:rPr>
              <a:t>Иван </a:t>
            </a:r>
            <a:r>
              <a:rPr lang="ru-RU" sz="4400" b="1" dirty="0" err="1">
                <a:solidFill>
                  <a:schemeClr val="bg1"/>
                </a:solidFill>
              </a:rPr>
              <a:t>Туркенич</a:t>
            </a:r>
            <a:r>
              <a:rPr lang="ru-RU" sz="4400" b="1" dirty="0">
                <a:solidFill>
                  <a:schemeClr val="bg1"/>
                </a:solidFill>
              </a:rPr>
              <a:t> (1920-1944)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082F29-DB21-404D-844B-A1485422D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4783" y="1721729"/>
            <a:ext cx="5604803" cy="435133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мае-июле 1942 года находился на фронте. Попав в плен в одном из боёв на Дону, сбежал, вернулся в Краснодон и стал командиром «Молодой гвардии».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августа 1944 года во время боев за польский городок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Глогув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капитан Иван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Туркенич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был смертельно ранен и через сутки скончался. Похоронен в польском городе Жешув на кладбище советских воинов.</a:t>
            </a:r>
          </a:p>
          <a:p>
            <a:endParaRPr lang="ru-RU" dirty="0"/>
          </a:p>
        </p:txBody>
      </p:sp>
      <p:pic>
        <p:nvPicPr>
          <p:cNvPr id="4" name="Picture 3" descr="&amp;Icy;&amp;vcy;&amp;acy;&amp;ncy; &amp;Tcy;&amp;ucy;&amp;rcy;&amp;kcy;&amp;iecy;&amp;ncy;&amp;icy;&amp;chcy; -&#10;&amp;kcy;&amp;ocy;&amp;mcy;&amp;acy;&amp;ncy;&amp;dcy;&amp;icy;&amp;rcy; -&amp;Mcy;&amp;ocy;&amp;lcy;&amp;ocy;&amp;dcy;&amp;ocy;&amp;jcy; &amp;gcy;&amp;vcy;&amp;acy;&amp;rcy;&amp;dcy;&amp;icy;&amp;icy;-&#10;(&amp;fcy;&amp;ocy;&amp;tcy;&amp;ocy; 1943 &amp;gcy;.)">
            <a:extLst>
              <a:ext uri="{FF2B5EF4-FFF2-40B4-BE49-F238E27FC236}">
                <a16:creationId xmlns:a16="http://schemas.microsoft.com/office/drawing/2014/main" id="{4B811B09-C735-4D89-B452-617188C2B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51149" y="1237957"/>
            <a:ext cx="2702529" cy="52549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0653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A4EF6FB-F694-4C44-84CB-369D81971C2F}"/>
              </a:ext>
            </a:extLst>
          </p:cNvPr>
          <p:cNvSpPr/>
          <p:nvPr/>
        </p:nvSpPr>
        <p:spPr>
          <a:xfrm>
            <a:off x="838200" y="1503326"/>
            <a:ext cx="5407855" cy="5176911"/>
          </a:xfrm>
          <a:prstGeom prst="round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9FB69-75AB-49C6-B9A8-13DE47427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</a:rPr>
              <a:t>Иван </a:t>
            </a:r>
            <a:r>
              <a:rPr lang="ru-RU" sz="4400" b="1" dirty="0" err="1">
                <a:solidFill>
                  <a:schemeClr val="bg1"/>
                </a:solidFill>
              </a:rPr>
              <a:t>Земнухов</a:t>
            </a:r>
            <a:r>
              <a:rPr lang="ru-RU" sz="4400" b="1" dirty="0">
                <a:solidFill>
                  <a:schemeClr val="bg1"/>
                </a:solidFill>
              </a:rPr>
              <a:t> (1923-1943)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D8BBFE-30B3-44BB-90D1-65ABF9BFB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0742" y="1811557"/>
            <a:ext cx="5257800" cy="4681318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Важная роль принадлежит ему в создании подпольной типографии.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декабре 1942 года стал администратором кружка художественной самодеятельности им. А. Горького. Этот клуб по сути стал штаб-квартирой молодогвардейцев. 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Ночью с 15 на 16 января 1943 года после страшных пыток вместе с товарищами был живым сброшен в шурф шахты № 5.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Похоронен в братской могиле в городе Краснодоне.</a:t>
            </a:r>
            <a:endParaRPr lang="ru-RU" sz="2800" dirty="0"/>
          </a:p>
          <a:p>
            <a:endParaRPr lang="ru-RU" dirty="0"/>
          </a:p>
        </p:txBody>
      </p:sp>
      <p:pic>
        <p:nvPicPr>
          <p:cNvPr id="5" name="Picture 2" descr="http://www.molodguard.ru/newphoto1084.jpg">
            <a:extLst>
              <a:ext uri="{FF2B5EF4-FFF2-40B4-BE49-F238E27FC236}">
                <a16:creationId xmlns:a16="http://schemas.microsoft.com/office/drawing/2014/main" id="{29E23C2A-943C-4661-8436-C819C45C1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84786" y="1315964"/>
            <a:ext cx="3563815" cy="51769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001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567</Words>
  <Application>Microsoft Office PowerPoint</Application>
  <PresentationFormat>Широкоэкранный</PresentationFormat>
  <Paragraphs>45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quote-cjk-patch</vt:lpstr>
      <vt:lpstr>Тема Office</vt:lpstr>
      <vt:lpstr>Классный час: Подвиг "Молодой гвардии" - Эхо мужества в сердцах подростков</vt:lpstr>
      <vt:lpstr>Краснодон до войны</vt:lpstr>
      <vt:lpstr>Презентация PowerPoint</vt:lpstr>
      <vt:lpstr>Презентация PowerPoint</vt:lpstr>
      <vt:lpstr>Презентация PowerPoint</vt:lpstr>
      <vt:lpstr>Лидеры организации </vt:lpstr>
      <vt:lpstr>Презентация PowerPoint</vt:lpstr>
      <vt:lpstr>Иван Туркенич (1920-1944)</vt:lpstr>
      <vt:lpstr>Иван Земнухов (1923-1943)</vt:lpstr>
      <vt:lpstr>Олег Кошевой (1926-1943)  </vt:lpstr>
      <vt:lpstr>Ульяна Громова (1924-1943) </vt:lpstr>
      <vt:lpstr>Любовь Шевцова (1924-1943)</vt:lpstr>
      <vt:lpstr>Сергей Тюленин (1925-1943)</vt:lpstr>
      <vt:lpstr> Музей в  Краснодоне, посвященный героям-молодогвардейцам. Самое крупное хранилище документов по деятельности организации.</vt:lpstr>
      <vt:lpstr>Презентация PowerPoint</vt:lpstr>
      <vt:lpstr>Памятники в других городах</vt:lpstr>
      <vt:lpstr>Памятники Олегу Кошевому и Любе Шевцовой в городе Харькове. </vt:lpstr>
      <vt:lpstr>Презентация PowerPoint</vt:lpstr>
      <vt:lpstr>Вечная память молодогвардейцам…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час: Подвиг "Молодой гвардии" - Эхо мужества в сердцах подростков</dc:title>
  <dc:creator>User</dc:creator>
  <cp:lastModifiedBy>Vasiliy Proleev</cp:lastModifiedBy>
  <cp:revision>29</cp:revision>
  <dcterms:created xsi:type="dcterms:W3CDTF">2025-03-20T18:25:06Z</dcterms:created>
  <dcterms:modified xsi:type="dcterms:W3CDTF">2025-06-24T17:12:13Z</dcterms:modified>
</cp:coreProperties>
</file>