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98" r:id="rId2"/>
    <p:sldId id="306" r:id="rId3"/>
    <p:sldId id="305" r:id="rId4"/>
    <p:sldId id="256" r:id="rId5"/>
    <p:sldId id="291" r:id="rId6"/>
    <p:sldId id="271" r:id="rId7"/>
    <p:sldId id="265" r:id="rId8"/>
    <p:sldId id="302" r:id="rId9"/>
    <p:sldId id="274" r:id="rId10"/>
    <p:sldId id="273" r:id="rId11"/>
    <p:sldId id="276" r:id="rId12"/>
    <p:sldId id="277" r:id="rId13"/>
    <p:sldId id="278" r:id="rId14"/>
    <p:sldId id="299" r:id="rId15"/>
    <p:sldId id="300" r:id="rId16"/>
    <p:sldId id="301" r:id="rId17"/>
    <p:sldId id="279" r:id="rId18"/>
    <p:sldId id="280" r:id="rId19"/>
    <p:sldId id="286" r:id="rId20"/>
    <p:sldId id="283" r:id="rId21"/>
    <p:sldId id="303" r:id="rId22"/>
    <p:sldId id="304" r:id="rId23"/>
    <p:sldId id="289" r:id="rId24"/>
    <p:sldId id="292" r:id="rId25"/>
    <p:sldId id="295" r:id="rId26"/>
    <p:sldId id="294" r:id="rId27"/>
    <p:sldId id="270" r:id="rId28"/>
  </p:sldIdLst>
  <p:sldSz cx="12192000" cy="6858000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32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9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859EF-5C42-40DA-908D-B4EC85CC2F20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8CB25-A197-4D29-81BC-EABB010D6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7049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6"/>
            <a:ext cx="10972800" cy="3430261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Урок - практикум </a:t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«подготовка к ОГЭ»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3563006"/>
            <a:ext cx="10972800" cy="2563157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 высшей категории</a:t>
            </a:r>
          </a:p>
          <a:p>
            <a:pPr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Мурашкина И.В.</a:t>
            </a:r>
          </a:p>
          <a:p>
            <a:pPr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«Гимназия №127»</a:t>
            </a:r>
          </a:p>
          <a:p>
            <a:pPr algn="r">
              <a:buNone/>
            </a:pP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г.Снежинск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7635" y="1628270"/>
            <a:ext cx="7324365" cy="2826453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Алгебраические выражения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Прямоугольник 5"/>
              <p:cNvSpPr/>
              <p:nvPr/>
            </p:nvSpPr>
            <p:spPr>
              <a:xfrm>
                <a:off x="1885083" y="657525"/>
                <a:ext cx="5158015" cy="1310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dirty="0" smtClean="0">
                    <a:latin typeface="+mj-lt"/>
                  </a:rPr>
                  <a:t>Сократите дробь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d>
                          <m:dPr>
                            <m:ctrlP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BB" sz="32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BB" sz="32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2400" dirty="0">
                    <a:latin typeface="+mj-lt"/>
                    <a:cs typeface="Times New Roman" panose="02020603050405020304" pitchFamily="18" charset="0"/>
                  </a:rPr>
                  <a:t>.</a:t>
                </a:r>
              </a:p>
              <a:p>
                <a:endParaRPr lang="ru-RU" sz="2400" b="1" dirty="0">
                  <a:latin typeface="+mj-lt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083" y="657525"/>
                <a:ext cx="5158015" cy="1310487"/>
              </a:xfrm>
              <a:prstGeom prst="rect">
                <a:avLst/>
              </a:prstGeom>
              <a:blipFill>
                <a:blip r:embed="rId3"/>
                <a:stretch>
                  <a:fillRect l="-1773" r="-1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844968" y="2192963"/>
            <a:ext cx="3256940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atin typeface="+mj-lt"/>
              </a:rPr>
              <a:t>Последовательно </a:t>
            </a:r>
            <a:r>
              <a:rPr lang="ru-RU" sz="2400" b="1" dirty="0">
                <a:latin typeface="+mj-lt"/>
              </a:rPr>
              <a:t>разделим многочлен на одночлены в столбик: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угольник 11"/>
              <p:cNvSpPr/>
              <p:nvPr/>
            </p:nvSpPr>
            <p:spPr>
              <a:xfrm>
                <a:off x="1885082" y="4299349"/>
                <a:ext cx="10306918" cy="16806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2400" b="1" dirty="0" smtClean="0">
                    <a:latin typeface="+mj-lt"/>
                  </a:rPr>
                  <a:t>Разложим </a:t>
                </a:r>
                <a:r>
                  <a:rPr lang="ru-RU" sz="2400" b="1" dirty="0">
                    <a:latin typeface="+mj-lt"/>
                  </a:rPr>
                  <a:t>числитель на множители, используя метод группировки</a:t>
                </a:r>
                <a:r>
                  <a:rPr lang="ru-RU" sz="2400" b="1" dirty="0" smtClean="0">
                    <a:latin typeface="+mj-lt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d>
                          <m:dPr>
                            <m:ctrlPr>
                              <a:rPr lang="en-BB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2600" b="1" i="1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ru-RU" sz="2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d>
                          <m:dPr>
                            <m:ctrlPr>
                              <a:rPr lang="ru-RU" sz="2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600" b="1" i="1" smtClean="0">
                                <a:latin typeface="Cambria Math" panose="02040503050406030204" pitchFamily="18" charset="0"/>
                              </a:rPr>
                              <m:t> +</m:t>
                            </m:r>
                            <m:r>
                              <a:rPr lang="en-US" sz="2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en-BB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600" b="1" i="1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 +</m:t>
                            </m:r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ru-RU" sz="2600" b="1" i="1" baseline="3000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2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2600" b="1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en-BB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600" b="1" i="1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 + </m:t>
                            </m:r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600" b="1" i="1" baseline="30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6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6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6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en-BB" sz="2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BB" sz="26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BB" sz="26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600" b="1" i="1" dirty="0" smtClean="0">
                    <a:latin typeface="+mj-lt"/>
                  </a:rPr>
                  <a:t> = x + 3. </a:t>
                </a:r>
                <a:endParaRPr lang="ru-RU" sz="2600" b="1" i="1" dirty="0">
                  <a:latin typeface="+mj-lt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082" y="4299349"/>
                <a:ext cx="10306918" cy="1680653"/>
              </a:xfrm>
              <a:prstGeom prst="rect">
                <a:avLst/>
              </a:prstGeom>
              <a:blipFill>
                <a:blip r:embed="rId4"/>
                <a:stretch>
                  <a:fillRect l="-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885082" y="5980002"/>
            <a:ext cx="26869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Ответ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r>
              <a:rPr lang="ru-RU" sz="36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x-none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</a:t>
            </a:r>
            <a:r>
              <a:rPr lang="x-none" sz="3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+</a:t>
            </a:r>
            <a:r>
              <a:rPr lang="x-none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3</a:t>
            </a:r>
            <a:endParaRPr lang="ru-RU" sz="3600" b="1" i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85083" y="1546027"/>
            <a:ext cx="1984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Решение:</a:t>
            </a:r>
            <a:endParaRPr lang="ru-RU" sz="3600" b="1" dirty="0">
              <a:latin typeface="+mj-lt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 rot="16200000">
            <a:off x="807648" y="2572612"/>
            <a:ext cx="1577764" cy="625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способ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 rot="16200000">
            <a:off x="807649" y="4833018"/>
            <a:ext cx="1577764" cy="625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</a:t>
            </a:r>
            <a:endParaRPr lang="ru-RU" sz="2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2391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ru-RU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2306323" y="956040"/>
                <a:ext cx="652403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dirty="0" smtClean="0">
                    <a:latin typeface="+mj-lt"/>
                  </a:rPr>
                  <a:t>Решите уравнение: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BB" sz="2400" b="1" i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BB" sz="2400" b="1" i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400" b="1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BB" sz="2400" b="1" i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1" i="0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BB" sz="2400" b="1" i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2400" b="1" i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BB" sz="2400" b="1" i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BB" sz="2400" b="1" i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BB" sz="2400" b="1" i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𝟖𝟎</m:t>
                    </m:r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ru-RU" sz="2400" b="1" dirty="0" smtClean="0">
                    <a:latin typeface="+mj-lt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323" y="956040"/>
                <a:ext cx="6524030" cy="470000"/>
              </a:xfrm>
              <a:prstGeom prst="rect">
                <a:avLst/>
              </a:prstGeom>
              <a:blipFill>
                <a:blip r:embed="rId2"/>
                <a:stretch>
                  <a:fillRect l="-1401" t="-7792" b="-29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306323" y="1556968"/>
            <a:ext cx="1984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Решение:</a:t>
            </a:r>
            <a:endParaRPr lang="ru-RU" sz="3600" b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06323" y="5722630"/>
            <a:ext cx="35621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Ответ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r>
              <a:rPr lang="ru-RU" sz="36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- 5; 4; - 4.</a:t>
            </a:r>
            <a:endParaRPr lang="ru-RU" sz="3600" b="1" i="1" dirty="0">
              <a:solidFill>
                <a:prstClr val="black"/>
              </a:solidFill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Прямоугольник 7"/>
              <p:cNvSpPr/>
              <p:nvPr/>
            </p:nvSpPr>
            <p:spPr>
              <a:xfrm>
                <a:off x="2306323" y="2165357"/>
                <a:ext cx="5399296" cy="34413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79388">
                  <a:lnSpc>
                    <a:spcPct val="150000"/>
                  </a:lnSpc>
                  <a:tabLst>
                    <a:tab pos="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BB" sz="2400" b="1" i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BB" sz="24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BB" sz="2400" b="1" i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BB" sz="2400" b="1" i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sz="24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BB" sz="2400" b="1" i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BB" sz="2400" b="1" i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BB" sz="2400" b="1" i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ru-RU" sz="2400" b="1" i="0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ru-RU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 smtClean="0">
                  <a:latin typeface="+mj-lt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BB" sz="2400" b="1" i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ru-RU" sz="24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BB" sz="2400" b="1" i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BB" sz="2400" b="1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ru-RU" sz="2400" b="1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BB" sz="2400" b="1" i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ru-RU" sz="24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400" b="1" i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sz="2400" b="1" i="0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 smtClean="0">
                  <a:latin typeface="+mj-lt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BB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ru-RU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BB" sz="2400" b="1" i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ru-RU" sz="2400" b="1" i="0" baseline="3000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400" b="1" i="0">
                        <a:latin typeface="Cambria Math" panose="02040503050406030204" pitchFamily="18" charset="0"/>
                      </a:rPr>
                      <m:t>𝟏𝟔</m:t>
                    </m:r>
                  </m:oMath>
                </a14:m>
                <a:r>
                  <a:rPr lang="ru-RU" sz="2400" b="1" dirty="0" smtClean="0">
                    <a:latin typeface="+mj-lt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ru-RU" sz="2400" b="1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i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sz="2400" b="1" dirty="0" smtClean="0">
                  <a:latin typeface="+mj-lt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BB" sz="2400" b="1" i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ru-RU" sz="2400" b="1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ru-RU" sz="2400" b="1" i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BB" sz="2400" b="1" i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ru-RU" sz="2400" b="1" i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ru-RU" sz="2400" b="1" dirty="0" smtClean="0">
                    <a:latin typeface="+mj-lt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400" b="1" i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BB" sz="2400" b="1" i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400" b="1" i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ru-RU" sz="2400" b="1" dirty="0">
                    <a:latin typeface="+mj-lt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ru-RU" sz="2400" b="1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i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sz="2400" b="1" dirty="0" smtClean="0">
                  <a:latin typeface="+mj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2400" b="1" dirty="0" smtClean="0">
                    <a:latin typeface="+mj-lt"/>
                  </a:rPr>
                  <a:t>х + 5 = 0  или  х – 4 = 0  или  х + 4 = 0</a:t>
                </a:r>
                <a:endParaRPr lang="ru-RU" sz="2400" b="1" dirty="0">
                  <a:latin typeface="+mj-lt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2400" b="1" dirty="0" smtClean="0">
                    <a:latin typeface="+mj-lt"/>
                  </a:rPr>
                  <a:t>х </a:t>
                </a:r>
                <a:r>
                  <a:rPr lang="ru-RU" sz="2400" b="1" dirty="0">
                    <a:latin typeface="+mj-lt"/>
                  </a:rPr>
                  <a:t>= </a:t>
                </a:r>
                <a:r>
                  <a:rPr lang="ru-RU" sz="2400" b="1" dirty="0" smtClean="0">
                    <a:latin typeface="+mj-lt"/>
                  </a:rPr>
                  <a:t>- 5               х </a:t>
                </a:r>
                <a:r>
                  <a:rPr lang="ru-RU" sz="2400" b="1" dirty="0">
                    <a:latin typeface="+mj-lt"/>
                  </a:rPr>
                  <a:t>= </a:t>
                </a:r>
                <a:r>
                  <a:rPr lang="ru-RU" sz="2400" b="1" dirty="0" smtClean="0">
                    <a:latin typeface="+mj-lt"/>
                  </a:rPr>
                  <a:t>4                  х </a:t>
                </a:r>
                <a:r>
                  <a:rPr lang="ru-RU" sz="2400" b="1" dirty="0">
                    <a:latin typeface="+mj-lt"/>
                  </a:rPr>
                  <a:t>= </a:t>
                </a:r>
                <a:r>
                  <a:rPr lang="ru-RU" sz="2400" b="1" dirty="0" smtClean="0">
                    <a:latin typeface="+mj-lt"/>
                  </a:rPr>
                  <a:t>- 4</a:t>
                </a:r>
                <a:endParaRPr lang="ru-RU" sz="2400" b="1" dirty="0">
                  <a:latin typeface="+mj-lt"/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323" y="2165357"/>
                <a:ext cx="5399296" cy="3441327"/>
              </a:xfrm>
              <a:prstGeom prst="rect">
                <a:avLst/>
              </a:prstGeom>
              <a:blipFill>
                <a:blip r:embed="rId3"/>
                <a:stretch>
                  <a:fillRect l="-1693" b="-1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7575714" y="3103669"/>
            <a:ext cx="37016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Разложение на множители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способом группировки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a</a:t>
            </a:r>
            <a:r>
              <a:rPr lang="en-US" sz="2400" b="1" baseline="30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– b</a:t>
            </a:r>
            <a:r>
              <a:rPr lang="en-US" sz="2400" b="1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= (a - b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)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a + b)</a:t>
            </a:r>
          </a:p>
        </p:txBody>
      </p:sp>
      <p:sp>
        <p:nvSpPr>
          <p:cNvPr id="10" name="Овал 9"/>
          <p:cNvSpPr/>
          <p:nvPr/>
        </p:nvSpPr>
        <p:spPr>
          <a:xfrm>
            <a:off x="3399731" y="3267948"/>
            <a:ext cx="1285284" cy="8006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41045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ru-RU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20227" y="911744"/>
            <a:ext cx="1161995" cy="7828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3779" y="1427492"/>
            <a:ext cx="2270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Решение:</a:t>
            </a:r>
            <a:endParaRPr lang="ru-RU" sz="3600" b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7917" y="5979484"/>
            <a:ext cx="20022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Ответ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r>
              <a:rPr lang="ru-RU" sz="3600" b="1" dirty="0">
                <a:solidFill>
                  <a:prstClr val="black"/>
                </a:solidFill>
                <a:latin typeface="+mj-lt"/>
              </a:rPr>
              <a:t> </a:t>
            </a:r>
            <a:endParaRPr lang="ru-RU" sz="3600" b="1" i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1" y="2060088"/>
            <a:ext cx="34368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Выражение под знаком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квадратного корня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должно быть </a:t>
            </a:r>
            <a:endParaRPr lang="en-US" sz="24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Неотрицательно.</a:t>
            </a:r>
          </a:p>
          <a:p>
            <a:endParaRPr lang="en-US" sz="24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9" name="Рисунок 8" descr="x в квадрате минус 2x плюс корень из: начало аргумента: 3 минус x конец аргумента = корень из: начало аргумента: 3 минус x конец аргумента плюс 8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794" y="960874"/>
            <a:ext cx="5644054" cy="66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587327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277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</a:t>
            </a:r>
            <a:b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4855" y="898634"/>
            <a:ext cx="80561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+mj-lt"/>
              </a:rPr>
              <a:t>Решите уравнение</a:t>
            </a:r>
            <a:r>
              <a:rPr lang="ru-RU" sz="2400" b="1" dirty="0" smtClean="0">
                <a:latin typeface="+mj-lt"/>
              </a:rPr>
              <a:t>:  (2х – 3)</a:t>
            </a:r>
            <a:r>
              <a:rPr lang="ru-RU" sz="2400" b="1" baseline="30000" dirty="0" smtClean="0">
                <a:latin typeface="+mj-lt"/>
              </a:rPr>
              <a:t>2</a:t>
            </a:r>
            <a:r>
              <a:rPr lang="ru-RU" sz="2400" b="1" dirty="0" smtClean="0">
                <a:latin typeface="+mj-lt"/>
              </a:rPr>
              <a:t> = (1 – 2х)</a:t>
            </a:r>
            <a:r>
              <a:rPr lang="ru-RU" sz="2400" b="1" baseline="30000" dirty="0" smtClean="0">
                <a:latin typeface="+mj-lt"/>
              </a:rPr>
              <a:t>2</a:t>
            </a:r>
            <a:r>
              <a:rPr lang="ru-RU" sz="2400" b="1" dirty="0" smtClean="0">
                <a:latin typeface="+mj-lt"/>
              </a:rPr>
              <a:t>. </a:t>
            </a:r>
            <a:endParaRPr lang="ru-RU" sz="2400" b="1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15528" y="1923391"/>
            <a:ext cx="94810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j-lt"/>
              </a:rPr>
              <a:t>(</a:t>
            </a:r>
            <a:r>
              <a:rPr lang="ru-RU" sz="2400" b="1" dirty="0">
                <a:latin typeface="+mj-lt"/>
              </a:rPr>
              <a:t>2х – 3)</a:t>
            </a:r>
            <a:r>
              <a:rPr lang="ru-RU" sz="2400" b="1" baseline="30000" dirty="0">
                <a:latin typeface="+mj-lt"/>
              </a:rPr>
              <a:t>2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- </a:t>
            </a:r>
            <a:r>
              <a:rPr lang="ru-RU" sz="2400" b="1" dirty="0">
                <a:latin typeface="+mj-lt"/>
              </a:rPr>
              <a:t>(1 – </a:t>
            </a:r>
            <a:r>
              <a:rPr lang="ru-RU" sz="2400" b="1" dirty="0" smtClean="0">
                <a:latin typeface="+mj-lt"/>
              </a:rPr>
              <a:t>2х)</a:t>
            </a:r>
            <a:r>
              <a:rPr lang="ru-RU" sz="2400" b="1" baseline="30000" dirty="0" smtClean="0">
                <a:latin typeface="+mj-lt"/>
              </a:rPr>
              <a:t>2</a:t>
            </a:r>
            <a:r>
              <a:rPr lang="ru-RU" sz="2400" b="1" dirty="0" smtClean="0">
                <a:latin typeface="+mj-lt"/>
              </a:rPr>
              <a:t> = 0</a:t>
            </a:r>
          </a:p>
          <a:p>
            <a:r>
              <a:rPr lang="ru-RU" sz="2400" b="1" dirty="0" smtClean="0">
                <a:latin typeface="+mj-lt"/>
              </a:rPr>
              <a:t>((</a:t>
            </a:r>
            <a:r>
              <a:rPr lang="ru-RU" sz="2400" b="1" dirty="0">
                <a:latin typeface="+mj-lt"/>
              </a:rPr>
              <a:t>2х – 3</a:t>
            </a:r>
            <a:r>
              <a:rPr lang="ru-RU" sz="2400" b="1" dirty="0" smtClean="0">
                <a:latin typeface="+mj-lt"/>
              </a:rPr>
              <a:t>) </a:t>
            </a:r>
            <a:r>
              <a:rPr lang="ru-RU" sz="2400" b="1" dirty="0">
                <a:latin typeface="+mj-lt"/>
              </a:rPr>
              <a:t>- (1 – 2х</a:t>
            </a:r>
            <a:r>
              <a:rPr lang="ru-RU" sz="2400" b="1" dirty="0" smtClean="0">
                <a:latin typeface="+mj-lt"/>
              </a:rPr>
              <a:t>)) </a:t>
            </a:r>
            <a:r>
              <a:rPr lang="ru-RU" sz="2400" b="1" dirty="0">
                <a:latin typeface="+mj-lt"/>
              </a:rPr>
              <a:t>· ((2х – 3) </a:t>
            </a:r>
            <a:r>
              <a:rPr lang="ru-RU" sz="2400" b="1" dirty="0" smtClean="0">
                <a:latin typeface="+mj-lt"/>
              </a:rPr>
              <a:t>+ </a:t>
            </a:r>
            <a:r>
              <a:rPr lang="ru-RU" sz="2400" b="1" dirty="0">
                <a:latin typeface="+mj-lt"/>
              </a:rPr>
              <a:t>(1 – 2х)) = </a:t>
            </a:r>
            <a:r>
              <a:rPr lang="ru-RU" sz="2400" b="1" dirty="0" smtClean="0">
                <a:latin typeface="+mj-lt"/>
              </a:rPr>
              <a:t>0</a:t>
            </a:r>
          </a:p>
          <a:p>
            <a:r>
              <a:rPr lang="ru-RU" sz="2400" b="1" dirty="0" smtClean="0">
                <a:latin typeface="+mj-lt"/>
              </a:rPr>
              <a:t>(2х </a:t>
            </a:r>
            <a:r>
              <a:rPr lang="ru-RU" sz="2400" b="1" dirty="0">
                <a:latin typeface="+mj-lt"/>
              </a:rPr>
              <a:t>– </a:t>
            </a:r>
            <a:r>
              <a:rPr lang="ru-RU" sz="2400" b="1" dirty="0" smtClean="0">
                <a:latin typeface="+mj-lt"/>
              </a:rPr>
              <a:t>3 </a:t>
            </a:r>
            <a:r>
              <a:rPr lang="ru-RU" sz="2400" b="1" dirty="0">
                <a:latin typeface="+mj-lt"/>
              </a:rPr>
              <a:t>- </a:t>
            </a:r>
            <a:r>
              <a:rPr lang="ru-RU" sz="2400" b="1" dirty="0" smtClean="0">
                <a:latin typeface="+mj-lt"/>
              </a:rPr>
              <a:t>1 + </a:t>
            </a:r>
            <a:r>
              <a:rPr lang="ru-RU" sz="2400" b="1" dirty="0">
                <a:latin typeface="+mj-lt"/>
              </a:rPr>
              <a:t>2х</a:t>
            </a:r>
            <a:r>
              <a:rPr lang="ru-RU" sz="2400" b="1" dirty="0" smtClean="0">
                <a:latin typeface="+mj-lt"/>
              </a:rPr>
              <a:t>) </a:t>
            </a:r>
            <a:r>
              <a:rPr lang="ru-RU" sz="2400" b="1" dirty="0">
                <a:latin typeface="+mj-lt"/>
              </a:rPr>
              <a:t>· </a:t>
            </a:r>
            <a:r>
              <a:rPr lang="ru-RU" sz="2400" b="1" dirty="0" smtClean="0">
                <a:latin typeface="+mj-lt"/>
              </a:rPr>
              <a:t>(2х </a:t>
            </a:r>
            <a:r>
              <a:rPr lang="ru-RU" sz="2400" b="1" dirty="0">
                <a:latin typeface="+mj-lt"/>
              </a:rPr>
              <a:t>– </a:t>
            </a:r>
            <a:r>
              <a:rPr lang="ru-RU" sz="2400" b="1" dirty="0" smtClean="0">
                <a:latin typeface="+mj-lt"/>
              </a:rPr>
              <a:t>3 </a:t>
            </a:r>
            <a:r>
              <a:rPr lang="ru-RU" sz="2400" b="1" dirty="0">
                <a:latin typeface="+mj-lt"/>
              </a:rPr>
              <a:t>+ </a:t>
            </a:r>
            <a:r>
              <a:rPr lang="ru-RU" sz="2400" b="1" dirty="0" smtClean="0">
                <a:latin typeface="+mj-lt"/>
              </a:rPr>
              <a:t>1 </a:t>
            </a:r>
            <a:r>
              <a:rPr lang="ru-RU" sz="2400" b="1" dirty="0">
                <a:latin typeface="+mj-lt"/>
              </a:rPr>
              <a:t>– </a:t>
            </a:r>
            <a:r>
              <a:rPr lang="ru-RU" sz="2400" b="1" dirty="0" smtClean="0">
                <a:latin typeface="+mj-lt"/>
              </a:rPr>
              <a:t>2х) </a:t>
            </a:r>
            <a:r>
              <a:rPr lang="ru-RU" sz="2400" b="1" dirty="0">
                <a:latin typeface="+mj-lt"/>
              </a:rPr>
              <a:t>= </a:t>
            </a:r>
            <a:r>
              <a:rPr lang="ru-RU" sz="2400" b="1" dirty="0" smtClean="0">
                <a:latin typeface="+mj-lt"/>
              </a:rPr>
              <a:t>0</a:t>
            </a:r>
          </a:p>
          <a:p>
            <a:r>
              <a:rPr lang="ru-RU" sz="2400" b="1" dirty="0" smtClean="0">
                <a:latin typeface="+mj-lt"/>
              </a:rPr>
              <a:t>- 2(4х – 4) = 0</a:t>
            </a:r>
          </a:p>
          <a:p>
            <a:r>
              <a:rPr lang="ru-RU" sz="2400" b="1" dirty="0" smtClean="0">
                <a:latin typeface="+mj-lt"/>
              </a:rPr>
              <a:t>х = 1.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15527" y="3806819"/>
            <a:ext cx="795427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2400" b="1" dirty="0" smtClean="0">
              <a:latin typeface="+mj-lt"/>
            </a:endParaRPr>
          </a:p>
          <a:p>
            <a:r>
              <a:rPr lang="ru-RU" sz="2400" b="1" dirty="0" smtClean="0">
                <a:latin typeface="+mj-lt"/>
              </a:rPr>
              <a:t>4х</a:t>
            </a:r>
            <a:r>
              <a:rPr lang="ru-RU" sz="2400" b="1" baseline="30000" dirty="0" smtClean="0">
                <a:latin typeface="+mj-lt"/>
              </a:rPr>
              <a:t>2</a:t>
            </a:r>
            <a:r>
              <a:rPr lang="ru-RU" sz="2400" b="1" dirty="0" smtClean="0">
                <a:latin typeface="+mj-lt"/>
              </a:rPr>
              <a:t> – 12х + 9 = 1 – 4х + 4х</a:t>
            </a:r>
            <a:r>
              <a:rPr lang="ru-RU" sz="2400" b="1" baseline="30000" dirty="0" smtClean="0">
                <a:latin typeface="+mj-lt"/>
              </a:rPr>
              <a:t>2</a:t>
            </a:r>
          </a:p>
          <a:p>
            <a:r>
              <a:rPr lang="ru-RU" sz="2400" b="1" dirty="0" smtClean="0">
                <a:latin typeface="+mj-lt"/>
              </a:rPr>
              <a:t>4х</a:t>
            </a:r>
            <a:r>
              <a:rPr lang="ru-RU" sz="2400" b="1" baseline="30000" dirty="0" smtClean="0">
                <a:latin typeface="+mj-lt"/>
              </a:rPr>
              <a:t>2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>
                <a:latin typeface="+mj-lt"/>
              </a:rPr>
              <a:t>– 12х + 9 </a:t>
            </a:r>
            <a:r>
              <a:rPr lang="ru-RU" sz="2400" b="1" dirty="0" smtClean="0">
                <a:latin typeface="+mj-lt"/>
              </a:rPr>
              <a:t>– 1 + </a:t>
            </a:r>
            <a:r>
              <a:rPr lang="ru-RU" sz="2400" b="1" dirty="0">
                <a:latin typeface="+mj-lt"/>
              </a:rPr>
              <a:t>4х </a:t>
            </a:r>
            <a:r>
              <a:rPr lang="ru-RU" sz="2400" b="1" dirty="0" smtClean="0">
                <a:latin typeface="+mj-lt"/>
              </a:rPr>
              <a:t>- 4х</a:t>
            </a:r>
            <a:r>
              <a:rPr lang="ru-RU" sz="2400" b="1" baseline="30000" dirty="0" smtClean="0">
                <a:latin typeface="+mj-lt"/>
              </a:rPr>
              <a:t>2</a:t>
            </a:r>
            <a:r>
              <a:rPr lang="ru-RU" sz="2400" b="1" dirty="0" smtClean="0">
                <a:latin typeface="+mj-lt"/>
              </a:rPr>
              <a:t> = 0</a:t>
            </a:r>
            <a:endParaRPr lang="ru-RU" sz="2400" b="1" baseline="30000" dirty="0" smtClean="0">
              <a:latin typeface="+mj-lt"/>
            </a:endParaRPr>
          </a:p>
          <a:p>
            <a:r>
              <a:rPr lang="ru-RU" sz="2400" b="1" dirty="0" smtClean="0">
                <a:latin typeface="+mj-lt"/>
              </a:rPr>
              <a:t>- 8х </a:t>
            </a:r>
            <a:r>
              <a:rPr lang="ru-RU" sz="2400" b="1" dirty="0">
                <a:latin typeface="+mj-lt"/>
              </a:rPr>
              <a:t>+</a:t>
            </a:r>
            <a:r>
              <a:rPr lang="ru-RU" sz="2400" b="1" dirty="0" smtClean="0">
                <a:latin typeface="+mj-lt"/>
              </a:rPr>
              <a:t> 8 = 0</a:t>
            </a:r>
          </a:p>
          <a:p>
            <a:r>
              <a:rPr lang="ru-RU" sz="2400" b="1" dirty="0" smtClean="0">
                <a:latin typeface="+mj-lt"/>
              </a:rPr>
              <a:t>- 8х = -8</a:t>
            </a:r>
          </a:p>
          <a:p>
            <a:r>
              <a:rPr lang="ru-RU" sz="2400" b="1" dirty="0">
                <a:latin typeface="+mj-lt"/>
              </a:rPr>
              <a:t>х</a:t>
            </a:r>
            <a:r>
              <a:rPr lang="ru-RU" sz="2400" b="1" dirty="0" smtClean="0">
                <a:latin typeface="+mj-lt"/>
              </a:rPr>
              <a:t> = 1.</a:t>
            </a:r>
            <a:endParaRPr lang="ru-RU" sz="24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15528" y="1151585"/>
            <a:ext cx="1984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Решение:</a:t>
            </a:r>
            <a:endParaRPr lang="ru-RU" sz="3600" b="1" dirty="0">
              <a:latin typeface="+mj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 rot="16200000">
            <a:off x="783274" y="2243839"/>
            <a:ext cx="1577764" cy="625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способ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85083" y="6087451"/>
            <a:ext cx="2068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Ответ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r>
              <a:rPr lang="ru-RU" sz="3600" b="1" dirty="0">
                <a:solidFill>
                  <a:prstClr val="black"/>
                </a:solidFill>
                <a:latin typeface="+mj-lt"/>
              </a:rPr>
              <a:t> 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  <a:endParaRPr lang="ru-RU" sz="3600" b="1" i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 rot="16200000">
            <a:off x="783273" y="4514285"/>
            <a:ext cx="1577764" cy="625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F46C9C6-845E-4A2A-9728-3D6A01E1292C}"/>
              </a:ext>
            </a:extLst>
          </p:cNvPr>
          <p:cNvSpPr txBox="1"/>
          <p:nvPr/>
        </p:nvSpPr>
        <p:spPr>
          <a:xfrm>
            <a:off x="7946976" y="4949246"/>
            <a:ext cx="3622507" cy="76944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+mj-lt"/>
              </a:rPr>
              <a:t>Формулы сокращенного умножения!</a:t>
            </a:r>
          </a:p>
        </p:txBody>
      </p:sp>
    </p:spTree>
    <p:extLst>
      <p:ext uri="{BB962C8B-B14F-4D97-AF65-F5344CB8AC3E}">
        <p14:creationId xmlns:p14="http://schemas.microsoft.com/office/powerpoint/2010/main" xmlns="" val="10154712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97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</a:t>
            </a:r>
            <a:b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056291"/>
            <a:ext cx="10972800" cy="506987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x в степени 6 = левая круглая скобка 6x минус 5 правая круглая скобка в кубе 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497" y="993227"/>
            <a:ext cx="2695903" cy="67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ru-RU" sz="5400" dirty="0"/>
          </a:p>
        </p:txBody>
      </p:sp>
      <p:pic>
        <p:nvPicPr>
          <p:cNvPr id="4" name="Содержимое 3" descr=" левая круглая скобка x в квадрате минус 25 правая круглая скобка в квадрате плюс левая круглая скобка x в квадрате плюс 3x минус 10 правая круглая скобка в квадрате =0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411" y="1398507"/>
            <a:ext cx="4579389" cy="880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ru-RU" sz="5400" dirty="0"/>
          </a:p>
        </p:txBody>
      </p:sp>
      <p:pic>
        <p:nvPicPr>
          <p:cNvPr id="4" name="Содержимое 3" descr=" левая круглая скобка x плюс 2 правая круглая скобка в степени 4 минус 4 левая круглая скобка x плюс 2 правая круглая скобка в квадрате минус 5=0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0788" y="1319678"/>
            <a:ext cx="5143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Неравенства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6556" y="5888565"/>
            <a:ext cx="1095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x-none" sz="3600" b="1" i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6057" y="1051267"/>
            <a:ext cx="2540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неравенство:</a:t>
            </a:r>
            <a:endParaRPr kumimoji="0" lang="ru-RU" alt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 левая круглая скобка корень из: начало аргумента: 19 конец аргумента минус 4,5 правая круглая скобка левая круглая скобка 5 минус 3x правая круглая скобка больше 0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3597" y="1000432"/>
            <a:ext cx="4058690" cy="5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39309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Неравенства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348343" y="688372"/>
                <a:ext cx="7931971" cy="6303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200" b="1" dirty="0">
                    <a:latin typeface="+mj-lt"/>
                  </a:rPr>
                  <a:t>Решите </a:t>
                </a:r>
                <a:r>
                  <a:rPr lang="ru-RU" sz="2200" b="1" dirty="0" smtClean="0">
                    <a:latin typeface="+mj-lt"/>
                  </a:rPr>
                  <a:t>неравенство</a:t>
                </a:r>
                <a:r>
                  <a:rPr lang="ru-RU" sz="2400" b="1" dirty="0" smtClean="0">
                    <a:latin typeface="+mj-lt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BB" sz="2400" b="1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BB" sz="2400" b="1" i="1"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2400" b="1"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2400" b="1" i="1" baseline="3000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2400" b="1" baseline="30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b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2400" b="1">
                            <a:latin typeface="Cambria Math" panose="02040503050406030204" pitchFamily="18" charset="0"/>
                          </a:rPr>
                          <m:t>х −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ru-RU" sz="2400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ru-RU" sz="2400" b="1" dirty="0" smtClean="0">
                    <a:latin typeface="+mj-lt"/>
                  </a:rPr>
                  <a:t>.</a:t>
                </a:r>
                <a:endParaRPr lang="ru-RU" sz="2400" b="1" dirty="0">
                  <a:latin typeface="+mj-lt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43" y="688372"/>
                <a:ext cx="7931971" cy="630365"/>
              </a:xfrm>
              <a:prstGeom prst="rect">
                <a:avLst/>
              </a:prstGeom>
              <a:blipFill>
                <a:blip r:embed="rId2"/>
                <a:stretch>
                  <a:fillRect l="-999" b="-8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259663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4138"/>
            <a:ext cx="12192000" cy="97746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Неравенства</a:t>
            </a:r>
            <a:b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10800000" flipV="1">
            <a:off x="394133" y="958812"/>
            <a:ext cx="5707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неравенство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+mj-lt"/>
              </a:rPr>
              <a:t>(3х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-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2)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(х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+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4)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&gt;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-</a:t>
            </a:r>
            <a:r>
              <a:rPr lang="x-none" sz="2400" b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11</a:t>
            </a:r>
            <a:endParaRPr lang="ru-R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55494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5145859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Решаем,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правильно       оформляем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 № 20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ОГЭ - 9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103587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Системы уравнений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/>
              <p:cNvSpPr/>
              <p:nvPr/>
            </p:nvSpPr>
            <p:spPr>
              <a:xfrm>
                <a:off x="0" y="899815"/>
                <a:ext cx="7657628" cy="916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Решите </a:t>
                </a: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систему уравнений: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3х</m:t>
                            </m:r>
                            <m:r>
                              <a:rPr lang="ru-RU" sz="2400" i="1" baseline="30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+у=9</m:t>
                            </m:r>
                          </m:e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7х</m:t>
                            </m:r>
                            <m:r>
                              <a:rPr lang="ru-RU" sz="2400" i="1" baseline="30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−у=1</m:t>
                            </m:r>
                          </m:e>
                        </m:eqArr>
                      </m:e>
                    </m:d>
                  </m:oMath>
                </a14:m>
                <a:endParaRPr lang="ru-RU" sz="2400" b="1" dirty="0">
                  <a:latin typeface="+mj-lt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99815"/>
                <a:ext cx="7657628" cy="916148"/>
              </a:xfrm>
              <a:prstGeom prst="rect">
                <a:avLst/>
              </a:prstGeom>
              <a:blipFill>
                <a:blip r:embed="rId2"/>
                <a:stretch>
                  <a:fillRect l="-1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257169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Системы уравнений</a:t>
            </a:r>
            <a:endParaRPr lang="ru-RU" dirty="0"/>
          </a:p>
        </p:txBody>
      </p:sp>
      <p:pic>
        <p:nvPicPr>
          <p:cNvPr id="4" name="Содержимое 3" descr=" система выражений 2x в квадрате плюс 3y в квадрате =11,4x в квадрате плюс 6y в квадрате =11x. конец системы . 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6553" y="1269753"/>
            <a:ext cx="3314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Системы уравнений</a:t>
            </a:r>
            <a:endParaRPr lang="ru-RU" sz="5400" dirty="0"/>
          </a:p>
        </p:txBody>
      </p:sp>
      <p:pic>
        <p:nvPicPr>
          <p:cNvPr id="5" name="Содержимое 4" descr=" система выражений  новая строка x в квадрате плюс y в квадрате =37, новая строка xy=6. конец системы 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6813" y="1332816"/>
            <a:ext cx="26765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513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Системы неравенств</a:t>
            </a:r>
            <a:endParaRPr lang="ru-RU" sz="5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0" y="709594"/>
                <a:ext cx="10308657" cy="916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363636"/>
                    </a:solidFill>
                    <a:latin typeface="+mj-lt"/>
                  </a:rPr>
                  <a:t>Решить систему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400" b="1" i="1" smtClean="0">
                            <a:solidFill>
                              <a:srgbClr val="36363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400" b="1" i="1" smtClean="0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)−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)&gt;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400" b="1" i="1" smtClean="0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e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)(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)&lt;</m:t>
                            </m:r>
                            <m:r>
                              <a:rPr lang="en-US" sz="24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sz="2400" dirty="0">
                    <a:solidFill>
                      <a:srgbClr val="363636"/>
                    </a:solidFill>
                    <a:latin typeface="Open Sans"/>
                  </a:rPr>
                  <a:t> </a:t>
                </a:r>
                <a:endParaRPr lang="ru-RU" sz="24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9594"/>
                <a:ext cx="10308657" cy="916148"/>
              </a:xfrm>
              <a:prstGeom prst="rect">
                <a:avLst/>
              </a:prstGeom>
              <a:blipFill>
                <a:blip r:embed="rId2"/>
                <a:stretch>
                  <a:fillRect l="-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342692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513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Системы неравенств</a:t>
            </a:r>
            <a:endParaRPr lang="ru-RU" sz="5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145143" y="586138"/>
                <a:ext cx="7598257" cy="11732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200" b="1" dirty="0">
                    <a:solidFill>
                      <a:srgbClr val="36363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Решить систему 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200" b="1" i="1" smtClean="0">
                            <a:solidFill>
                              <a:srgbClr val="36363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200" b="1" i="1" smtClean="0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sz="2200" b="1" i="1" smtClean="0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+(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ru-RU" sz="2200" b="1" i="1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ru-RU" sz="2200" b="1" i="1" baseline="30000">
                                    <a:solidFill>
                                      <a:srgbClr val="363636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  <m:r>
                              <a:rPr lang="en-US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𝟏𝟒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ru-RU" sz="2200" b="1" i="1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eqArr>
                      </m:e>
                    </m:d>
                  </m:oMath>
                </a14:m>
                <a:endParaRPr lang="ru-RU" sz="2200" b="1" dirty="0">
                  <a:latin typeface="+mj-lt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43" y="586138"/>
                <a:ext cx="7598257" cy="1173206"/>
              </a:xfrm>
              <a:prstGeom prst="rect">
                <a:avLst/>
              </a:prstGeo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170674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513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неравенств</a:t>
            </a:r>
            <a:endParaRPr lang="ru-RU" sz="5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61900" y="1616803"/>
            <a:ext cx="17844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Решение:</a:t>
            </a:r>
            <a:endParaRPr lang="ru-RU" sz="3200" b="1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145143" y="751373"/>
                <a:ext cx="7912757" cy="1450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200" b="1" dirty="0">
                    <a:solidFill>
                      <a:srgbClr val="36363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Решить </a:t>
                </a:r>
                <a:r>
                  <a:rPr lang="ru-RU" sz="2200" b="1" dirty="0" smtClean="0">
                    <a:solidFill>
                      <a:srgbClr val="36363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систему: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200" b="1" i="1" smtClean="0">
                            <a:solidFill>
                              <a:srgbClr val="36363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200" b="1" i="1" smtClean="0">
                                <a:solidFill>
                                  <a:srgbClr val="36363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en-US" sz="2200" b="1" baseline="30000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ru-RU" sz="2200" b="1" baseline="30000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55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+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250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&lt;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14)</m:t>
                            </m:r>
                            <m:r>
                              <m:rPr>
                                <m:nor/>
                              </m:rPr>
                              <a:rPr lang="en-US" sz="2200" b="1" baseline="30000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ru-RU" sz="2200" b="1" baseline="30000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en-US" sz="2200" b="1" baseline="30000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ru-RU" sz="2200" b="1" baseline="30000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55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+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250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≥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14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&gt;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ru-RU" sz="2200" b="1" dirty="0">
                                <a:solidFill>
                                  <a:srgbClr val="363636"/>
                                </a:solidFill>
                                <a:latin typeface="+mj-lt"/>
                              </a:rPr>
                              <m:t> </m:t>
                            </m:r>
                          </m:e>
                        </m:eqArr>
                      </m:e>
                    </m:d>
                  </m:oMath>
                </a14:m>
                <a:endParaRPr lang="ru-RU" sz="2200" b="1" dirty="0" smtClean="0">
                  <a:solidFill>
                    <a:srgbClr val="363636"/>
                  </a:solidFill>
                  <a:latin typeface="+mj-lt"/>
                </a:endParaRPr>
              </a:p>
              <a:p>
                <a:pPr algn="just"/>
                <a:endParaRPr lang="ru-RU" dirty="0">
                  <a:solidFill>
                    <a:srgbClr val="363636"/>
                  </a:solidFill>
                  <a:latin typeface="Open Sans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43" y="751373"/>
                <a:ext cx="7912757" cy="1450205"/>
              </a:xfrm>
              <a:prstGeom prst="rect">
                <a:avLst/>
              </a:prstGeom>
              <a:blipFill>
                <a:blip r:embed="rId2"/>
                <a:stretch>
                  <a:fillRect l="-10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5903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513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Системы неравенств</a:t>
            </a:r>
            <a:endParaRPr lang="ru-RU" sz="5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290286" y="700292"/>
                <a:ext cx="4088737" cy="11732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200" b="1" i="1">
                              <a:solidFill>
                                <a:srgbClr val="36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b="1" i="1">
                                  <a:solidFill>
                                    <a:srgbClr val="36363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BB" sz="2200" b="1" i="0" dirty="0" smtClean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&gt;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ru-RU" sz="2200" b="1" baseline="30000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5)(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− 50)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≥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&gt;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ru-RU" sz="2200" b="1" i="0" dirty="0" smtClean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14</m:t>
                              </m:r>
                              <m:r>
                                <m:rPr>
                                  <m:nor/>
                                </m:rPr>
                                <a:rPr lang="ru-RU" sz="2200" b="1" dirty="0">
                                  <a:solidFill>
                                    <a:srgbClr val="363636"/>
                                  </a:solidFill>
                                  <a:latin typeface="+mj-lt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>
                  <a:latin typeface="+mj-lt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86" y="700292"/>
                <a:ext cx="4088737" cy="11732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934174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66912"/>
            <a:ext cx="11534660" cy="988557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3379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4628" y="316638"/>
            <a:ext cx="7808686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Алгебраические </a:t>
            </a: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выражения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Уравнения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Неравенства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ru-RU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Системы </a:t>
            </a:r>
            <a:r>
              <a:rPr lang="ru-RU" sz="5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уравнений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ru-RU" sz="5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54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</a:t>
            </a:r>
          </a:p>
          <a:p>
            <a:pPr lvl="0"/>
            <a:endParaRPr lang="ru-RU" sz="5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/>
            <a:endParaRPr lang="ru-RU" sz="5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/>
            <a:endParaRPr lang="ru-RU" sz="5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/>
            <a:endParaRPr lang="ru-RU" sz="5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5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1640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4006784"/>
              </p:ext>
            </p:extLst>
          </p:nvPr>
        </p:nvGraphicFramePr>
        <p:xfrm>
          <a:off x="404260" y="2820202"/>
          <a:ext cx="10167848" cy="370840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893744">
                  <a:extLst>
                    <a:ext uri="{9D8B030D-6E8A-4147-A177-3AD203B41FA5}">
                      <a16:colId xmlns:a16="http://schemas.microsoft.com/office/drawing/2014/main" xmlns="" val="2699779855"/>
                    </a:ext>
                  </a:extLst>
                </a:gridCol>
                <a:gridCol w="1274104">
                  <a:extLst>
                    <a:ext uri="{9D8B030D-6E8A-4147-A177-3AD203B41FA5}">
                      <a16:colId xmlns:a16="http://schemas.microsoft.com/office/drawing/2014/main" xmlns="" val="2322039876"/>
                    </a:ext>
                  </a:extLst>
                </a:gridCol>
              </a:tblGrid>
              <a:tr h="40682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Критерии оценивания выполнения задания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5400" marR="25400" marT="25400" marB="254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Баллы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5400" marR="25400" marT="25400" marB="254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4144602"/>
                  </a:ext>
                </a:extLst>
              </a:tr>
              <a:tr h="625128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</a:rPr>
                        <a:t>Правильно выполнены преобразования, получен верный ответ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xmlns="" val="3431204224"/>
                  </a:ext>
                </a:extLst>
              </a:tr>
              <a:tr h="1339560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</a:rPr>
                        <a:t>Решение доведено до конца, но допущена ошибка или описка вычислительного характера, с её учётом дальнейшие шаги выполнены верно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xmlns="" val="2507387026"/>
                  </a:ext>
                </a:extLst>
              </a:tr>
              <a:tr h="625128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</a:rPr>
                        <a:t>Другие случаи, не соответствующие указанным выше критериям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</a:rPr>
                        <a:t>0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xmlns="" val="261400557"/>
                  </a:ext>
                </a:extLst>
              </a:tr>
              <a:tr h="625128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effectLst/>
                        </a:rPr>
                        <a:t>Максимальный балл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</a:rPr>
                        <a:t>2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xmlns="" val="1063660325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441435" y="331076"/>
            <a:ext cx="10815144" cy="234906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Критерии </a:t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оценивания </a:t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 20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70382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Алгебраические выражения</a:t>
            </a:r>
            <a:endParaRPr lang="ru-RU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3779" y="993227"/>
            <a:ext cx="2443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Сократите дробь   </a:t>
            </a:r>
          </a:p>
        </p:txBody>
      </p:sp>
      <p:pic>
        <p:nvPicPr>
          <p:cNvPr id="24578" name="Picture 2" descr=" дробь: числитель: 2 в степени левая круглая скобка n плюс 2 правая круглая скобка умножить на 21 в степени левая круглая скобка n плюс 3 правая круглая скобка , знаменатель: 6 в степени левая круглая скобка n плюс 1 правая круглая скобка умножить на 7 в степени левая круглая скобка n плюс 2 правая круглая скобка конец дроби .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9370" y="804040"/>
            <a:ext cx="2772229" cy="1293743"/>
          </a:xfrm>
          <a:prstGeom prst="rect">
            <a:avLst/>
          </a:prstGeom>
          <a:noFill/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9364716" y="4209393"/>
            <a:ext cx="1923393" cy="9459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1026" name="Picture 2" descr=" дробь: числитель: 18 в степени левая круглая скобка n плюс 3 правая круглая скобка , знаменатель: 3 в степени левая круглая скобка 2n плюс 5 правая круглая скобка умножить на 2 в степени левая круглая скобка n минус 2 правая круглая скобка конец дроби 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2084" y="2435098"/>
            <a:ext cx="2992164" cy="155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96853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Алгебраические выражения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32229" y="1077209"/>
                <a:ext cx="11443215" cy="88839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600" b="1" dirty="0" smtClean="0">
                    <a:solidFill>
                      <a:schemeClr val="tx1"/>
                    </a:solidFill>
                    <a:latin typeface="+mj-lt"/>
                    <a:cs typeface="Times New Roman" panose="02020603050405020304" pitchFamily="18" charset="0"/>
                  </a:rPr>
                  <a:t>Найдите значение выражения: 61</a:t>
                </a:r>
                <a:r>
                  <a:rPr lang="en-US" sz="2600" b="1" dirty="0" smtClean="0">
                    <a:solidFill>
                      <a:schemeClr val="tx1"/>
                    </a:solidFill>
                    <a:latin typeface="+mj-lt"/>
                    <a:cs typeface="Times New Roman" panose="02020603050405020304" pitchFamily="18" charset="0"/>
                  </a:rPr>
                  <a:t>a – 11b + 50</a:t>
                </a:r>
                <a:r>
                  <a:rPr lang="ru-RU" sz="2600" b="1" dirty="0" smtClean="0">
                    <a:solidFill>
                      <a:schemeClr val="tx1"/>
                    </a:solidFill>
                    <a:latin typeface="+mj-lt"/>
                    <a:cs typeface="Times New Roman" panose="02020603050405020304" pitchFamily="18" charset="0"/>
                  </a:rPr>
                  <a:t>, если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3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3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3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32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ru-RU" sz="32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3200" dirty="0">
                  <a:solidFill>
                    <a:schemeClr val="tx1"/>
                  </a:solidFill>
                  <a:latin typeface="+mj-lt"/>
                </a:endParaRPr>
              </a:p>
              <a:p>
                <a:pPr marL="0" indent="0">
                  <a:buNone/>
                </a:pPr>
                <a:endParaRPr lang="ru-RU" sz="3200" dirty="0">
                  <a:solidFill>
                    <a:schemeClr val="tx1"/>
                  </a:solidFill>
                  <a:latin typeface="+mj-lt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2229" y="1077209"/>
                <a:ext cx="11443215" cy="888394"/>
              </a:xfrm>
              <a:blipFill>
                <a:blip r:embed="rId2"/>
                <a:stretch>
                  <a:fillRect l="-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7267508" y="2128412"/>
            <a:ext cx="646331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150000"/>
              </a:lnSpc>
            </a:pP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12870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629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Алгебраические выражения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076" y="1155510"/>
            <a:ext cx="37521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Упростите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выражение</a:t>
            </a:r>
            <a:r>
              <a:rPr lang="x-none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dirty="0">
                <a:latin typeface="+mj-lt"/>
              </a:rPr>
              <a:t>   </a:t>
            </a:r>
            <a:endParaRPr lang="ru-RU" sz="2400" b="1" dirty="0" smtClean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100000"/>
                    </a14:imgEffect>
                    <a14:imgEffect>
                      <a14:brightnessContrast bright="-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25382" y="945931"/>
            <a:ext cx="2842522" cy="9487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F46C9C6-845E-4A2A-9728-3D6A01E1292C}"/>
              </a:ext>
            </a:extLst>
          </p:cNvPr>
          <p:cNvSpPr txBox="1"/>
          <p:nvPr/>
        </p:nvSpPr>
        <p:spPr>
          <a:xfrm>
            <a:off x="8158815" y="5077694"/>
            <a:ext cx="3622507" cy="1107996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+mj-lt"/>
              </a:rPr>
              <a:t>Формула сокращенного умножения:</a:t>
            </a:r>
          </a:p>
          <a:p>
            <a:pPr algn="ctr"/>
            <a:r>
              <a:rPr lang="en-US" sz="2200" dirty="0" smtClean="0">
                <a:latin typeface="+mj-lt"/>
              </a:rPr>
              <a:t>a</a:t>
            </a:r>
            <a:r>
              <a:rPr lang="en-US" sz="2200" baseline="30000" dirty="0" smtClean="0">
                <a:latin typeface="+mj-lt"/>
              </a:rPr>
              <a:t>2</a:t>
            </a:r>
            <a:r>
              <a:rPr lang="en-US" sz="2200" dirty="0" smtClean="0">
                <a:latin typeface="+mj-lt"/>
              </a:rPr>
              <a:t> – b</a:t>
            </a:r>
            <a:r>
              <a:rPr lang="en-US" sz="2200" baseline="30000" dirty="0" smtClean="0">
                <a:latin typeface="+mj-lt"/>
              </a:rPr>
              <a:t>2</a:t>
            </a:r>
            <a:r>
              <a:rPr lang="en-US" sz="2200" dirty="0" smtClean="0">
                <a:latin typeface="+mj-lt"/>
              </a:rPr>
              <a:t> = (a - </a:t>
            </a:r>
            <a:r>
              <a:rPr lang="en-US" sz="2200" dirty="0">
                <a:latin typeface="+mj-lt"/>
              </a:rPr>
              <a:t>b</a:t>
            </a:r>
            <a:r>
              <a:rPr lang="en-US" sz="2200" dirty="0" smtClean="0">
                <a:latin typeface="+mj-lt"/>
              </a:rPr>
              <a:t>)</a:t>
            </a:r>
            <a:r>
              <a:rPr lang="en-US" sz="2200" dirty="0">
                <a:latin typeface="+mj-lt"/>
              </a:rPr>
              <a:t> ·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>
                <a:latin typeface="+mj-lt"/>
              </a:rPr>
              <a:t>(a </a:t>
            </a:r>
            <a:r>
              <a:rPr lang="en-US" sz="2200" dirty="0" smtClean="0">
                <a:latin typeface="+mj-lt"/>
              </a:rPr>
              <a:t>+ </a:t>
            </a:r>
            <a:r>
              <a:rPr lang="en-US" sz="2200" dirty="0">
                <a:latin typeface="+mj-lt"/>
              </a:rPr>
              <a:t>b</a:t>
            </a:r>
            <a:r>
              <a:rPr lang="en-US" sz="2200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8602544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8614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Алгебраические выражения</a:t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/>
          </a:p>
        </p:txBody>
      </p:sp>
      <p:pic>
        <p:nvPicPr>
          <p:cNvPr id="5" name="Содержимое 4" descr=" корень из: начало аргумента: левая круглая скобка 4 корень из: начало аргумента: 2 конец аргумента минус 7 правая круглая скобка в степени левая круглая скобка 2 конец аргумента правая круглая скобка плюс 4 корень из: начало аргумента: 2 конец аргумента 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88676" y="1151182"/>
            <a:ext cx="3421116" cy="86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rot="10800000" flipV="1">
            <a:off x="551793" y="1299871"/>
            <a:ext cx="29639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Упростите выражение</a:t>
            </a:r>
            <a:r>
              <a:rPr lang="x-non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Алгебраические выражения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угольник 1"/>
              <p:cNvSpPr/>
              <p:nvPr/>
            </p:nvSpPr>
            <p:spPr>
              <a:xfrm>
                <a:off x="2343760" y="927641"/>
                <a:ext cx="7085875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Какое из чисел больше: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ru-RU" sz="24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10 </m:t>
                        </m:r>
                      </m:e>
                    </m:rad>
                  </m:oMath>
                </a14:m>
                <a:r>
                  <a:rPr lang="ru-RU" sz="2400" b="1" dirty="0" smtClean="0">
                    <a:latin typeface="+mj-lt"/>
                  </a:rPr>
                  <a:t>или 3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prstClr val="black"/>
                            </a:solidFill>
                          </a:rPr>
                          <m:t>7</m:t>
                        </m:r>
                      </m:e>
                    </m:rad>
                  </m:oMath>
                </a14:m>
                <a:r>
                  <a:rPr lang="ru-RU" sz="2400" b="1" dirty="0" smtClean="0">
                    <a:latin typeface="+mj-lt"/>
                  </a:rPr>
                  <a:t>?</a:t>
                </a:r>
                <a:endParaRPr lang="ru-RU" sz="2400" b="1" dirty="0">
                  <a:latin typeface="+mj-lt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760" y="927641"/>
                <a:ext cx="7085875" cy="513602"/>
              </a:xfrm>
              <a:prstGeom prst="rect">
                <a:avLst/>
              </a:prstGeom>
              <a:blipFill>
                <a:blip r:embed="rId2"/>
                <a:stretch>
                  <a:fillRect l="-1290" t="-3571" b="-238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Прямоугольник 5"/>
              <p:cNvSpPr/>
              <p:nvPr/>
            </p:nvSpPr>
            <p:spPr>
              <a:xfrm>
                <a:off x="2343760" y="2148837"/>
                <a:ext cx="8412987" cy="36941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Учитывая, что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rad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10 </m:t>
                        </m:r>
                      </m:e>
                    </m:rad>
                  </m:oMath>
                </a14:m>
                <a:r>
                  <a:rPr lang="ru-RU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и  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7 </m:t>
                        </m:r>
                      </m:e>
                    </m:rad>
                  </m:oMath>
                </a14:m>
                <a:r>
                  <a:rPr lang="ru-RU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— положительные числа,</a:t>
                </a:r>
                <a:endPara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Найдем </a:t>
                </a:r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квадраты чисел</a:t>
                </a: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ru-RU" sz="2400" b="1" i="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ru-RU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rad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10 </m:t>
                        </m:r>
                      </m:e>
                    </m:rad>
                  </m:oMath>
                </a14:m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400" b="1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ru-RU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 i="0" smtClean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e>
                    </m:rad>
                    <m:r>
                      <a:rPr lang="ru-RU" sz="2400" b="1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ru-RU" sz="2400" b="1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 i="0" smtClean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240</m:t>
                        </m:r>
                      </m:e>
                    </m:rad>
                    <m:r>
                      <m:rPr>
                        <m:nor/>
                      </m:rPr>
                      <a:rPr lang="ru-RU" sz="2400" b="1" i="0" dirty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ru-RU" sz="2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ru-RU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 i="0" smtClean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400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ru-RU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 i="0" smtClean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rad>
                    <m:r>
                      <a:rPr lang="ru-RU" sz="2400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ru-RU" sz="2400" b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ru-RU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𝟓𝟐</m:t>
                        </m:r>
                      </m:e>
                    </m:rad>
                    <m:r>
                      <m:rPr>
                        <m:nor/>
                      </m:rPr>
                      <a:rPr lang="ru-RU" sz="2400" b="1" i="0" smtClean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BB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 как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252</m:t>
                        </m:r>
                      </m:e>
                    </m:rad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&gt;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240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</a:t>
                </a:r>
                <a14:m>
                  <m:oMath xmlns:m="http://schemas.openxmlformats.org/officeDocument/2006/math">
                    <m:r>
                      <a:rPr lang="ru-RU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7 </m:t>
                        </m:r>
                      </m:e>
                    </m:rad>
                  </m:oMath>
                </a14:m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400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rad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10 </m:t>
                        </m:r>
                      </m:e>
                    </m:rad>
                  </m:oMath>
                </a14:m>
                <a:r>
                  <a:rPr lang="ru-RU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400" b="1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BB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BB" sz="2400" b="1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получаем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что 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7 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rad>
                    <m:r>
                      <a:rPr lang="ru-RU" sz="2400" b="1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ru-RU" sz="2400" b="1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10 </m:t>
                        </m:r>
                      </m:e>
                    </m:rad>
                    <m:r>
                      <a:rPr lang="en-BB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760" y="2148837"/>
                <a:ext cx="8412987" cy="3694153"/>
              </a:xfrm>
              <a:prstGeom prst="rect">
                <a:avLst/>
              </a:prstGeom>
              <a:blipFill>
                <a:blip r:embed="rId3"/>
                <a:stretch>
                  <a:fillRect l="-1086" b="-3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394139" y="1440951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2683C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Решение:</a:t>
            </a:r>
            <a:endParaRPr lang="ru-RU" sz="3600" b="1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Прямоугольник 18"/>
              <p:cNvSpPr/>
              <p:nvPr/>
            </p:nvSpPr>
            <p:spPr>
              <a:xfrm>
                <a:off x="2343760" y="5842990"/>
                <a:ext cx="3030253" cy="691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i="1" dirty="0" smtClean="0">
                    <a:solidFill>
                      <a:srgbClr val="2683C6">
                        <a:lumMod val="7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j-ea"/>
                    <a:cs typeface="+mj-cs"/>
                  </a:rPr>
                  <a:t>Ответ</a:t>
                </a:r>
                <a:r>
                  <a:rPr lang="ru-RU" sz="3600" b="1" i="1" dirty="0" smtClean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+mj-ea"/>
                    <a:cs typeface="+mj-cs"/>
                  </a:rPr>
                  <a:t>:</a:t>
                </a:r>
                <a:r>
                  <a:rPr lang="ru-RU" sz="3600" b="1" i="1" dirty="0" smtClean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3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+mj-lt"/>
                          </a:rPr>
                          <m:t>7</m:t>
                        </m:r>
                      </m:e>
                    </m:rad>
                  </m:oMath>
                </a14:m>
                <a:endParaRPr lang="ru-RU" sz="3600" b="1" i="1" dirty="0">
                  <a:solidFill>
                    <a:prstClr val="black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760" y="5842990"/>
                <a:ext cx="3030253" cy="691600"/>
              </a:xfrm>
              <a:prstGeom prst="rect">
                <a:avLst/>
              </a:prstGeom>
              <a:blipFill>
                <a:blip r:embed="rId4"/>
                <a:stretch>
                  <a:fillRect l="-6225" t="-7018" b="-38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F46C9C6-845E-4A2A-9728-3D6A01E1292C}"/>
              </a:ext>
            </a:extLst>
          </p:cNvPr>
          <p:cNvSpPr txBox="1"/>
          <p:nvPr/>
        </p:nvSpPr>
        <p:spPr>
          <a:xfrm>
            <a:off x="8014353" y="5288992"/>
            <a:ext cx="3622507" cy="1107996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+mj-lt"/>
              </a:rPr>
              <a:t>Формула сокращенного умножения:</a:t>
            </a:r>
          </a:p>
          <a:p>
            <a:pPr algn="ctr"/>
            <a:r>
              <a:rPr lang="ru-RU" sz="2200" dirty="0" smtClean="0">
                <a:latin typeface="+mj-lt"/>
              </a:rPr>
              <a:t>(</a:t>
            </a:r>
            <a:r>
              <a:rPr lang="en-US" sz="2200" dirty="0" smtClean="0">
                <a:latin typeface="+mj-lt"/>
              </a:rPr>
              <a:t>a </a:t>
            </a:r>
            <a:r>
              <a:rPr lang="ru-RU" sz="2200" dirty="0">
                <a:latin typeface="+mj-lt"/>
              </a:rPr>
              <a:t>+</a:t>
            </a:r>
            <a:r>
              <a:rPr lang="en-US" sz="2200" dirty="0" smtClean="0">
                <a:latin typeface="+mj-lt"/>
              </a:rPr>
              <a:t> b</a:t>
            </a:r>
            <a:r>
              <a:rPr lang="ru-RU" sz="2200" dirty="0" smtClean="0">
                <a:latin typeface="+mj-lt"/>
              </a:rPr>
              <a:t>)</a:t>
            </a:r>
            <a:r>
              <a:rPr lang="en-US" sz="2200" baseline="30000" dirty="0" smtClean="0">
                <a:latin typeface="+mj-lt"/>
              </a:rPr>
              <a:t>2</a:t>
            </a:r>
            <a:r>
              <a:rPr lang="en-US" sz="2200" dirty="0" smtClean="0">
                <a:latin typeface="+mj-lt"/>
              </a:rPr>
              <a:t> = a</a:t>
            </a:r>
            <a:r>
              <a:rPr lang="ru-RU" sz="2200" baseline="30000" dirty="0" smtClean="0">
                <a:latin typeface="+mj-lt"/>
              </a:rPr>
              <a:t>2</a:t>
            </a:r>
            <a:r>
              <a:rPr lang="en-US" sz="2200" baseline="30000" dirty="0" smtClean="0">
                <a:latin typeface="+mj-lt"/>
              </a:rPr>
              <a:t> </a:t>
            </a:r>
            <a:r>
              <a:rPr lang="ru-RU" sz="2200" dirty="0" smtClean="0">
                <a:latin typeface="+mj-lt"/>
              </a:rPr>
              <a:t>+2а</a:t>
            </a:r>
            <a:r>
              <a:rPr lang="en-US" sz="2200" dirty="0" smtClean="0">
                <a:latin typeface="+mj-lt"/>
              </a:rPr>
              <a:t>b + b</a:t>
            </a:r>
            <a:r>
              <a:rPr lang="ru-RU" sz="2200" baseline="30000" dirty="0">
                <a:latin typeface="+mj-lt"/>
              </a:rPr>
              <a:t>2</a:t>
            </a:r>
            <a:endParaRPr lang="en-US" sz="2200" baseline="30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3590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</TotalTime>
  <Words>378</Words>
  <Application>Microsoft Office PowerPoint</Application>
  <PresentationFormat>Произвольный</PresentationFormat>
  <Paragraphs>109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Урок - практикум   «подготовка к ОГЭ»</vt:lpstr>
      <vt:lpstr>Решаем,  правильно       оформляем  задание № 20  ОГЭ - 9</vt:lpstr>
      <vt:lpstr>Слайд 3</vt:lpstr>
      <vt:lpstr>Критерии  оценивания  № 20</vt:lpstr>
      <vt:lpstr>Слайд 5</vt:lpstr>
      <vt:lpstr>Алгебраические выражения</vt:lpstr>
      <vt:lpstr>Алгебраические выражения</vt:lpstr>
      <vt:lpstr>Алгебраические выражения </vt:lpstr>
      <vt:lpstr>Алгебраические выражения</vt:lpstr>
      <vt:lpstr>Алгебраические выражения</vt:lpstr>
      <vt:lpstr>Уравнения</vt:lpstr>
      <vt:lpstr>Уравнения</vt:lpstr>
      <vt:lpstr>Уравнения </vt:lpstr>
      <vt:lpstr>Уравнения </vt:lpstr>
      <vt:lpstr>Уравнения</vt:lpstr>
      <vt:lpstr>Уравнения</vt:lpstr>
      <vt:lpstr>Неравенства</vt:lpstr>
      <vt:lpstr>Неравенства</vt:lpstr>
      <vt:lpstr>Неравенства </vt:lpstr>
      <vt:lpstr>Системы уравнений</vt:lpstr>
      <vt:lpstr>Системы уравнений</vt:lpstr>
      <vt:lpstr>Системы уравнений</vt:lpstr>
      <vt:lpstr>Слайд 23</vt:lpstr>
      <vt:lpstr>Слайд 24</vt:lpstr>
      <vt:lpstr>Слайд 25</vt:lpstr>
      <vt:lpstr>Слайд 26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Инна Мурашкина</cp:lastModifiedBy>
  <cp:revision>170</cp:revision>
  <dcterms:created xsi:type="dcterms:W3CDTF">2021-08-17T12:08:22Z</dcterms:created>
  <dcterms:modified xsi:type="dcterms:W3CDTF">2024-06-14T07:52:53Z</dcterms:modified>
</cp:coreProperties>
</file>