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sldIdLst>
    <p:sldId id="271" r:id="rId2"/>
    <p:sldId id="272" r:id="rId3"/>
    <p:sldId id="273" r:id="rId4"/>
    <p:sldId id="261" r:id="rId5"/>
    <p:sldId id="269" r:id="rId6"/>
    <p:sldId id="270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83C2BC-0077-45ED-8E37-76FAF6799D91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36982E-7D77-4523-AA59-A0BB647C6489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802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C2BC-0077-45ED-8E37-76FAF6799D91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982E-7D77-4523-AA59-A0BB647C64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90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C2BC-0077-45ED-8E37-76FAF6799D91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982E-7D77-4523-AA59-A0BB647C64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336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33170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Arial Nova"/>
                <a:cs typeface="Arial Nov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5497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7975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C2BC-0077-45ED-8E37-76FAF6799D91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982E-7D77-4523-AA59-A0BB647C64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461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C2BC-0077-45ED-8E37-76FAF6799D91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982E-7D77-4523-AA59-A0BB647C6489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506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C2BC-0077-45ED-8E37-76FAF6799D91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982E-7D77-4523-AA59-A0BB647C64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29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C2BC-0077-45ED-8E37-76FAF6799D91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982E-7D77-4523-AA59-A0BB647C64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718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C2BC-0077-45ED-8E37-76FAF6799D91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982E-7D77-4523-AA59-A0BB647C64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361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C2BC-0077-45ED-8E37-76FAF6799D91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982E-7D77-4523-AA59-A0BB647C64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07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C2BC-0077-45ED-8E37-76FAF6799D91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982E-7D77-4523-AA59-A0BB647C64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90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C2BC-0077-45ED-8E37-76FAF6799D91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6982E-7D77-4523-AA59-A0BB647C64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12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DC83C2BC-0077-45ED-8E37-76FAF6799D91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B36982E-7D77-4523-AA59-A0BB647C64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68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B803B9-D3A4-5CF8-A8F7-04B27A6C18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«РАЗВИТИЕ НАВЫКОВ СКОРОЧТЕНИЯ В НАЧАЛЬНОЙ ШКОЛЕ»</a:t>
            </a:r>
            <a:endParaRPr lang="ru-RU" sz="5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8FE8A86-1AF4-28CC-6E33-E06CDE09F4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01452" y="5556391"/>
            <a:ext cx="2531875" cy="1388165"/>
          </a:xfrm>
        </p:spPr>
        <p:txBody>
          <a:bodyPr/>
          <a:lstStyle/>
          <a:p>
            <a:r>
              <a:rPr lang="ru-RU" dirty="0"/>
              <a:t> Учитель начальных классов Сорокина О.И.</a:t>
            </a:r>
          </a:p>
        </p:txBody>
      </p:sp>
    </p:spTree>
    <p:extLst>
      <p:ext uri="{BB962C8B-B14F-4D97-AF65-F5344CB8AC3E}">
        <p14:creationId xmlns:p14="http://schemas.microsoft.com/office/powerpoint/2010/main" val="4238167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26274F6-C938-F4F8-E025-7FFFE2E99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564" y="1409700"/>
            <a:ext cx="9872871" cy="4038600"/>
          </a:xfrm>
        </p:spPr>
        <p:txBody>
          <a:bodyPr>
            <a:normAutofit/>
          </a:bodyPr>
          <a:lstStyle/>
          <a:p>
            <a:r>
              <a:rPr lang="ru-RU" sz="3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Чтение –это окошко, через которое дети видят и познают мир и самого себя. Чтение воспитывает, развивает  и обучает.</a:t>
            </a:r>
          </a:p>
          <a:p>
            <a:endParaRPr lang="ru-RU" sz="3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chemeClr val="tx1"/>
                </a:solidFill>
              </a:rPr>
              <a:t>«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Отличники»-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150 слов в минуту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«Хорошисты»-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120 слов в минуту</a:t>
            </a: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«Троечники»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80-90 слов в минуту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4471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597F53-E70C-1F06-E462-DC22C4E35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263588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влияющие на технику чтения: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61A7C2-F353-8DC9-6811-C7F2D4D5D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дыхания</a:t>
            </a:r>
            <a:endParaRPr lang="ru-RU" sz="28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зрительной памяти</a:t>
            </a:r>
            <a:endParaRPr lang="ru-RU" sz="28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оперативной памяти</a:t>
            </a:r>
          </a:p>
          <a:p>
            <a:r>
              <a:rPr lang="ru-RU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Расширение центрального поля зрения</a:t>
            </a:r>
            <a:endParaRPr lang="ru-RU" sz="2800" b="1" i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Тренировка речевого аппарата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145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6488" y="1616776"/>
            <a:ext cx="1627717" cy="644749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marL="8467">
              <a:spcBef>
                <a:spcPts val="67"/>
              </a:spcBef>
            </a:pPr>
            <a:r>
              <a:rPr sz="4134" spc="-293" dirty="0">
                <a:latin typeface="Arial"/>
                <a:cs typeface="Arial"/>
              </a:rPr>
              <a:t>ТСЕТО</a:t>
            </a:r>
            <a:endParaRPr sz="4134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35693" y="2200494"/>
            <a:ext cx="3412067" cy="0"/>
          </a:xfrm>
          <a:custGeom>
            <a:avLst/>
            <a:gdLst/>
            <a:ahLst/>
            <a:cxnLst/>
            <a:rect l="l" t="t" r="r" b="b"/>
            <a:pathLst>
              <a:path w="5118100">
                <a:moveTo>
                  <a:pt x="0" y="0"/>
                </a:moveTo>
                <a:lnTo>
                  <a:pt x="5117472" y="0"/>
                </a:lnTo>
              </a:path>
            </a:pathLst>
          </a:custGeom>
          <a:ln w="457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" name="object 4"/>
          <p:cNvSpPr/>
          <p:nvPr/>
        </p:nvSpPr>
        <p:spPr>
          <a:xfrm>
            <a:off x="7316400" y="2200494"/>
            <a:ext cx="3674110" cy="0"/>
          </a:xfrm>
          <a:custGeom>
            <a:avLst/>
            <a:gdLst/>
            <a:ahLst/>
            <a:cxnLst/>
            <a:rect l="l" t="t" r="r" b="b"/>
            <a:pathLst>
              <a:path w="5511165">
                <a:moveTo>
                  <a:pt x="0" y="0"/>
                </a:moveTo>
                <a:lnTo>
                  <a:pt x="5511123" y="0"/>
                </a:lnTo>
              </a:path>
            </a:pathLst>
          </a:custGeom>
          <a:ln w="457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5" name="object 5"/>
          <p:cNvSpPr txBox="1"/>
          <p:nvPr/>
        </p:nvSpPr>
        <p:spPr>
          <a:xfrm>
            <a:off x="416488" y="2340675"/>
            <a:ext cx="1898227" cy="644749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marL="8467">
              <a:spcBef>
                <a:spcPts val="67"/>
              </a:spcBef>
            </a:pPr>
            <a:r>
              <a:rPr sz="4134" spc="83" dirty="0">
                <a:latin typeface="Arial"/>
                <a:cs typeface="Arial"/>
              </a:rPr>
              <a:t>ДИАВН</a:t>
            </a:r>
            <a:endParaRPr sz="4134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305815" y="2924394"/>
            <a:ext cx="3149600" cy="0"/>
          </a:xfrm>
          <a:custGeom>
            <a:avLst/>
            <a:gdLst/>
            <a:ahLst/>
            <a:cxnLst/>
            <a:rect l="l" t="t" r="r" b="b"/>
            <a:pathLst>
              <a:path w="4724400">
                <a:moveTo>
                  <a:pt x="0" y="0"/>
                </a:moveTo>
                <a:lnTo>
                  <a:pt x="4723822" y="0"/>
                </a:lnTo>
              </a:path>
            </a:pathLst>
          </a:custGeom>
          <a:ln w="457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7" name="object 7"/>
          <p:cNvSpPr txBox="1"/>
          <p:nvPr/>
        </p:nvSpPr>
        <p:spPr>
          <a:xfrm>
            <a:off x="5438862" y="1522746"/>
            <a:ext cx="1886373" cy="1409574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marL="16087" marR="3387" indent="-8044">
              <a:lnSpc>
                <a:spcPct val="114900"/>
              </a:lnSpc>
              <a:spcBef>
                <a:spcPts val="67"/>
              </a:spcBef>
            </a:pPr>
            <a:r>
              <a:rPr sz="4134" spc="-7" dirty="0">
                <a:latin typeface="Arial"/>
                <a:cs typeface="Arial"/>
              </a:rPr>
              <a:t>ЧШКАА </a:t>
            </a:r>
            <a:r>
              <a:rPr sz="4134" spc="-13" dirty="0">
                <a:latin typeface="Arial"/>
                <a:cs typeface="Arial"/>
              </a:rPr>
              <a:t>ПАОВР</a:t>
            </a:r>
            <a:endParaRPr sz="4134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262068" y="2924394"/>
            <a:ext cx="3674110" cy="0"/>
          </a:xfrm>
          <a:custGeom>
            <a:avLst/>
            <a:gdLst/>
            <a:ahLst/>
            <a:cxnLst/>
            <a:rect l="l" t="t" r="r" b="b"/>
            <a:pathLst>
              <a:path w="5511165">
                <a:moveTo>
                  <a:pt x="0" y="0"/>
                </a:moveTo>
                <a:lnTo>
                  <a:pt x="5511123" y="0"/>
                </a:lnTo>
              </a:path>
            </a:pathLst>
          </a:custGeom>
          <a:ln w="457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9" name="object 9"/>
          <p:cNvSpPr txBox="1"/>
          <p:nvPr/>
        </p:nvSpPr>
        <p:spPr>
          <a:xfrm>
            <a:off x="416488" y="3064575"/>
            <a:ext cx="1918970" cy="644749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marL="8467">
              <a:spcBef>
                <a:spcPts val="67"/>
              </a:spcBef>
            </a:pPr>
            <a:r>
              <a:rPr sz="4134" spc="-193" dirty="0">
                <a:latin typeface="Arial"/>
                <a:cs typeface="Arial"/>
              </a:rPr>
              <a:t>РАТЕКА</a:t>
            </a:r>
            <a:endParaRPr sz="4134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326829" y="3648294"/>
            <a:ext cx="3149600" cy="0"/>
          </a:xfrm>
          <a:custGeom>
            <a:avLst/>
            <a:gdLst/>
            <a:ahLst/>
            <a:cxnLst/>
            <a:rect l="l" t="t" r="r" b="b"/>
            <a:pathLst>
              <a:path w="4724400">
                <a:moveTo>
                  <a:pt x="0" y="0"/>
                </a:moveTo>
                <a:lnTo>
                  <a:pt x="4723822" y="0"/>
                </a:lnTo>
              </a:path>
            </a:pathLst>
          </a:custGeom>
          <a:ln w="457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" name="object 11"/>
          <p:cNvSpPr txBox="1"/>
          <p:nvPr/>
        </p:nvSpPr>
        <p:spPr>
          <a:xfrm>
            <a:off x="5467566" y="3064575"/>
            <a:ext cx="1570567" cy="644749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marL="8467">
              <a:spcBef>
                <a:spcPts val="67"/>
              </a:spcBef>
            </a:pPr>
            <a:r>
              <a:rPr sz="4134" spc="-13" dirty="0">
                <a:latin typeface="Arial"/>
                <a:cs typeface="Arial"/>
              </a:rPr>
              <a:t>ПОИН</a:t>
            </a:r>
            <a:endParaRPr sz="4134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029620" y="3648294"/>
            <a:ext cx="3936577" cy="0"/>
          </a:xfrm>
          <a:custGeom>
            <a:avLst/>
            <a:gdLst/>
            <a:ahLst/>
            <a:cxnLst/>
            <a:rect l="l" t="t" r="r" b="b"/>
            <a:pathLst>
              <a:path w="5904865">
                <a:moveTo>
                  <a:pt x="0" y="0"/>
                </a:moveTo>
                <a:lnTo>
                  <a:pt x="5904773" y="0"/>
                </a:lnTo>
              </a:path>
            </a:pathLst>
          </a:custGeom>
          <a:ln w="457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3" name="object 13"/>
          <p:cNvSpPr txBox="1"/>
          <p:nvPr/>
        </p:nvSpPr>
        <p:spPr>
          <a:xfrm>
            <a:off x="416488" y="3788475"/>
            <a:ext cx="1995170" cy="644749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marL="8467">
              <a:spcBef>
                <a:spcPts val="67"/>
              </a:spcBef>
            </a:pPr>
            <a:r>
              <a:rPr sz="4134" spc="100" dirty="0">
                <a:latin typeface="Arial"/>
                <a:cs typeface="Arial"/>
              </a:rPr>
              <a:t>ЛКОЖА</a:t>
            </a:r>
            <a:endParaRPr sz="4134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402945" y="4372194"/>
            <a:ext cx="3149600" cy="0"/>
          </a:xfrm>
          <a:custGeom>
            <a:avLst/>
            <a:gdLst/>
            <a:ahLst/>
            <a:cxnLst/>
            <a:rect l="l" t="t" r="r" b="b"/>
            <a:pathLst>
              <a:path w="4724400">
                <a:moveTo>
                  <a:pt x="0" y="0"/>
                </a:moveTo>
                <a:lnTo>
                  <a:pt x="4723822" y="0"/>
                </a:lnTo>
              </a:path>
            </a:pathLst>
          </a:custGeom>
          <a:ln w="457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5" name="object 15"/>
          <p:cNvSpPr/>
          <p:nvPr/>
        </p:nvSpPr>
        <p:spPr>
          <a:xfrm>
            <a:off x="7814101" y="4372194"/>
            <a:ext cx="3412067" cy="0"/>
          </a:xfrm>
          <a:custGeom>
            <a:avLst/>
            <a:gdLst/>
            <a:ahLst/>
            <a:cxnLst/>
            <a:rect l="l" t="t" r="r" b="b"/>
            <a:pathLst>
              <a:path w="5118100">
                <a:moveTo>
                  <a:pt x="0" y="0"/>
                </a:moveTo>
                <a:lnTo>
                  <a:pt x="5117472" y="0"/>
                </a:lnTo>
              </a:path>
            </a:pathLst>
          </a:custGeom>
          <a:ln w="457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6" name="object 16"/>
          <p:cNvSpPr txBox="1"/>
          <p:nvPr/>
        </p:nvSpPr>
        <p:spPr>
          <a:xfrm>
            <a:off x="416488" y="4512375"/>
            <a:ext cx="2740236" cy="644749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marL="8467">
              <a:spcBef>
                <a:spcPts val="67"/>
              </a:spcBef>
            </a:pPr>
            <a:r>
              <a:rPr sz="4134" spc="80" dirty="0">
                <a:latin typeface="Arial"/>
                <a:cs typeface="Arial"/>
              </a:rPr>
              <a:t>ЧДМОЕАН</a:t>
            </a:r>
            <a:endParaRPr sz="4134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147960" y="5096094"/>
            <a:ext cx="2362200" cy="0"/>
          </a:xfrm>
          <a:custGeom>
            <a:avLst/>
            <a:gdLst/>
            <a:ahLst/>
            <a:cxnLst/>
            <a:rect l="l" t="t" r="r" b="b"/>
            <a:pathLst>
              <a:path w="3543300">
                <a:moveTo>
                  <a:pt x="0" y="0"/>
                </a:moveTo>
                <a:lnTo>
                  <a:pt x="3542871" y="0"/>
                </a:lnTo>
              </a:path>
            </a:pathLst>
          </a:custGeom>
          <a:ln w="457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8" name="object 18"/>
          <p:cNvSpPr txBox="1"/>
          <p:nvPr/>
        </p:nvSpPr>
        <p:spPr>
          <a:xfrm>
            <a:off x="5638168" y="3720511"/>
            <a:ext cx="2175933" cy="1409574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marL="8467" marR="3387" indent="41912">
              <a:lnSpc>
                <a:spcPct val="114900"/>
              </a:lnSpc>
              <a:spcBef>
                <a:spcPts val="67"/>
              </a:spcBef>
            </a:pPr>
            <a:r>
              <a:rPr sz="4134" spc="-47" dirty="0">
                <a:latin typeface="Arial"/>
                <a:cs typeface="Arial"/>
              </a:rPr>
              <a:t>ПЛТЬАО </a:t>
            </a:r>
            <a:r>
              <a:rPr sz="4134" spc="257" dirty="0">
                <a:latin typeface="Arial"/>
                <a:cs typeface="Arial"/>
              </a:rPr>
              <a:t>КСАЛС</a:t>
            </a:r>
            <a:endParaRPr sz="4134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595236" y="5096094"/>
            <a:ext cx="3674110" cy="0"/>
          </a:xfrm>
          <a:custGeom>
            <a:avLst/>
            <a:gdLst/>
            <a:ahLst/>
            <a:cxnLst/>
            <a:rect l="l" t="t" r="r" b="b"/>
            <a:pathLst>
              <a:path w="5511165">
                <a:moveTo>
                  <a:pt x="0" y="0"/>
                </a:moveTo>
                <a:lnTo>
                  <a:pt x="5511123" y="0"/>
                </a:lnTo>
              </a:path>
            </a:pathLst>
          </a:custGeom>
          <a:ln w="457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4408825" y="358847"/>
            <a:ext cx="3405276" cy="613972"/>
          </a:xfrm>
          <a:prstGeom prst="rect">
            <a:avLst/>
          </a:prstGeom>
        </p:spPr>
        <p:txBody>
          <a:bodyPr vert="horz" wrap="square" lIns="0" tIns="8467" rIns="0" bIns="0" rtlCol="0" anchor="ctr">
            <a:spAutoFit/>
          </a:bodyPr>
          <a:lstStyle/>
          <a:p>
            <a:pPr marL="8467">
              <a:lnSpc>
                <a:spcPct val="100000"/>
              </a:lnSpc>
              <a:spcBef>
                <a:spcPts val="67"/>
              </a:spcBef>
            </a:pPr>
            <a:r>
              <a:rPr sz="3934" b="1" spc="337" dirty="0">
                <a:latin typeface="Gill Sans Nova Cond Ultra Bold"/>
                <a:cs typeface="Gill Sans Nova Cond Ultra Bold"/>
              </a:rPr>
              <a:t>Анаграммы</a:t>
            </a:r>
            <a:endParaRPr sz="3934" dirty="0">
              <a:latin typeface="Gill Sans Nova Cond Ultra Bold"/>
              <a:cs typeface="Gill Sans Nova Cond Ultra Bol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5627" y="828447"/>
            <a:ext cx="10731498" cy="553084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24077" y="493740"/>
            <a:ext cx="3334597" cy="669414"/>
          </a:xfrm>
          <a:prstGeom prst="rect">
            <a:avLst/>
          </a:prstGeom>
        </p:spPr>
        <p:txBody>
          <a:bodyPr vert="horz" wrap="square" lIns="0" tIns="7620" rIns="0" bIns="0" rtlCol="0" anchor="ctr">
            <a:spAutoFit/>
          </a:bodyPr>
          <a:lstStyle/>
          <a:p>
            <a:pPr marL="8467">
              <a:lnSpc>
                <a:spcPct val="100000"/>
              </a:lnSpc>
              <a:spcBef>
                <a:spcPts val="60"/>
              </a:spcBef>
            </a:pPr>
            <a:r>
              <a:rPr sz="4300" b="1" spc="60" dirty="0">
                <a:latin typeface="Arial"/>
                <a:cs typeface="Arial"/>
              </a:rPr>
              <a:t>Струп</a:t>
            </a:r>
            <a:r>
              <a:rPr sz="4300" b="1" spc="13" dirty="0">
                <a:latin typeface="Arial"/>
                <a:cs typeface="Arial"/>
              </a:rPr>
              <a:t> </a:t>
            </a:r>
            <a:r>
              <a:rPr sz="4300" b="1" dirty="0">
                <a:latin typeface="Arial"/>
                <a:cs typeface="Arial"/>
              </a:rPr>
              <a:t>-</a:t>
            </a:r>
            <a:r>
              <a:rPr sz="4300" b="1" spc="17" dirty="0">
                <a:latin typeface="Arial"/>
                <a:cs typeface="Arial"/>
              </a:rPr>
              <a:t> </a:t>
            </a:r>
            <a:r>
              <a:rPr sz="4300" b="1" spc="-13" dirty="0">
                <a:latin typeface="Arial"/>
                <a:cs typeface="Arial"/>
              </a:rPr>
              <a:t>тест</a:t>
            </a:r>
            <a:endParaRPr sz="4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3996" y="801602"/>
            <a:ext cx="7504007" cy="890971"/>
          </a:xfrm>
          <a:prstGeom prst="rect">
            <a:avLst/>
          </a:prstGeom>
        </p:spPr>
        <p:txBody>
          <a:bodyPr vert="horz" wrap="square" lIns="0" tIns="8467" rIns="0" bIns="0" rtlCol="0" anchor="ctr">
            <a:spAutoFit/>
          </a:bodyPr>
          <a:lstStyle/>
          <a:p>
            <a:pPr marL="8467">
              <a:lnSpc>
                <a:spcPct val="100000"/>
              </a:lnSpc>
              <a:spcBef>
                <a:spcPts val="67"/>
              </a:spcBef>
            </a:pPr>
            <a:r>
              <a:rPr sz="5734" spc="497" dirty="0">
                <a:latin typeface="Calibri"/>
                <a:cs typeface="Calibri"/>
              </a:rPr>
              <a:t>Чтение</a:t>
            </a:r>
            <a:r>
              <a:rPr sz="5734" spc="193" dirty="0">
                <a:latin typeface="Calibri"/>
                <a:cs typeface="Calibri"/>
              </a:rPr>
              <a:t> </a:t>
            </a:r>
            <a:r>
              <a:rPr sz="5734" spc="353" dirty="0">
                <a:latin typeface="Calibri"/>
                <a:cs typeface="Calibri"/>
              </a:rPr>
              <a:t>со</a:t>
            </a:r>
            <a:r>
              <a:rPr sz="5734" spc="197" dirty="0">
                <a:latin typeface="Calibri"/>
                <a:cs typeface="Calibri"/>
              </a:rPr>
              <a:t> </a:t>
            </a:r>
            <a:r>
              <a:rPr sz="5734" spc="380" dirty="0">
                <a:latin typeface="Calibri"/>
                <a:cs typeface="Calibri"/>
              </a:rPr>
              <a:t>"шторкой"</a:t>
            </a:r>
            <a:endParaRPr sz="5734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3400" y="869268"/>
            <a:ext cx="11105199" cy="511946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45170" y="1067160"/>
            <a:ext cx="6095999" cy="51942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80451" y="246358"/>
            <a:ext cx="5425439" cy="820802"/>
          </a:xfrm>
          <a:prstGeom prst="rect">
            <a:avLst/>
          </a:prstGeom>
        </p:spPr>
        <p:txBody>
          <a:bodyPr vert="horz" wrap="square" lIns="0" tIns="10160" rIns="0" bIns="0" rtlCol="0" anchor="ctr">
            <a:spAutoFit/>
          </a:bodyPr>
          <a:lstStyle/>
          <a:p>
            <a:pPr marL="8467">
              <a:lnSpc>
                <a:spcPct val="100000"/>
              </a:lnSpc>
              <a:spcBef>
                <a:spcPts val="80"/>
              </a:spcBef>
            </a:pPr>
            <a:r>
              <a:rPr sz="5267" spc="167" dirty="0"/>
              <a:t>Таблица</a:t>
            </a:r>
            <a:r>
              <a:rPr sz="5267" spc="13" dirty="0"/>
              <a:t> </a:t>
            </a:r>
            <a:r>
              <a:rPr sz="5267" spc="-7" dirty="0"/>
              <a:t>Шульте</a:t>
            </a:r>
            <a:endParaRPr sz="5267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22</TotalTime>
  <Words>104</Words>
  <Application>Microsoft Office PowerPoint</Application>
  <PresentationFormat>Широкоэкранный</PresentationFormat>
  <Paragraphs>25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Arial Nova</vt:lpstr>
      <vt:lpstr>Calibri</vt:lpstr>
      <vt:lpstr>Corbel</vt:lpstr>
      <vt:lpstr>Gill Sans Nova Cond Ultra Bold</vt:lpstr>
      <vt:lpstr>Times New Roman</vt:lpstr>
      <vt:lpstr>Базис</vt:lpstr>
      <vt:lpstr>«РАЗВИТИЕ НАВЫКОВ СКОРОЧТЕНИЯ В НАЧАЛЬНОЙ ШКОЛЕ»</vt:lpstr>
      <vt:lpstr>Презентация PowerPoint</vt:lpstr>
      <vt:lpstr>Факторы влияющие на технику чтения:</vt:lpstr>
      <vt:lpstr>Анаграммы</vt:lpstr>
      <vt:lpstr>Струп - тест</vt:lpstr>
      <vt:lpstr>Чтение со "шторкой"</vt:lpstr>
      <vt:lpstr>Презентация PowerPoint</vt:lpstr>
      <vt:lpstr>Таблица Шульте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«РАЗВИТИЕ НАВЫКОВ СКОРОЧТЕНИЯ В НАЧАЛЬНОЙ ШКОЛЕ»</dc:title>
  <dc:creator>Timofei Sorokin</dc:creator>
  <cp:lastModifiedBy>Timofei Sorokin</cp:lastModifiedBy>
  <cp:revision>2</cp:revision>
  <dcterms:created xsi:type="dcterms:W3CDTF">2024-03-24T15:03:03Z</dcterms:created>
  <dcterms:modified xsi:type="dcterms:W3CDTF">2024-03-24T15:42:10Z</dcterms:modified>
</cp:coreProperties>
</file>