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7" r:id="rId8"/>
    <p:sldId id="264" r:id="rId9"/>
    <p:sldId id="279" r:id="rId10"/>
    <p:sldId id="265" r:id="rId11"/>
    <p:sldId id="263" r:id="rId12"/>
    <p:sldId id="268" r:id="rId13"/>
    <p:sldId id="269" r:id="rId14"/>
    <p:sldId id="278" r:id="rId15"/>
    <p:sldId id="27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35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81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2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52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26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91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4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02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9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1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A877-1803-4215-ACB9-565EDB74465D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8AF6-1CED-4785-9AD4-F2245610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1763688" cy="14401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767" y="188640"/>
            <a:ext cx="8762721" cy="6552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25649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91402" y="234888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056766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ctr">
              <a:buClr>
                <a:srgbClr val="FF388C"/>
              </a:buClr>
              <a:buSzPct val="80000"/>
              <a:defRPr/>
            </a:pP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Почему</a:t>
            </a:r>
          </a:p>
          <a:p>
            <a:pPr marR="36576" lvl="0" algn="ctr">
              <a:buClr>
                <a:srgbClr val="FF388C"/>
              </a:buClr>
              <a:buSzPct val="80000"/>
              <a:defRPr/>
            </a:pPr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 </a:t>
            </a:r>
            <a:r>
              <a:rPr lang="ru-RU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радуга разноцветная?</a:t>
            </a:r>
            <a:endParaRPr lang="ru-RU" sz="5400" b="1" dirty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8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5" y="44624"/>
            <a:ext cx="2098576" cy="27404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408712"/>
          </a:xfrm>
        </p:spPr>
        <p:txBody>
          <a:bodyPr/>
          <a:lstStyle/>
          <a:p>
            <a:pPr marL="0" lvl="0" indent="0">
              <a:buNone/>
            </a:pP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   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Почему радуга разноцветная?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394" y="1052736"/>
            <a:ext cx="8208911" cy="5616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46388" y="1772816"/>
            <a:ext cx="32403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7030A0"/>
                </a:solidFill>
              </a:rPr>
              <a:t>«Радуга – дуга»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Солнце вешнее с дождем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Строят радугу вдвоем –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Семицветный полукруг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Из семи широких дуг.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Нет у солнца и дождя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Ни единого гвоздя,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А построили в два счета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Поднебесные ворота.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Радужная арка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Запылала ярко,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Разукрасила траву,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Расцветила синеву.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С.Я. Маршак </a:t>
            </a:r>
          </a:p>
        </p:txBody>
      </p:sp>
    </p:spTree>
    <p:extLst>
      <p:ext uri="{BB962C8B-B14F-4D97-AF65-F5344CB8AC3E}">
        <p14:creationId xmlns:p14="http://schemas.microsoft.com/office/powerpoint/2010/main" xmlns="" val="13717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2314600" cy="27404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Какого цвета радуга?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611" y="1556792"/>
            <a:ext cx="8352928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радуге семь цветов, и все они всегда расположены в одном порядке: красный, оранжевый, жёлтый, зелёный, голубой, синий, фиолетовый.</a:t>
            </a:r>
          </a:p>
          <a:p>
            <a:pPr marL="92075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запомнить последовательность цветов радуги, придумали такую фразу по первым буквам названий цветов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92075">
              <a:defRPr/>
            </a:pP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2075" indent="-26988"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</a:t>
            </a:r>
            <a:r>
              <a:rPr lang="ru-RU" sz="3600" b="1" dirty="0">
                <a:solidFill>
                  <a:srgbClr val="F72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</a:t>
            </a:r>
            <a:r>
              <a:rPr lang="ru-RU" sz="3600" b="1" dirty="0">
                <a:solidFill>
                  <a:srgbClr val="F99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желает</a:t>
            </a:r>
            <a:r>
              <a:rPr lang="ru-RU" sz="3600" b="1" dirty="0">
                <a:solidFill>
                  <a:srgbClr val="E0E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знать,</a:t>
            </a:r>
            <a:r>
              <a:rPr lang="ru-RU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2075" indent="-26988" algn="ctr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</a:t>
            </a:r>
            <a:r>
              <a:rPr lang="ru-RU" sz="3600" b="1" dirty="0" smtClean="0">
                <a:solidFill>
                  <a:srgbClr val="A7D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сидит </a:t>
            </a:r>
            <a:r>
              <a:rPr lang="ru-RU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фазан.</a:t>
            </a:r>
          </a:p>
        </p:txBody>
      </p:sp>
    </p:spTree>
    <p:extLst>
      <p:ext uri="{BB962C8B-B14F-4D97-AF65-F5344CB8AC3E}">
        <p14:creationId xmlns:p14="http://schemas.microsoft.com/office/powerpoint/2010/main" xmlns="" val="42851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810544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xmlns="" val="36287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088232" cy="14401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                         </a:t>
            </a: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РУБРИКА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А знаете ли вы? »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Когда </a:t>
            </a:r>
            <a:r>
              <a:rPr lang="ru-RU" sz="2800" dirty="0">
                <a:solidFill>
                  <a:srgbClr val="7030A0"/>
                </a:solidFill>
              </a:rPr>
              <a:t>мы смотрим на радугу с земли, она нам кажется дугой. Если на радугу посмотреть с высоты, например, с самолета, она будет казаться кругом.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79105"/>
            <a:ext cx="4104456" cy="29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79105"/>
            <a:ext cx="4104456" cy="29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026568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696" y="332656"/>
            <a:ext cx="4248472" cy="30243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426015"/>
            <a:ext cx="4320480" cy="3024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4024368" cy="61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0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116632"/>
            <a:ext cx="1306488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8415220" cy="6264696"/>
          </a:xfrm>
        </p:spPr>
      </p:pic>
    </p:spTree>
    <p:extLst>
      <p:ext uri="{BB962C8B-B14F-4D97-AF65-F5344CB8AC3E}">
        <p14:creationId xmlns:p14="http://schemas.microsoft.com/office/powerpoint/2010/main" xmlns="" val="14297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0" y="44624"/>
            <a:ext cx="1810544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Рисунок 4" descr="43009025_12125875903334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7704" y="332656"/>
            <a:ext cx="4392488" cy="3594519"/>
          </a:xfrm>
          <a:noFill/>
        </p:spPr>
      </p:pic>
      <p:sp>
        <p:nvSpPr>
          <p:cNvPr id="5" name="Облако 4"/>
          <p:cNvSpPr/>
          <p:nvPr/>
        </p:nvSpPr>
        <p:spPr>
          <a:xfrm>
            <a:off x="899592" y="3992281"/>
            <a:ext cx="7340058" cy="2533063"/>
          </a:xfrm>
          <a:prstGeom prst="cloud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22527"/>
            <a:ext cx="6192687" cy="16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0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2458616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Отгадай загадку</a:t>
            </a:r>
            <a:endParaRPr lang="ru-RU" sz="6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8352927" cy="53285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7824" y="3562040"/>
            <a:ext cx="3591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ahoma"/>
              </a:rPr>
              <a:t>На минуту в землю врос </a:t>
            </a:r>
            <a:endParaRPr lang="ru-RU" b="1" dirty="0" smtClean="0">
              <a:solidFill>
                <a:srgbClr val="7030A0"/>
              </a:solidFill>
              <a:latin typeface="Tahoma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/>
              </a:rPr>
              <a:t>Разноцветный </a:t>
            </a:r>
            <a:r>
              <a:rPr lang="ru-RU" b="1" dirty="0">
                <a:solidFill>
                  <a:srgbClr val="7030A0"/>
                </a:solidFill>
                <a:latin typeface="Tahoma"/>
              </a:rPr>
              <a:t>чудо-мост</a:t>
            </a:r>
            <a:r>
              <a:rPr lang="ru-RU" b="1" dirty="0" smtClean="0">
                <a:solidFill>
                  <a:srgbClr val="7030A0"/>
                </a:solidFill>
                <a:latin typeface="Tahoma"/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ahoma"/>
              </a:rPr>
              <a:t>Чудо-мастер смастерил </a:t>
            </a:r>
            <a:endParaRPr lang="ru-RU" b="1" dirty="0" smtClean="0">
              <a:solidFill>
                <a:srgbClr val="7030A0"/>
              </a:solidFill>
              <a:latin typeface="Tahoma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/>
              </a:rPr>
              <a:t>Мост </a:t>
            </a:r>
            <a:r>
              <a:rPr lang="ru-RU" b="1" dirty="0">
                <a:solidFill>
                  <a:srgbClr val="7030A0"/>
                </a:solidFill>
                <a:latin typeface="Tahoma"/>
              </a:rPr>
              <a:t>высокий без перил.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5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2458616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>
                <a:solidFill>
                  <a:srgbClr val="7030A0"/>
                </a:solidFill>
              </a:rPr>
              <a:t>Радуга одно из самых красивых явлений природы. </a:t>
            </a:r>
            <a:r>
              <a:rPr lang="ru-RU" sz="2800" dirty="0" smtClean="0">
                <a:solidFill>
                  <a:srgbClr val="7030A0"/>
                </a:solidFill>
              </a:rPr>
              <a:t>Каждый </a:t>
            </a:r>
            <a:r>
              <a:rPr lang="ru-RU" sz="2800" dirty="0">
                <a:solidFill>
                  <a:srgbClr val="7030A0"/>
                </a:solidFill>
              </a:rPr>
              <a:t>человек хотя бы раз в жизни любовался природным чудом – радугой. </a:t>
            </a:r>
            <a:r>
              <a:rPr lang="ru-RU" sz="2800" dirty="0" smtClean="0">
                <a:solidFill>
                  <a:srgbClr val="7030A0"/>
                </a:solidFill>
              </a:rPr>
              <a:t>Многие</a:t>
            </a:r>
            <a:r>
              <a:rPr lang="ru-RU" sz="2800" dirty="0">
                <a:solidFill>
                  <a:srgbClr val="7030A0"/>
                </a:solidFill>
              </a:rPr>
              <a:t>, наверное, замечали, что радуга, как правило, появляется после дождя. </a:t>
            </a:r>
            <a:r>
              <a:rPr lang="ru-RU" sz="2800" dirty="0" smtClean="0">
                <a:solidFill>
                  <a:srgbClr val="7030A0"/>
                </a:solidFill>
              </a:rPr>
              <a:t>Узнаем с вами </a:t>
            </a:r>
            <a:r>
              <a:rPr lang="ru-RU" sz="2800" dirty="0">
                <a:solidFill>
                  <a:srgbClr val="7030A0"/>
                </a:solidFill>
              </a:rPr>
              <a:t>– что же такое радуга и как она появляется.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780928"/>
            <a:ext cx="516943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0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1810544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Picture 4" descr="Картинка 19 из 71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7FFFFE"/>
              </a:clrFrom>
              <a:clrTo>
                <a:srgbClr val="7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581128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Бывает так: дождь только что кончился или ещё шумит, а тучи уже начинают расступаться, между ними проглядывает голубое небо и показывается солнце.</a:t>
            </a:r>
          </a:p>
        </p:txBody>
      </p:sp>
    </p:spTree>
    <p:extLst>
      <p:ext uri="{BB962C8B-B14F-4D97-AF65-F5344CB8AC3E}">
        <p14:creationId xmlns:p14="http://schemas.microsoft.com/office/powerpoint/2010/main" xmlns="" val="10294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366"/>
            <a:ext cx="195456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51920" y="1124744"/>
            <a:ext cx="5113263" cy="442192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50065" y="1340768"/>
            <a:ext cx="32403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26988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этот момент на небе возникает прекрасная картина: многоцветная радуга широкой лентой охватывает небесный свод. Иногда появляются сразу две радуги.</a:t>
            </a:r>
          </a:p>
        </p:txBody>
      </p:sp>
    </p:spTree>
    <p:extLst>
      <p:ext uri="{BB962C8B-B14F-4D97-AF65-F5344CB8AC3E}">
        <p14:creationId xmlns:p14="http://schemas.microsoft.com/office/powerpoint/2010/main" xmlns="" val="6284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1810544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  Как образуется радуга?</a:t>
            </a:r>
            <a:b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</a:b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43841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Солнечные лучи, попадая в небе на капельки дождя, распадаются на разноцветные лучики. Так возникает радуга. Радуга есть большой изогнутый спектр, или полоса цветных линий, образовавшихся в результате разложения луча света, проходящего через капельки дождя.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789040"/>
            <a:ext cx="44114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1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1882552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ea typeface="+mj-ea"/>
                <a:cs typeface="Arial"/>
              </a:rPr>
              <a:t> </a:t>
            </a:r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ea typeface="+mj-ea"/>
                <a:cs typeface="Arial"/>
              </a:rPr>
              <a:t>          </a:t>
            </a:r>
            <a:r>
              <a:rPr kumimoji="0" lang="ru-RU" sz="66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Arial"/>
              </a:rPr>
              <a:t>Радуга</a:t>
            </a:r>
          </a:p>
          <a:p>
            <a:pPr marL="0" indent="0">
              <a:buNone/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«радуга» похоже на слово «радость». 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самом деле, радостно бывает, когда вдруг на небе возникает удивительно красивая дуга. «Райская дуга» называли её в старину и верили, что она приносит счастье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тех пор так и зовут – радуга.</a:t>
            </a:r>
          </a:p>
          <a:p>
            <a:pPr marL="0" indent="0">
              <a:buNone/>
              <a:defRPr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Радуга появляется только если одновременно идёт дождь и светит солнце.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7311" y="3538857"/>
            <a:ext cx="229257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0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810544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1756792"/>
          </a:xfrm>
        </p:spPr>
        <p:txBody>
          <a:bodyPr>
            <a:normAutofit/>
          </a:bodyPr>
          <a:lstStyle/>
          <a:p>
            <a:pPr marL="0" marR="36576" lvl="0" indent="0" algn="ctr">
              <a:buClr>
                <a:srgbClr val="FF388C"/>
              </a:buClr>
              <a:buSzPct val="80000"/>
              <a:buNone/>
              <a:defRPr/>
            </a:pPr>
            <a:r>
              <a:rPr lang="ru-RU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Значение слова Радуга по словарю Символов:</a:t>
            </a:r>
          </a:p>
          <a:p>
            <a:pPr marL="0" marR="36576" lvl="0" indent="0" algn="ctr">
              <a:spcBef>
                <a:spcPts val="0"/>
              </a:spcBef>
              <a:buClr>
                <a:srgbClr val="FF388C"/>
              </a:buClr>
              <a:buSzPct val="80000"/>
              <a:buNone/>
              <a:defRPr/>
            </a:pPr>
            <a:endParaRPr lang="ru-RU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entury Gothic"/>
              <a:cs typeface="Arial"/>
            </a:endParaRPr>
          </a:p>
          <a:p>
            <a:pPr marL="0" marR="36576" lvl="0" indent="0" algn="ctr">
              <a:spcBef>
                <a:spcPts val="0"/>
              </a:spcBef>
              <a:buClr>
                <a:srgbClr val="FF388C"/>
              </a:buClr>
              <a:buSzPct val="80000"/>
              <a:buNone/>
              <a:defRPr/>
            </a:pPr>
            <a:endParaRPr lang="ru-RU" sz="4800" b="1" dirty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  <a:latin typeface="Century Gothic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Радуга означает встречу Неба с Землей, мост между мир ом и раем, трон бога Неба. 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Американские индейцы отождествляют радугу с лестницей, по которой можно подняться на Небо.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В Китае радугу называют: небесный дракон. 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932027"/>
            <a:ext cx="414908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9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38" y="44624"/>
            <a:ext cx="2242592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68952" cy="6192688"/>
          </a:xfrm>
        </p:spPr>
        <p:txBody>
          <a:bodyPr/>
          <a:lstStyle/>
          <a:p>
            <a:pPr marL="0" indent="0">
              <a:buNone/>
            </a:pPr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Gothic"/>
                <a:cs typeface="Arial"/>
              </a:rPr>
              <a:t>         Виды радуги</a:t>
            </a: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Радуга </a:t>
            </a:r>
            <a:r>
              <a:rPr lang="ru-RU" sz="2800" dirty="0">
                <a:solidFill>
                  <a:srgbClr val="7030A0"/>
                </a:solidFill>
              </a:rPr>
              <a:t>может быть </a:t>
            </a:r>
            <a:r>
              <a:rPr lang="ru-RU" sz="2800" dirty="0" smtClean="0">
                <a:solidFill>
                  <a:srgbClr val="7030A0"/>
                </a:solidFill>
              </a:rPr>
              <a:t>зимой, но </a:t>
            </a:r>
            <a:r>
              <a:rPr lang="ru-RU" sz="2800" dirty="0">
                <a:solidFill>
                  <a:srgbClr val="7030A0"/>
                </a:solidFill>
              </a:rPr>
              <a:t>это очень редкое явление.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Также </a:t>
            </a:r>
            <a:r>
              <a:rPr lang="ru-RU" sz="2800" dirty="0">
                <a:solidFill>
                  <a:srgbClr val="7030A0"/>
                </a:solidFill>
              </a:rPr>
              <a:t>бывает лунная радуга.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Чаще </a:t>
            </a:r>
            <a:r>
              <a:rPr lang="ru-RU" sz="2800" dirty="0">
                <a:solidFill>
                  <a:srgbClr val="7030A0"/>
                </a:solidFill>
              </a:rPr>
              <a:t>всего радуга бывает </a:t>
            </a:r>
            <a:r>
              <a:rPr lang="ru-RU" sz="2800" dirty="0" smtClean="0">
                <a:solidFill>
                  <a:srgbClr val="7030A0"/>
                </a:solidFill>
              </a:rPr>
              <a:t>летом, после </a:t>
            </a:r>
            <a:r>
              <a:rPr lang="ru-RU" sz="2800" dirty="0">
                <a:solidFill>
                  <a:srgbClr val="7030A0"/>
                </a:solidFill>
              </a:rPr>
              <a:t>дождя.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861048"/>
            <a:ext cx="4258444" cy="23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7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450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Бултых</dc:creator>
  <cp:lastModifiedBy>User</cp:lastModifiedBy>
  <cp:revision>32</cp:revision>
  <dcterms:created xsi:type="dcterms:W3CDTF">2018-02-10T04:20:57Z</dcterms:created>
  <dcterms:modified xsi:type="dcterms:W3CDTF">2025-06-04T09:29:22Z</dcterms:modified>
</cp:coreProperties>
</file>