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3" r:id="rId16"/>
    <p:sldId id="270" r:id="rId17"/>
    <p:sldId id="274" r:id="rId18"/>
    <p:sldId id="272" r:id="rId19"/>
    <p:sldId id="279" r:id="rId20"/>
    <p:sldId id="275" r:id="rId21"/>
    <p:sldId id="281" r:id="rId22"/>
    <p:sldId id="276" r:id="rId23"/>
    <p:sldId id="277" r:id="rId24"/>
    <p:sldId id="278" r:id="rId25"/>
    <p:sldId id="280" r:id="rId26"/>
    <p:sldId id="271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 autoAdjust="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outlineViewPr>
    <p:cViewPr>
      <p:scale>
        <a:sx n="33" d="100"/>
        <a:sy n="33" d="100"/>
      </p:scale>
      <p:origin x="0" y="-298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4D6502E-9BD1-46B6-8811-8FEADDDE0CB3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9BB1244-790C-4B03-BDE4-6D68D44F7D4A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07556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6502E-9BD1-46B6-8811-8FEADDDE0CB3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B1244-790C-4B03-BDE4-6D68D44F7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99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6502E-9BD1-46B6-8811-8FEADDDE0CB3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B1244-790C-4B03-BDE4-6D68D44F7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60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6502E-9BD1-46B6-8811-8FEADDDE0CB3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B1244-790C-4B03-BDE4-6D68D44F7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56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D6502E-9BD1-46B6-8811-8FEADDDE0CB3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9BB1244-790C-4B03-BDE4-6D68D44F7D4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28747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6502E-9BD1-46B6-8811-8FEADDDE0CB3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B1244-790C-4B03-BDE4-6D68D44F7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18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6502E-9BD1-46B6-8811-8FEADDDE0CB3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B1244-790C-4B03-BDE4-6D68D44F7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13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6502E-9BD1-46B6-8811-8FEADDDE0CB3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B1244-790C-4B03-BDE4-6D68D44F7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30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6502E-9BD1-46B6-8811-8FEADDDE0CB3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B1244-790C-4B03-BDE4-6D68D44F7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96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D6502E-9BD1-46B6-8811-8FEADDDE0CB3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9BB1244-790C-4B03-BDE4-6D68D44F7D4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3587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D6502E-9BD1-46B6-8811-8FEADDDE0CB3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9BB1244-790C-4B03-BDE4-6D68D44F7D4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5427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34D6502E-9BD1-46B6-8811-8FEADDDE0CB3}" type="datetimeFigureOut">
              <a:rPr lang="ru-RU" smtClean="0"/>
              <a:t>25.03.2025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09BB1244-790C-4B03-BDE4-6D68D44F7D4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30750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7CC296D-5040-4CDD-905F-A4FCC95D9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rgbClr val="2D2F3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 города Новосибирска «Детский сад № 472 «Тигренок»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dirty="0"/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A591C60D-3BDD-474E-B3BF-12AB17693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D5E74B-3C27-4B8F-BF62-4A5012C01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2452" y="1126435"/>
            <a:ext cx="14537635" cy="536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491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0">
        <p159:morph option="byObject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2ECAB1-ACF3-491B-B6D3-CF5D3BAAE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8F4EA33-D1B0-4CF9-8751-A2FF8160211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BD3423B9-DC3A-4723-A355-EDC7B17DF70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18811" y="238538"/>
            <a:ext cx="10443102" cy="66194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08103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5000">
        <p15:prstTrans prst="prestige"/>
      </p:transition>
    </mc:Choice>
    <mc:Fallback xmlns="">
      <p:transition spd="slow" advClick="0" advTm="1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162E54-19CB-447C-8326-BF0E232D4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0F51148-354F-45A4-AB7C-9AF80E054B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71600" y="685800"/>
            <a:ext cx="8845826" cy="52776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DCF88993-9E28-4A5E-86FC-4845C4D7E97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47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5000">
        <p15:prstTrans prst="crush"/>
      </p:transition>
    </mc:Choice>
    <mc:Fallback xmlns="">
      <p:transition spd="slow" advClick="0" advTm="1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AAC9DC-9F44-4BD5-81E3-D70F67AC2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C8C3DA-5CD8-44A9-A018-F6C20253EA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46243" y="2445025"/>
            <a:ext cx="4447786" cy="358140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51CD1D2-DE27-4D88-9B89-72E4B22CB9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481716" y="5831162"/>
            <a:ext cx="4447786" cy="358140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2C31744-E7D9-494B-9945-FC55EA922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07" y="324091"/>
            <a:ext cx="6520640" cy="32756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1FAA467F-019D-4FD2-8AE4-D58A9B2F9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563" y="3256671"/>
            <a:ext cx="6520640" cy="31128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9048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934A76-20F8-4504-9A97-A30CD72D0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5E9F04-6C6E-49FB-8CC7-F44C75FF8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3732" y="2451785"/>
            <a:ext cx="5926414" cy="4430599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2F972DF-2B15-4CE3-BA33-6A37833E6C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22470" y="2427600"/>
            <a:ext cx="6248219" cy="444635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6FD533A-D597-4DFA-8B4E-29F6C8F21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56" y="0"/>
            <a:ext cx="3299791" cy="685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0DE8C90-1F98-4902-9AA0-45F8AD0EF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457" y="0"/>
            <a:ext cx="3478970" cy="68823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3234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CC1ABE-C00D-4FDB-9044-F484BC8F5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E58FD53-CFDE-42B4-AF6D-402D3C74EC8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19200" y="177421"/>
            <a:ext cx="3730486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108F5750-2DF3-4036-A50A-DD07E26C4A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009228" y="2593600"/>
            <a:ext cx="4447786" cy="35786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DFD38F8-091E-41AF-98D7-C32B09DC3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587" y="177420"/>
            <a:ext cx="3164093" cy="68579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08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B7F590-55A2-4FC9-A30E-DE47F1807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16BFECE-7886-47F7-BB40-4B983CDA964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71600" y="685800"/>
            <a:ext cx="9239956" cy="60649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F53924C3-5CD5-426B-BC0D-D0B017B05C2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73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94EC03-F316-4AD3-B7BB-C003401B8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821D67B-9C30-4F07-85CA-E0214BAAC15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71601" y="132523"/>
            <a:ext cx="3186134" cy="64670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Объект 2">
            <a:extLst>
              <a:ext uri="{FF2B5EF4-FFF2-40B4-BE49-F238E27FC236}">
                <a16:creationId xmlns:a16="http://schemas.microsoft.com/office/drawing/2014/main" id="{56B00FC4-4ECE-4C26-B0D1-1014E96E460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51286" y="132523"/>
            <a:ext cx="3186135" cy="64670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9356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 advTm="15000">
        <p14:glitter pattern="hexagon"/>
      </p:transition>
    </mc:Choice>
    <mc:Fallback xmlns="">
      <p:transition spd="slow" advClick="0" advTm="1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654FC8-8C9D-4FCD-81C0-1F1E91D0C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0D57594-1960-4D1F-81C9-901FF9F98DD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71600" y="598311"/>
            <a:ext cx="3584222" cy="60734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86E0B43A-57CE-4664-A1E7-E74F5AF9F3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76533" y="685799"/>
            <a:ext cx="2844800" cy="60734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692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3B6F9E-A42F-40EB-995A-0086EEE34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F64337B-9146-45F3-AEE2-C0883DAED72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71600" y="180621"/>
            <a:ext cx="8223956" cy="64346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A24254E6-F79F-4F1B-86D3-A50355275E9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67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F5ED64-CCE2-47DE-B981-129CBE1B7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0B43467-B9CE-47D6-A9AD-6DB0E54B912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61156" y="541868"/>
            <a:ext cx="10272888" cy="60621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9ACB6E1D-769F-4A63-B346-F8B75D7CA02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20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28303E-2ECF-4798-A836-77B4CEDCA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Актуальность проекта: </a:t>
            </a:r>
            <a:endParaRPr lang="ru-RU" sz="3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611616-9435-4AF0-927E-F72649275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7496"/>
            <a:ext cx="10515600" cy="46794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Комплексное использование элементов ранее известных и современных методик детской познавательно- исследовательской деятельности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626376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5000">
        <p15:prstTrans prst="crush"/>
      </p:transition>
    </mc:Choice>
    <mc:Fallback xmlns="">
      <p:transition spd="slow" advClick="0" advTm="1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1382A-5E1E-45CF-A268-75629C01C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F2C414F-6AF5-41BD-B71A-6B91E036FB5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88" y="867396"/>
            <a:ext cx="6276623" cy="51232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74613398-155B-44CB-8D95-8F3A4CE5D5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89" y="372533"/>
            <a:ext cx="3036711" cy="56180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8308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793EB1-0E81-4713-A999-33C8970DF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8371999-FA31-4A15-B308-1DA7D003BB6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89" y="817739"/>
            <a:ext cx="2788355" cy="5715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303046D8-0EC6-4B06-83E3-671CD32B913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956" y="685799"/>
            <a:ext cx="3115733" cy="57149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D022C8A-4193-4B78-A4B0-7D3909E7CC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643" y="2029178"/>
            <a:ext cx="4154313" cy="35136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485171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Click="0" advTm="15000">
        <p15:prstTrans prst="airplane"/>
      </p:transition>
    </mc:Choice>
    <mc:Fallback>
      <p:transition spd="slow" advClick="0" advTm="1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116FA3-590D-4E04-8C9D-72A4042E7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D256466-4EC3-4F7D-9CF5-FDE3BD6E58A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90" y="1408289"/>
            <a:ext cx="2319079" cy="50009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113D68FB-3469-43DD-9533-79E24407C4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198" y="1408289"/>
            <a:ext cx="2415823" cy="50009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412134-360F-4097-BCCE-6BAEE5AAF1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219" y="0"/>
            <a:ext cx="306592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7488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5B0205-1EC4-4F87-84C8-5F7592E5D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515FE52-6DE9-49DA-8072-9CCD5885581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511" y="1806222"/>
            <a:ext cx="5508978" cy="36006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7A3B9259-0772-4EDF-A9BC-977DAF0C7E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424" y="685801"/>
            <a:ext cx="2613376" cy="58278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A59858F-B2CC-4F83-A807-FD9AC47923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79" y="685800"/>
            <a:ext cx="2730938" cy="58278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0422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DAAA4F-7DF5-4105-8186-E31C206AE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284769F-3425-4908-8373-B9CABE486D1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85800"/>
            <a:ext cx="3087511" cy="57940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BDA01A9A-8229-4D07-98D3-B4F0D0CC84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177" y="685799"/>
            <a:ext cx="3087511" cy="57940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0389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15000">
        <p14:glitter/>
      </p:transition>
    </mc:Choice>
    <mc:Fallback>
      <p:transition spd="slow" advClick="0" advTm="1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5177A6-F28C-450F-9EF6-B1F38E228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D3BA273-1E92-45C5-A45C-ECDB2661D2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89" y="384587"/>
            <a:ext cx="5960533" cy="38826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F27A3592-97E5-4F6B-81E9-6E46B5D77BB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805" y="3180645"/>
            <a:ext cx="5666668" cy="3581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26973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5000">
        <p14:doors dir="vert"/>
      </p:transition>
    </mc:Choice>
    <mc:Fallback>
      <p:transition spd="slow" advClick="0" advTm="1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0313D2-7FA1-40B0-BEC2-706952AE0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</a:t>
            </a:r>
            <a:r>
              <a:rPr lang="ru-RU" sz="6000" dirty="0"/>
              <a:t>Спасибо за внимание.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FE61BC-D995-4BB5-BD70-4A83135C99F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295F9D9-52A5-4848-B7F0-0AF64A8372D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6320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5000">
        <p14:prism/>
      </p:transition>
    </mc:Choice>
    <mc:Fallback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FC452F-5257-40D1-8368-A58F48049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Проблема проекта: </a:t>
            </a:r>
            <a:endParaRPr lang="ru-RU" sz="3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9BE8EC-86D5-4027-9625-CEC6CA099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перед системой образования становится проблема подготовки «инновационных инженеров» способных внедрять новые технологические решения, управлять крупными техническими проектами.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34800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5000">
        <p14:flash/>
      </p:transition>
    </mc:Choice>
    <mc:Fallback xmlns="">
      <p:transition spd="slow" advClick="0" advTm="1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BD4069-AEEE-4AFC-A862-EF0FF98C1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E934C2-592F-4016-8AD5-EDDC9974C5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Дети подготовительной  к школе  группы, родители, воспитатели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99930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99D4D8-D7E3-4FEE-A846-6176AF2A0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Цель проекта:</a:t>
            </a:r>
            <a:endParaRPr lang="ru-RU" sz="36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3BA015-76C6-4530-B4FE-E4EA1765D2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Способствовать формированию компетентности детей дошкольного возраста посредством современных  конструктивных технологий, обеспечивающих условие для развития детей в познавательно- исследовательской деятельности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799928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0">
        <p159:morph option="byObject"/>
      </p:transition>
    </mc:Choice>
    <mc:Fallback xmlns="">
      <p:transition spd="slow" advClick="0" advTm="1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429426-0203-435D-8A9F-354D43554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0"/>
            <a:ext cx="9601200" cy="1007165"/>
          </a:xfrm>
        </p:spPr>
        <p:txBody>
          <a:bodyPr>
            <a:normAutofit/>
          </a:bodyPr>
          <a:lstStyle/>
          <a:p>
            <a:r>
              <a:rPr lang="ru-RU" sz="3600" dirty="0"/>
              <a:t>Задачи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926359-C530-4468-91BB-FE331369F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742122"/>
            <a:ext cx="9601200" cy="5950226"/>
          </a:xfrm>
        </p:spPr>
        <p:txBody>
          <a:bodyPr>
            <a:noAutofit/>
          </a:bodyPr>
          <a:lstStyle/>
          <a:p>
            <a:r>
              <a:rPr lang="ru-RU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Задачи для детей: </a:t>
            </a:r>
            <a:r>
              <a:rPr lang="ru-RU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развивать познавательный интерес ко всему живому и неживому; желание получать новые знания через наблюдение и экспериментирование, конструирование в процессе поисково- познавательной деятельности; воспитание осознанного, целесообразного отношения к познавательно- исследовательской деятельности, культуры общения с окружающим миром, труду других людей, способствовать удовлетворению познавательных интересов экспериментированием в домашних </a:t>
            </a: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условиях.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71170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15000">
        <p14:doors dir="vert"/>
      </p:transition>
    </mc:Choice>
    <mc:Fallback xmlns="">
      <p:transition spd="slow" advClick="0" advTm="1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2F2821-AEEA-49EA-88E5-05F1F603B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83723A-9AFC-49C5-99F3-653A1E186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685800"/>
            <a:ext cx="9601200" cy="6019800"/>
          </a:xfrm>
        </p:spPr>
        <p:txBody>
          <a:bodyPr>
            <a:normAutofit/>
          </a:bodyPr>
          <a:lstStyle/>
          <a:p>
            <a:r>
              <a:rPr lang="ru-RU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Задачи для родителей: </a:t>
            </a: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содействовать укреплению и развитию детско- родительских отношений через поисково- познавательную деятельность; систематизировать знания родителей по основам познавательно- исследовательской деятельности, посредством вовлечения в творческую активность по благоустройству жизненного пространства в группе.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4367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5000">
        <p14:flythrough/>
      </p:transition>
    </mc:Choice>
    <mc:Fallback xmlns="">
      <p:transition spd="slow" advClick="0" advTm="1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074C88-0E69-4315-8527-B6B6CE95F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64EAAB-A98F-470A-BC48-5158A2636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685800"/>
            <a:ext cx="9601200" cy="5874026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 для педагогов:</a:t>
            </a:r>
            <a:r>
              <a:rPr lang="ru-RU" sz="3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совершенствование условий для эффективного познавательно- исследовательского образования дошкольников, способствующего развитию логического и творческого мышления детей, конструктивной, познавательной инициативы ребенка в процессе активных действий по поиску связей вещей и явлений; создание системы элементарных представлений в познавательно- исследовательской деятельности, доступных пониманий дошкольника.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3753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15000">
        <p159:morph option="byObject"/>
      </p:transition>
    </mc:Choice>
    <mc:Fallback xmlns="">
      <p:transition spd="slow" advClick="0" advTm="1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8034F5F-4DA4-48D5-9062-41B0815B2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" name="Объект 1">
            <a:extLst>
              <a:ext uri="{FF2B5EF4-FFF2-40B4-BE49-F238E27FC236}">
                <a16:creationId xmlns:a16="http://schemas.microsoft.com/office/drawing/2014/main" id="{B25AD14F-1088-425E-820A-0C301DC0400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18810" y="0"/>
            <a:ext cx="4649830" cy="68579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Объект 2">
            <a:extLst>
              <a:ext uri="{FF2B5EF4-FFF2-40B4-BE49-F238E27FC236}">
                <a16:creationId xmlns:a16="http://schemas.microsoft.com/office/drawing/2014/main" id="{E952C4EC-24B9-49B9-98DD-0ECDF0BB2F4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22970" y="0"/>
            <a:ext cx="4649830" cy="68579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020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5000">
        <p14:shred/>
      </p:transition>
    </mc:Choice>
    <mc:Fallback xmlns="">
      <p:transition spd="slow" advClick="0" advTm="15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олки">
  <a:themeElements>
    <a:clrScheme name="Фиолетовый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кстура гранж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TM10001105[[fn=Уголки]]</Template>
  <TotalTime>5497</TotalTime>
  <Words>242</Words>
  <Application>Microsoft Office PowerPoint</Application>
  <PresentationFormat>Широкоэкранный</PresentationFormat>
  <Paragraphs>14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Calibri</vt:lpstr>
      <vt:lpstr>Franklin Gothic Book</vt:lpstr>
      <vt:lpstr>Times New Roman</vt:lpstr>
      <vt:lpstr>Trebuchet MS</vt:lpstr>
      <vt:lpstr>Уголки</vt:lpstr>
      <vt:lpstr>Муниципальное автономное дошкольное образовательное учреждение города Новосибирска «Детский сад № 472 «Тигренок» </vt:lpstr>
      <vt:lpstr>Актуальность проекта: </vt:lpstr>
      <vt:lpstr>Проблема проекта: </vt:lpstr>
      <vt:lpstr>Участники проекта:</vt:lpstr>
      <vt:lpstr>Цель проекта:</vt:lpstr>
      <vt:lpstr>Задачи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Спасибо за внимание.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дошкольное образовательное учреждение города Новосибирска «Детский сад № 472 «Тигренок»</dc:title>
  <dc:creator>User</dc:creator>
  <cp:lastModifiedBy>User</cp:lastModifiedBy>
  <cp:revision>27</cp:revision>
  <dcterms:created xsi:type="dcterms:W3CDTF">2025-01-14T13:50:47Z</dcterms:created>
  <dcterms:modified xsi:type="dcterms:W3CDTF">2025-03-25T09:31:54Z</dcterms:modified>
</cp:coreProperties>
</file>