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67" r:id="rId6"/>
    <p:sldId id="268" r:id="rId7"/>
    <p:sldId id="269" r:id="rId8"/>
    <p:sldId id="286" r:id="rId9"/>
    <p:sldId id="270" r:id="rId10"/>
    <p:sldId id="288" r:id="rId11"/>
    <p:sldId id="287" r:id="rId12"/>
    <p:sldId id="271" r:id="rId13"/>
    <p:sldId id="272" r:id="rId14"/>
    <p:sldId id="273" r:id="rId15"/>
    <p:sldId id="274" r:id="rId16"/>
    <p:sldId id="275" r:id="rId17"/>
    <p:sldId id="277" r:id="rId18"/>
    <p:sldId id="290" r:id="rId19"/>
    <p:sldId id="291" r:id="rId20"/>
    <p:sldId id="259" r:id="rId21"/>
    <p:sldId id="289" r:id="rId22"/>
    <p:sldId id="292" r:id="rId23"/>
    <p:sldId id="278" r:id="rId24"/>
    <p:sldId id="279" r:id="rId25"/>
    <p:sldId id="280" r:id="rId26"/>
    <p:sldId id="281" r:id="rId27"/>
    <p:sldId id="282" r:id="rId28"/>
    <p:sldId id="283" r:id="rId29"/>
    <p:sldId id="261" r:id="rId30"/>
    <p:sldId id="264" r:id="rId31"/>
    <p:sldId id="284" r:id="rId32"/>
    <p:sldId id="285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CC00FF"/>
    <a:srgbClr val="00808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FF64A-3EF5-48FA-A726-0ABE3ABC4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6400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38400" y="3924300"/>
            <a:ext cx="6400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23F1-C196-45BB-8BA2-09FBFC05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E36A-883A-4BE3-882D-6FAB86450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C38B-13F9-4577-8A63-E27C12738B1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0042-139E-4B44-AACA-BF6986381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esktop\&#1055;&#1088;&#1077;&#1079;&#1077;&#1085;&#1090;&#1072;&#1094;&#1080;&#1103;\14.%20&#1074;&#1080;&#1074;&#1072;&#1083;&#1100;&#1076;&#1080;%20-%20'&#1074;&#1088;&#1077;&#1084;&#1077;&#1085;&#1072;%20&#1075;&#1086;&#1076;&#1072;'%20&#1074;&#1077;&#1089;&#1085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esktop\&#1055;&#1088;&#1077;&#1079;&#1077;&#1085;&#1090;&#1072;&#1094;&#1080;&#1103;\&#1052;&#1086;&#1081;%20&#1092;&#1080;&#1083;&#1100;&#1084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071546"/>
            <a:ext cx="7620000" cy="14398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8080"/>
                </a:solidFill>
              </a:rPr>
              <a:t>Совершенствование географического образования в режиме обучения рефлексивных технологий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265613"/>
            <a:ext cx="6400800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Выполнила Мякишева О.З.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учитель географии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МОАУ СОШ с УИОП № 37 г. Кирова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фишбона</a:t>
            </a:r>
            <a:endParaRPr lang="ru-RU" dirty="0"/>
          </a:p>
        </p:txBody>
      </p:sp>
      <p:pic>
        <p:nvPicPr>
          <p:cNvPr id="10" name="Содержимое 9" descr="Sc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429552" cy="5301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4292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Эссе –краткое сочинение, рассуждение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(</a:t>
            </a:r>
            <a:r>
              <a:rPr lang="ru-RU" dirty="0"/>
              <a:t>Записать все ,что ты узнал по теме не </a:t>
            </a:r>
            <a:r>
              <a:rPr lang="ru-RU" dirty="0" smtClean="0"/>
              <a:t>более 10 предложений).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Смысл этого приема можно выразить следующими словами: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«Я пишу </a:t>
            </a:r>
            <a:r>
              <a:rPr lang="ru-RU" dirty="0" smtClean="0"/>
              <a:t>для того, чтобы понять, что я думаю».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smtClean="0"/>
              <a:t>свободное </a:t>
            </a:r>
            <a:r>
              <a:rPr lang="ru-RU" dirty="0" smtClean="0"/>
              <a:t>письмо на заданную </a:t>
            </a:r>
            <a:r>
              <a:rPr lang="ru-RU" dirty="0" smtClean="0"/>
              <a:t>тему, в котором </a:t>
            </a:r>
            <a:r>
              <a:rPr lang="ru-RU" dirty="0" smtClean="0"/>
              <a:t>ценится</a:t>
            </a:r>
          </a:p>
          <a:p>
            <a:pPr>
              <a:buNone/>
            </a:pPr>
            <a:r>
              <a:rPr lang="ru-RU" dirty="0" smtClean="0"/>
              <a:t>самостоятельность </a:t>
            </a:r>
            <a:r>
              <a:rPr lang="ru-RU" dirty="0" smtClean="0"/>
              <a:t>проявление </a:t>
            </a:r>
            <a:r>
              <a:rPr lang="ru-RU" dirty="0" smtClean="0"/>
              <a:t>индивидуальности,</a:t>
            </a:r>
          </a:p>
          <a:p>
            <a:pPr>
              <a:buNone/>
            </a:pPr>
            <a:r>
              <a:rPr lang="ru-RU" dirty="0" smtClean="0"/>
              <a:t>д</a:t>
            </a:r>
            <a:r>
              <a:rPr lang="ru-RU" dirty="0" smtClean="0"/>
              <a:t>искуссионность оригинальность решения проблемы,</a:t>
            </a:r>
          </a:p>
          <a:p>
            <a:pPr>
              <a:buNone/>
            </a:pPr>
            <a:r>
              <a:rPr lang="ru-RU" dirty="0" smtClean="0"/>
              <a:t>аргументации.</a:t>
            </a:r>
          </a:p>
          <a:p>
            <a:pPr>
              <a:buNone/>
            </a:pPr>
            <a:r>
              <a:rPr lang="ru-RU" dirty="0" smtClean="0"/>
              <a:t>Обычно</a:t>
            </a:r>
            <a:r>
              <a:rPr lang="ru-RU" dirty="0" smtClean="0"/>
              <a:t> эссе пишется прямо в </a:t>
            </a:r>
            <a:r>
              <a:rPr lang="ru-RU" dirty="0" smtClean="0"/>
              <a:t>классе. </a:t>
            </a:r>
          </a:p>
          <a:p>
            <a:pPr>
              <a:buNone/>
            </a:pPr>
            <a:r>
              <a:rPr lang="ru-RU" dirty="0" smtClean="0"/>
              <a:t>После обсуждения</a:t>
            </a:r>
            <a:r>
              <a:rPr lang="ru-RU" dirty="0" smtClean="0"/>
              <a:t> проблемы и по времени занимает не более </a:t>
            </a:r>
            <a:r>
              <a:rPr lang="ru-RU" dirty="0" smtClean="0"/>
              <a:t>5</a:t>
            </a:r>
          </a:p>
          <a:p>
            <a:pPr>
              <a:buNone/>
            </a:pPr>
            <a:r>
              <a:rPr lang="ru-RU" dirty="0" smtClean="0"/>
              <a:t>минут.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Письменная </a:t>
            </a:r>
            <a:r>
              <a:rPr lang="ru-RU" b="1" dirty="0" smtClean="0"/>
              <a:t>рефлексия позволит ученикам остаться наедине </a:t>
            </a:r>
            <a:r>
              <a:rPr lang="ru-RU" b="1" dirty="0" smtClean="0"/>
              <a:t>со</a:t>
            </a:r>
          </a:p>
          <a:p>
            <a:pPr>
              <a:buNone/>
            </a:pPr>
            <a:r>
              <a:rPr lang="ru-RU" b="1" dirty="0" smtClean="0"/>
              <a:t>своими </a:t>
            </a:r>
            <a:r>
              <a:rPr lang="ru-RU" b="1" dirty="0" smtClean="0"/>
              <a:t>мыслями, учит внутреннему диалогу, </a:t>
            </a:r>
            <a:r>
              <a:rPr lang="ru-RU" b="1" dirty="0" smtClean="0"/>
              <a:t>углубляет</a:t>
            </a:r>
          </a:p>
          <a:p>
            <a:pPr>
              <a:buNone/>
            </a:pPr>
            <a:r>
              <a:rPr lang="ru-RU" b="1" dirty="0" smtClean="0"/>
              <a:t>внутренний </a:t>
            </a:r>
            <a:r>
              <a:rPr lang="ru-RU" b="1" dirty="0" smtClean="0"/>
              <a:t>мир и развивает коммуникативную рефлексию (</a:t>
            </a:r>
            <a:r>
              <a:rPr lang="ru-RU" b="1" dirty="0" smtClean="0"/>
              <a:t>т.е.</a:t>
            </a:r>
          </a:p>
          <a:p>
            <a:pPr>
              <a:buNone/>
            </a:pPr>
            <a:r>
              <a:rPr lang="ru-RU" b="1" dirty="0" smtClean="0"/>
              <a:t>рефлексию </a:t>
            </a:r>
            <a:r>
              <a:rPr lang="ru-RU" b="1" dirty="0" smtClean="0"/>
              <a:t>за другого).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lnSpc>
                <a:spcPct val="80000"/>
              </a:lnSpc>
              <a:buNone/>
              <a:defRPr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82" name="Rectangle 5690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6354763" cy="11874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err="1" smtClean="0"/>
              <a:t>Инсерт</a:t>
            </a:r>
            <a:r>
              <a:rPr lang="ru-RU" sz="2700" dirty="0" smtClean="0"/>
              <a:t>- </a:t>
            </a:r>
            <a:r>
              <a:rPr lang="ru-RU" sz="2700" b="1" dirty="0" smtClean="0">
                <a:solidFill>
                  <a:srgbClr val="3333CC"/>
                </a:solidFill>
              </a:rPr>
              <a:t>критический анализ текста. Читаем незнакомый текст , маркируем и заносим таблицу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graphicFrame>
        <p:nvGraphicFramePr>
          <p:cNvPr id="65107" name="Group 5715"/>
          <p:cNvGraphicFramePr>
            <a:graphicFrameLocks noGrp="1"/>
          </p:cNvGraphicFramePr>
          <p:nvPr>
            <p:ph sz="half" idx="2"/>
          </p:nvPr>
        </p:nvGraphicFramePr>
        <p:xfrm>
          <a:off x="1214414" y="1714488"/>
          <a:ext cx="6400800" cy="2183765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 знал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Не 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? Не понял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! Меня удивило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Ветер имеет скорость и направление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Как образуется ветер, муссоны и бризы.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Как нагревается поверхность Земли и остывает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Что воздух имеет вес, что можно строить ВЭС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987201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929066"/>
            <a:ext cx="2606754" cy="27146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64008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Телеграмма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571612"/>
            <a:ext cx="4071966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Изложите свои предложения, идеи , вызовы лаконично, но емко и содержательно</a:t>
            </a:r>
          </a:p>
          <a:p>
            <a:pPr eaLnBrk="1" hangingPunct="1">
              <a:defRPr/>
            </a:pPr>
            <a:r>
              <a:rPr lang="ru-RU" sz="2400" dirty="0" smtClean="0"/>
              <a:t>О каких проблемах, связанных с темой нашего урока, вы считаете нужным телеграфировать немедленно?</a:t>
            </a:r>
          </a:p>
          <a:p>
            <a:pPr eaLnBrk="1" hangingPunct="1">
              <a:defRPr/>
            </a:pPr>
            <a:r>
              <a:rPr lang="ru-RU" sz="2400" dirty="0" smtClean="0"/>
              <a:t>Кому вы адресуете свою телеграмму?</a:t>
            </a:r>
          </a:p>
        </p:txBody>
      </p:sp>
      <p:pic>
        <p:nvPicPr>
          <p:cNvPr id="13316" name="Picture 24" descr="schoolbo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43404" cy="46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64008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b="1" dirty="0" smtClean="0"/>
              <a:t>Письменная рефлексия « квадрат»</a:t>
            </a:r>
          </a:p>
        </p:txBody>
      </p:sp>
      <p:graphicFrame>
        <p:nvGraphicFramePr>
          <p:cNvPr id="71702" name="Group 22"/>
          <p:cNvGraphicFramePr>
            <a:graphicFrameLocks noGrp="1"/>
          </p:cNvGraphicFramePr>
          <p:nvPr>
            <p:ph sz="half" idx="2"/>
          </p:nvPr>
        </p:nvGraphicFramePr>
        <p:xfrm>
          <a:off x="1500166" y="1357298"/>
          <a:ext cx="6400800" cy="4662503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2063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Что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ожидал от занятия     ( твои цели)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Что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получил в ходе занятия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Что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было интересно, важно, нового в ходе занятия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Что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надо изменить в ходе занятия?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Шкала  успеха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214422"/>
            <a:ext cx="6400800" cy="5257800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400" dirty="0" smtClean="0"/>
              <a:t>Восстанови, что сделал на занятии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400" dirty="0" smtClean="0"/>
              <a:t>Определи деятельность по шкале успеха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400" dirty="0" smtClean="0"/>
              <a:t>Нарисуй выбранный символ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400" dirty="0" smtClean="0"/>
              <a:t>Почему так определил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3400" dirty="0" smtClean="0"/>
              <a:t>Подумай, что тебе нужно изменить чтобы работать </a:t>
            </a:r>
            <a:r>
              <a:rPr lang="ru-RU" sz="3400" dirty="0" smtClean="0"/>
              <a:t>лучше</a:t>
            </a:r>
          </a:p>
          <a:p>
            <a:pPr marL="609600" indent="-609600" eaLnBrk="1" hangingPunct="1">
              <a:buNone/>
              <a:defRPr/>
            </a:pPr>
            <a:endParaRPr lang="ru-RU" sz="2400" dirty="0" smtClean="0"/>
          </a:p>
          <a:p>
            <a:pPr marL="609600" indent="-609600" eaLnBrk="1" hangingPunct="1">
              <a:buNone/>
              <a:defRPr/>
            </a:pPr>
            <a:r>
              <a:rPr lang="ru-RU" sz="2400" dirty="0" smtClean="0"/>
              <a:t>		</a:t>
            </a:r>
            <a:r>
              <a:rPr lang="ru-RU" sz="2400" b="1" dirty="0" smtClean="0">
                <a:solidFill>
                  <a:srgbClr val="C00000"/>
                </a:solidFill>
              </a:rPr>
              <a:t>я мог бы работать лучше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		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		сегодня понял, что я работал не в полную силу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						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у </a:t>
            </a:r>
            <a:r>
              <a:rPr lang="ru-RU" b="1" dirty="0" smtClean="0">
                <a:solidFill>
                  <a:srgbClr val="C00000"/>
                </a:solidFill>
              </a:rPr>
              <a:t>меня все получилось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я </a:t>
            </a:r>
            <a:r>
              <a:rPr lang="ru-RU" b="1" dirty="0" smtClean="0">
                <a:solidFill>
                  <a:srgbClr val="C00000"/>
                </a:solidFill>
              </a:rPr>
              <a:t>очень старался, но не все получилось</a:t>
            </a: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я сегодня плохо работал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357290" y="3571876"/>
            <a:ext cx="358775" cy="285752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57290" y="4143380"/>
            <a:ext cx="358775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1428728" y="5357826"/>
            <a:ext cx="360363" cy="5048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 rot="-129665">
            <a:off x="1368001" y="4722850"/>
            <a:ext cx="433387" cy="5762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1428728" y="6000768"/>
            <a:ext cx="431800" cy="649288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 descr="img_140114_083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5482" y="4429132"/>
            <a:ext cx="2378518" cy="2428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4"/>
                </a:solidFill>
              </a:rPr>
              <a:t>Мне это пригодится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142984"/>
            <a:ext cx="8001056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dirty="0" smtClean="0"/>
              <a:t>После предварительного знакомства с материалом всему классу задается сложный, но интересный вопрос </a:t>
            </a:r>
            <a:r>
              <a:rPr lang="ru-RU" sz="2200" dirty="0" smtClean="0"/>
              <a:t>«Где </a:t>
            </a:r>
            <a:r>
              <a:rPr lang="ru-RU" sz="2200" dirty="0" smtClean="0"/>
              <a:t>реально пригодится данный материал в жизненных ситуациях?»</a:t>
            </a:r>
          </a:p>
          <a:p>
            <a:pPr eaLnBrk="1" hangingPunct="1">
              <a:defRPr/>
            </a:pPr>
            <a:r>
              <a:rPr lang="ru-RU" sz="2200" dirty="0" smtClean="0"/>
              <a:t> Учащиеся самостоятельно ( индивидуально или в группах) пытаются найти ответ на поставленный вопрос, а потом поочередно доказывают, что изучаемый материал имеет конкретную прикладную или теоретическую </a:t>
            </a:r>
            <a:r>
              <a:rPr lang="ru-RU" sz="2200" dirty="0" smtClean="0"/>
              <a:t>ценность.</a:t>
            </a:r>
            <a:endParaRPr lang="ru-RU" sz="2200" dirty="0" smtClean="0"/>
          </a:p>
        </p:txBody>
      </p:sp>
      <p:pic>
        <p:nvPicPr>
          <p:cNvPr id="5" name="Рисунок 4" descr="dy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071942"/>
            <a:ext cx="3481980" cy="2571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Рефлексия содержания учебного материала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800" dirty="0" smtClean="0"/>
              <a:t>Используется для выявления уровня осознания</a:t>
            </a:r>
          </a:p>
          <a:p>
            <a:pPr eaLnBrk="1" hangingPunct="1">
              <a:buNone/>
              <a:defRPr/>
            </a:pPr>
            <a:r>
              <a:rPr lang="ru-RU" sz="2800" dirty="0" smtClean="0"/>
              <a:t>содержания пройденного.</a:t>
            </a:r>
          </a:p>
          <a:p>
            <a:pPr eaLnBrk="1" hangingPunct="1">
              <a:buNone/>
              <a:defRPr/>
            </a:pPr>
            <a:r>
              <a:rPr lang="ru-RU" sz="2800" dirty="0" smtClean="0"/>
              <a:t>«бортовой журнал»</a:t>
            </a:r>
          </a:p>
          <a:p>
            <a:pPr eaLnBrk="1" hangingPunct="1">
              <a:buNone/>
              <a:defRPr/>
            </a:pPr>
            <a:r>
              <a:rPr lang="ru-RU" sz="2800" dirty="0" smtClean="0"/>
              <a:t>«корзина идей»</a:t>
            </a:r>
          </a:p>
          <a:p>
            <a:pPr eaLnBrk="1" hangingPunct="1">
              <a:buNone/>
              <a:defRPr/>
            </a:pPr>
            <a:r>
              <a:rPr lang="ru-RU" sz="2800" dirty="0" smtClean="0"/>
              <a:t>«</a:t>
            </a:r>
            <a:r>
              <a:rPr lang="ru-RU" sz="2800" dirty="0" err="1" smtClean="0"/>
              <a:t>синквейн</a:t>
            </a:r>
            <a:r>
              <a:rPr lang="ru-RU" sz="2800" dirty="0" smtClean="0"/>
              <a:t>»</a:t>
            </a:r>
          </a:p>
          <a:p>
            <a:pPr eaLnBrk="1" hangingPunct="1">
              <a:buNone/>
              <a:defRPr/>
            </a:pPr>
            <a:r>
              <a:rPr lang="ru-RU" sz="2800" dirty="0" smtClean="0"/>
              <a:t>«концептуальная таблица»</a:t>
            </a:r>
          </a:p>
          <a:p>
            <a:pPr eaLnBrk="1" hangingPunct="1">
              <a:buNone/>
              <a:defRPr/>
            </a:pPr>
            <a:r>
              <a:rPr lang="ru-RU" sz="2800" dirty="0" err="1" smtClean="0"/>
              <a:t>Попс-формула</a:t>
            </a:r>
            <a:endParaRPr lang="ru-RU" sz="2800" dirty="0" smtClean="0"/>
          </a:p>
        </p:txBody>
      </p:sp>
      <p:pic>
        <p:nvPicPr>
          <p:cNvPr id="19460" name="Picture 4" descr="geomast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496"/>
            <a:ext cx="3626199" cy="346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Бортовой журнал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Бортовые журналы – обобщающее название различных </a:t>
            </a:r>
            <a:r>
              <a:rPr lang="ru-RU" sz="2000" dirty="0" smtClean="0"/>
              <a:t>приемов</a:t>
            </a:r>
          </a:p>
          <a:p>
            <a:pPr>
              <a:buNone/>
            </a:pPr>
            <a:r>
              <a:rPr lang="ru-RU" sz="2000" dirty="0" smtClean="0"/>
              <a:t>обучающего </a:t>
            </a:r>
            <a:r>
              <a:rPr lang="ru-RU" sz="2000" dirty="0" smtClean="0"/>
              <a:t>письма, </a:t>
            </a:r>
            <a:r>
              <a:rPr lang="ru-RU" sz="2000" dirty="0" smtClean="0"/>
              <a:t>согласно которым </a:t>
            </a:r>
            <a:r>
              <a:rPr lang="ru-RU" sz="2000" dirty="0" smtClean="0"/>
              <a:t>учащиеся во </a:t>
            </a:r>
            <a:r>
              <a:rPr lang="ru-RU" sz="2000" dirty="0" smtClean="0"/>
              <a:t>время</a:t>
            </a:r>
          </a:p>
          <a:p>
            <a:pPr>
              <a:buNone/>
            </a:pPr>
            <a:r>
              <a:rPr lang="ru-RU" sz="2000" dirty="0" smtClean="0"/>
              <a:t>изучения </a:t>
            </a:r>
            <a:r>
              <a:rPr lang="ru-RU" sz="2000" dirty="0" smtClean="0"/>
              <a:t>темы записывают </a:t>
            </a:r>
            <a:r>
              <a:rPr lang="ru-RU" sz="2000" dirty="0" smtClean="0"/>
              <a:t>свои мысли</a:t>
            </a:r>
            <a:r>
              <a:rPr lang="ru-RU" sz="2000" dirty="0" smtClean="0"/>
              <a:t>. Когда бортовой </a:t>
            </a:r>
            <a:r>
              <a:rPr lang="ru-RU" sz="2000" dirty="0" smtClean="0"/>
              <a:t>журнал</a:t>
            </a:r>
          </a:p>
          <a:p>
            <a:pPr>
              <a:buNone/>
            </a:pPr>
            <a:r>
              <a:rPr lang="ru-RU" sz="2000" dirty="0" smtClean="0"/>
              <a:t>применяется </a:t>
            </a:r>
            <a:r>
              <a:rPr lang="ru-RU" sz="2000" dirty="0" smtClean="0"/>
              <a:t>в самом простейшем варианте, перед чтением </a:t>
            </a:r>
            <a:r>
              <a:rPr lang="ru-RU" sz="2000" dirty="0" smtClean="0"/>
              <a:t>или</a:t>
            </a:r>
          </a:p>
          <a:p>
            <a:pPr>
              <a:buNone/>
            </a:pPr>
            <a:r>
              <a:rPr lang="ru-RU" sz="2000" dirty="0" smtClean="0"/>
              <a:t>иной </a:t>
            </a:r>
            <a:r>
              <a:rPr lang="ru-RU" sz="2000" dirty="0" smtClean="0"/>
              <a:t>формой </a:t>
            </a:r>
            <a:r>
              <a:rPr lang="ru-RU" sz="2000" dirty="0" smtClean="0"/>
              <a:t>изучения материала</a:t>
            </a:r>
            <a:r>
              <a:rPr lang="ru-RU" sz="2000" dirty="0" smtClean="0"/>
              <a:t>, учащиеся записывают </a:t>
            </a:r>
            <a:r>
              <a:rPr lang="ru-RU" sz="2000" dirty="0" smtClean="0"/>
              <a:t>ответы</a:t>
            </a:r>
          </a:p>
          <a:p>
            <a:pPr>
              <a:buNone/>
            </a:pPr>
            <a:r>
              <a:rPr lang="ru-RU" sz="2000" dirty="0" smtClean="0"/>
              <a:t>на </a:t>
            </a:r>
            <a:r>
              <a:rPr lang="ru-RU" sz="2000" dirty="0" smtClean="0"/>
              <a:t>следующие </a:t>
            </a:r>
            <a:r>
              <a:rPr lang="ru-RU" sz="2000" dirty="0" smtClean="0"/>
              <a:t>вопросы: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CC0000"/>
                </a:solidFill>
              </a:rPr>
              <a:t>Таблица 1</a:t>
            </a:r>
            <a:endParaRPr lang="ru-RU" sz="2000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C0000"/>
                </a:solidFill>
              </a:rPr>
              <a:t>Таблица 2</a:t>
            </a:r>
            <a:endParaRPr lang="ru-RU" sz="2000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3571876"/>
          <a:ext cx="7310446" cy="500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5223"/>
                <a:gridCol w="3655223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Что мне известно по данной теме?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нового я узнал из текста?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4786322"/>
          <a:ext cx="6096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я знаю по теме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нового узнал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не понял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Корзина идей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Учащиеся записывают на листочках свое</a:t>
            </a:r>
          </a:p>
          <a:p>
            <a:pPr>
              <a:buNone/>
            </a:pPr>
            <a:r>
              <a:rPr lang="ru-RU" dirty="0" smtClean="0"/>
              <a:t>мнение об уроке. Все листочки кладутся в</a:t>
            </a:r>
          </a:p>
          <a:p>
            <a:pPr>
              <a:buNone/>
            </a:pPr>
            <a:r>
              <a:rPr lang="ru-RU" dirty="0" smtClean="0"/>
              <a:t>корзину (коробка, пакет), затем выборочно</a:t>
            </a:r>
          </a:p>
          <a:p>
            <a:pPr>
              <a:buNone/>
            </a:pPr>
            <a:r>
              <a:rPr lang="ru-RU" dirty="0" smtClean="0"/>
              <a:t>учителем зачитываются мнения и</a:t>
            </a:r>
          </a:p>
          <a:p>
            <a:pPr>
              <a:buNone/>
            </a:pPr>
            <a:r>
              <a:rPr lang="ru-RU" dirty="0" smtClean="0"/>
              <a:t>обсуждаются ответы.</a:t>
            </a:r>
            <a:endParaRPr lang="ru-RU" dirty="0"/>
          </a:p>
        </p:txBody>
      </p:sp>
      <p:pic>
        <p:nvPicPr>
          <p:cNvPr id="4" name="Рисунок 3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977090"/>
            <a:ext cx="3929058" cy="288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Что такое рефлексия?</a:t>
            </a:r>
          </a:p>
        </p:txBody>
      </p:sp>
      <p:pic>
        <p:nvPicPr>
          <p:cNvPr id="5124" name="Picture 4" descr="BOO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2303463" cy="1641475"/>
          </a:xfr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0298" y="1285860"/>
            <a:ext cx="631985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4000" i="1" dirty="0">
                <a:solidFill>
                  <a:srgbClr val="00B050"/>
                </a:solidFill>
                <a:latin typeface="Monotype Corsiva" pitchFamily="66" charset="0"/>
              </a:rPr>
              <a:t>Обращение </a:t>
            </a:r>
            <a:r>
              <a:rPr lang="ru-RU" sz="4000" i="1" dirty="0" smtClean="0">
                <a:solidFill>
                  <a:srgbClr val="00B050"/>
                </a:solidFill>
                <a:latin typeface="Monotype Corsiva" pitchFamily="66" charset="0"/>
              </a:rPr>
              <a:t>назад (по лат.)</a:t>
            </a:r>
            <a:endParaRPr lang="ru-RU" sz="4000" i="1" dirty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4000" i="1" dirty="0">
                <a:solidFill>
                  <a:srgbClr val="00B050"/>
                </a:solidFill>
                <a:latin typeface="Monotype Corsiva" pitchFamily="66" charset="0"/>
              </a:rPr>
              <a:t>Размышление о внутреннем </a:t>
            </a:r>
            <a:r>
              <a:rPr lang="ru-RU" sz="4000" i="1" dirty="0" smtClean="0">
                <a:solidFill>
                  <a:srgbClr val="00B050"/>
                </a:solidFill>
                <a:latin typeface="Monotype Corsiva" pitchFamily="66" charset="0"/>
              </a:rPr>
              <a:t>состоянии, самопознание (словарь иностранных слов)</a:t>
            </a:r>
            <a:endParaRPr lang="ru-RU" sz="4000" i="1" dirty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FontTx/>
              <a:buChar char="•"/>
            </a:pPr>
            <a:r>
              <a:rPr lang="ru-RU" sz="4000" i="1" dirty="0" smtClean="0">
                <a:solidFill>
                  <a:srgbClr val="00B050"/>
                </a:solidFill>
                <a:latin typeface="Monotype Corsiva" pitchFamily="66" charset="0"/>
              </a:rPr>
              <a:t>Самоанализ (толковый словарь русского языка)</a:t>
            </a:r>
          </a:p>
          <a:p>
            <a:pPr lvl="0">
              <a:buFontTx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современной педагогике под рефлексией понимают самоанализ деятельности и её  результатов.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endParaRPr lang="ru-RU" sz="4000" i="1" dirty="0">
              <a:solidFill>
                <a:srgbClr val="66FFFF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4000" i="1" dirty="0">
              <a:latin typeface="Monotype Corsiva" pitchFamily="66" charset="0"/>
            </a:endParaRPr>
          </a:p>
        </p:txBody>
      </p:sp>
      <p:pic>
        <p:nvPicPr>
          <p:cNvPr id="6" name="Picture 4" descr="BO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3034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9" name="Picture 1" descr="C:\Documents and Settings\География\Рабочий стол\анимашки\0b060b30640b4b21fffe131bdf82a53b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2714612" cy="2400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  <a:latin typeface="Arial" charset="0"/>
              </a:rPr>
              <a:t>Синквейн</a:t>
            </a:r>
            <a:endParaRPr lang="ru-RU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                                                                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14348" y="1857364"/>
            <a:ext cx="757649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Правила составления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синквейна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первая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строка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– одно слово, обычно существительное,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отражающее  главную идею;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вторая строка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– два слова, прилагательные,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описывающие основную мысль;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третья строка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– три слова, глаголы,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описывающие действия в  рамках темы;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четвертая строка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- фраза из нескольких слов,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показывающая отношение к теме;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пятая строка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– слова, связанные с первым,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отражающие сущность темы.</a:t>
            </a:r>
          </a:p>
        </p:txBody>
      </p:sp>
      <p:pic>
        <p:nvPicPr>
          <p:cNvPr id="7169" name="Picture 1" descr="C:\Documents and Settings\География\Рабочий стол\анимашки\44-0-193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571876"/>
            <a:ext cx="2143108" cy="2214578"/>
          </a:xfrm>
          <a:prstGeom prst="rect">
            <a:avLst/>
          </a:prstGeom>
          <a:noFill/>
        </p:spPr>
      </p:pic>
      <p:pic>
        <p:nvPicPr>
          <p:cNvPr id="7170" name="Picture 2" descr="C:\Documents and Settings\География\Рабочий стол\анимашки\anima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6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Пример синквейна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Магеллан</a:t>
            </a:r>
          </a:p>
          <a:p>
            <a:pPr eaLnBrk="1" hangingPunct="1">
              <a:defRPr/>
            </a:pPr>
            <a:r>
              <a:rPr lang="ru-RU" sz="2800" smtClean="0"/>
              <a:t>Смелый, любознательный</a:t>
            </a:r>
          </a:p>
          <a:p>
            <a:pPr eaLnBrk="1" hangingPunct="1">
              <a:defRPr/>
            </a:pPr>
            <a:r>
              <a:rPr lang="ru-RU" sz="2800" smtClean="0"/>
              <a:t>Открывает, изучает, доказывает</a:t>
            </a:r>
          </a:p>
          <a:p>
            <a:pPr eaLnBrk="1" hangingPunct="1">
              <a:defRPr/>
            </a:pPr>
            <a:r>
              <a:rPr lang="ru-RU" sz="2800" smtClean="0"/>
              <a:t>Восторгаюсь величием подвига</a:t>
            </a:r>
          </a:p>
          <a:p>
            <a:pPr eaLnBrk="1" hangingPunct="1">
              <a:defRPr/>
            </a:pPr>
            <a:r>
              <a:rPr lang="ru-RU" sz="2800" smtClean="0"/>
              <a:t>Мореплаватель</a:t>
            </a:r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21508" name="Picture 4" descr="88cb6c5196dc9d30-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76700"/>
            <a:ext cx="3509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Концептуальная таблица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Этот приём используют для систематизации большого </a:t>
            </a:r>
            <a:r>
              <a:rPr lang="ru-RU" sz="2000" dirty="0" smtClean="0"/>
              <a:t>объёма</a:t>
            </a:r>
          </a:p>
          <a:p>
            <a:pPr>
              <a:buNone/>
            </a:pPr>
            <a:r>
              <a:rPr lang="ru-RU" sz="2000" dirty="0" smtClean="0"/>
              <a:t>материала</a:t>
            </a:r>
            <a:r>
              <a:rPr lang="ru-RU" sz="2000" dirty="0" smtClean="0"/>
              <a:t>, развития умений анализировать, сравнивать </a:t>
            </a:r>
            <a:r>
              <a:rPr lang="ru-RU" sz="2000" dirty="0" smtClean="0"/>
              <a:t>различные</a:t>
            </a:r>
          </a:p>
          <a:p>
            <a:pPr>
              <a:buNone/>
            </a:pPr>
            <a:r>
              <a:rPr lang="ru-RU" sz="2000" dirty="0" smtClean="0"/>
              <a:t>объекты</a:t>
            </a:r>
            <a:r>
              <a:rPr lang="ru-RU" sz="2000" dirty="0" smtClean="0"/>
              <a:t>, явления. Он предполагает сравнение трёх и более аспектов </a:t>
            </a:r>
            <a:r>
              <a:rPr lang="ru-RU" sz="2000" dirty="0" smtClean="0"/>
              <a:t>или</a:t>
            </a:r>
          </a:p>
          <a:p>
            <a:pPr>
              <a:buNone/>
            </a:pPr>
            <a:r>
              <a:rPr lang="ru-RU" sz="2000" dirty="0" smtClean="0"/>
              <a:t>вопросов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928934"/>
          <a:ext cx="7286676" cy="3429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/>
                <a:gridCol w="3929090"/>
                <a:gridCol w="1928826"/>
              </a:tblGrid>
              <a:tr h="7500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Москва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для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Санкт Петербург</a:t>
                      </a:r>
                      <a:endParaRPr lang="ru-RU" b="1" dirty="0"/>
                    </a:p>
                  </a:txBody>
                  <a:tcPr/>
                </a:tc>
              </a:tr>
              <a:tr h="66973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В какой части страны расположен город?</a:t>
                      </a:r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973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В каком году</a:t>
                      </a:r>
                      <a:r>
                        <a:rPr lang="ru-RU" sz="1800" b="1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 основан город?</a:t>
                      </a:r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973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Транспортное положение</a:t>
                      </a:r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973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на реке</a:t>
                      </a:r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ПОПС-ФОРМУЛА </a:t>
            </a:r>
            <a:br>
              <a:rPr lang="ru-RU" smtClean="0"/>
            </a:br>
            <a:r>
              <a:rPr lang="ru-RU" sz="2000" smtClean="0"/>
              <a:t>(структура ответа при обосновании своей позиции, точки зрения)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200" dirty="0" smtClean="0"/>
              <a:t>Позиция(в чем заключается точка зрения)</a:t>
            </a:r>
          </a:p>
          <a:p>
            <a:pPr eaLnBrk="1" hangingPunct="1">
              <a:defRPr/>
            </a:pPr>
            <a:r>
              <a:rPr lang="ru-RU" sz="2200" dirty="0" smtClean="0"/>
              <a:t>Я СЧИТАЮ,ЧТО..</a:t>
            </a:r>
          </a:p>
          <a:p>
            <a:pPr eaLnBrk="1" hangingPunct="1">
              <a:defRPr/>
            </a:pPr>
            <a:r>
              <a:rPr lang="ru-RU" sz="2200" dirty="0" smtClean="0"/>
              <a:t>Обоснование (довод в поддержку своей позиции)</a:t>
            </a:r>
          </a:p>
          <a:p>
            <a:pPr eaLnBrk="1" hangingPunct="1">
              <a:defRPr/>
            </a:pPr>
            <a:r>
              <a:rPr lang="ru-RU" sz="2200" dirty="0" smtClean="0"/>
              <a:t>ПОТОМУ, ЧТО</a:t>
            </a:r>
          </a:p>
          <a:p>
            <a:pPr eaLnBrk="1" hangingPunct="1">
              <a:defRPr/>
            </a:pPr>
            <a:r>
              <a:rPr lang="ru-RU" sz="2200" dirty="0" smtClean="0"/>
              <a:t>Пример ( факты иллюстрирующие довод)</a:t>
            </a:r>
          </a:p>
          <a:p>
            <a:pPr eaLnBrk="1" hangingPunct="1">
              <a:defRPr/>
            </a:pPr>
            <a:r>
              <a:rPr lang="ru-RU" sz="2200" dirty="0" smtClean="0"/>
              <a:t>НАПРИМЕР..</a:t>
            </a:r>
          </a:p>
          <a:p>
            <a:pPr eaLnBrk="1" hangingPunct="1">
              <a:defRPr/>
            </a:pPr>
            <a:r>
              <a:rPr lang="ru-RU" sz="2200" dirty="0" smtClean="0"/>
              <a:t>Следствие ( вывод: что надо сделать, призыв к принятию позиции, либо повторение позиции)</a:t>
            </a:r>
          </a:p>
          <a:p>
            <a:pPr eaLnBrk="1" hangingPunct="1">
              <a:defRPr/>
            </a:pPr>
            <a:r>
              <a:rPr lang="ru-RU" sz="2200" dirty="0" smtClean="0"/>
              <a:t>ПОЭТОМУ, ТАКИМ ОБРАЗОМ</a:t>
            </a:r>
            <a:r>
              <a:rPr lang="ru-RU" sz="2000" dirty="0" smtClean="0"/>
              <a:t>.</a:t>
            </a:r>
          </a:p>
        </p:txBody>
      </p:sp>
      <p:pic>
        <p:nvPicPr>
          <p:cNvPr id="22532" name="Picture 4" descr="IMG_2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429132"/>
            <a:ext cx="36433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Пример ПОПС-формулы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Я считаю, что демографическая ситуация в стране остается неблагополучной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Потому, что до сих пор смертность превышает рождаемость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Например: каждый год население уменьшается на 700 тыс. чел. Происходит ухудшение уровня здравоохранения, подорожание  лекарств,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неполноценное питание, загрязнение окружающей среды, алкоголизм и </a:t>
            </a:r>
            <a:r>
              <a:rPr lang="ru-RU" sz="2800" dirty="0" smtClean="0"/>
              <a:t>наркомания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Чтобы увеличить численность населения, нужно срочно принимать меры по снижению смертности.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Организация образовательного процесса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Технологические карты информационно-аналитической деятельности:</a:t>
            </a:r>
          </a:p>
          <a:p>
            <a:pPr eaLnBrk="1" hangingPunct="1">
              <a:defRPr/>
            </a:pPr>
            <a:r>
              <a:rPr lang="ru-RU" sz="2800" dirty="0" smtClean="0"/>
              <a:t>Тема урока</a:t>
            </a:r>
          </a:p>
          <a:p>
            <a:pPr eaLnBrk="1" hangingPunct="1">
              <a:defRPr/>
            </a:pPr>
            <a:r>
              <a:rPr lang="ru-RU" sz="2800" dirty="0" smtClean="0"/>
              <a:t>Тип урока</a:t>
            </a:r>
          </a:p>
          <a:p>
            <a:pPr eaLnBrk="1" hangingPunct="1">
              <a:defRPr/>
            </a:pPr>
            <a:r>
              <a:rPr lang="ru-RU" sz="2800" dirty="0" smtClean="0"/>
              <a:t>Чему научился</a:t>
            </a:r>
          </a:p>
          <a:p>
            <a:pPr eaLnBrk="1" hangingPunct="1">
              <a:defRPr/>
            </a:pPr>
            <a:r>
              <a:rPr lang="ru-RU" sz="2800" dirty="0" smtClean="0"/>
              <a:t>С какой целью выполнялись задания</a:t>
            </a:r>
          </a:p>
          <a:p>
            <a:pPr eaLnBrk="1" hangingPunct="1">
              <a:defRPr/>
            </a:pPr>
            <a:r>
              <a:rPr lang="ru-RU" sz="2800" dirty="0" smtClean="0"/>
              <a:t>Какой результат урока достигнут</a:t>
            </a:r>
            <a:r>
              <a:rPr lang="ru-RU" sz="2000" dirty="0" smtClean="0"/>
              <a:t>?</a:t>
            </a:r>
          </a:p>
        </p:txBody>
      </p:sp>
      <p:pic>
        <p:nvPicPr>
          <p:cNvPr id="6" name="Рисунок 5" descr="na_jukose_45_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3" y="2428868"/>
            <a:ext cx="2560317" cy="30003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Мотивационно- целевая рефлексия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Определял цели урока</a:t>
            </a:r>
          </a:p>
          <a:p>
            <a:pPr eaLnBrk="1" hangingPunct="1">
              <a:defRPr/>
            </a:pPr>
            <a:r>
              <a:rPr lang="ru-RU" dirty="0" smtClean="0"/>
              <a:t>Вел записи в тетради</a:t>
            </a:r>
          </a:p>
          <a:p>
            <a:pPr eaLnBrk="1" hangingPunct="1">
              <a:defRPr/>
            </a:pPr>
            <a:r>
              <a:rPr lang="ru-RU" dirty="0" smtClean="0"/>
              <a:t>Дополнял ответы учащихся</a:t>
            </a:r>
          </a:p>
          <a:p>
            <a:pPr eaLnBrk="1" hangingPunct="1">
              <a:defRPr/>
            </a:pPr>
            <a:r>
              <a:rPr lang="ru-RU" dirty="0" smtClean="0"/>
              <a:t>Принимал участие в формулировке вывода</a:t>
            </a:r>
          </a:p>
          <a:p>
            <a:pPr eaLnBrk="1" hangingPunct="1">
              <a:defRPr/>
            </a:pPr>
            <a:r>
              <a:rPr lang="ru-RU" dirty="0" smtClean="0"/>
              <a:t>Отвечал у доски</a:t>
            </a:r>
          </a:p>
        </p:txBody>
      </p:sp>
      <p:pic>
        <p:nvPicPr>
          <p:cNvPr id="5" name="Рисунок 4" descr="volunte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2325624" cy="26944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Планово-прогностическая рефлексия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Что я делаю?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 какой целью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Каков результат моей деятельности?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Почему я делаю так?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Что я буду делать дальше</a:t>
            </a:r>
            <a:r>
              <a:rPr lang="ru-RU" dirty="0" smtClean="0"/>
              <a:t>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Как достичь позитивного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результата</a:t>
            </a:r>
            <a:r>
              <a:rPr lang="ru-RU" sz="2800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Что нового мы узнали?</a:t>
            </a:r>
          </a:p>
        </p:txBody>
      </p:sp>
      <p:pic>
        <p:nvPicPr>
          <p:cNvPr id="5" name="Рисунок 4" descr="149116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3344" y="3071810"/>
            <a:ext cx="3610656" cy="2857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Организационно-деятельностная рефлексия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Доволен ли ты работой в группе?</a:t>
            </a:r>
          </a:p>
          <a:p>
            <a:pPr eaLnBrk="1" hangingPunct="1">
              <a:defRPr/>
            </a:pPr>
            <a:r>
              <a:rPr lang="ru-RU" sz="2800" smtClean="0"/>
              <a:t>Было ли давление?</a:t>
            </a:r>
          </a:p>
          <a:p>
            <a:pPr eaLnBrk="1" hangingPunct="1">
              <a:defRPr/>
            </a:pPr>
            <a:r>
              <a:rPr lang="ru-RU" sz="2800" smtClean="0"/>
              <a:t>Насколько твой голос был услышан</a:t>
            </a:r>
          </a:p>
          <a:p>
            <a:pPr eaLnBrk="1" hangingPunct="1">
              <a:defRPr/>
            </a:pPr>
            <a:r>
              <a:rPr lang="ru-RU" sz="2800" smtClean="0"/>
              <a:t>Реализовал ли ты свои возможности?</a:t>
            </a:r>
          </a:p>
          <a:p>
            <a:pPr eaLnBrk="1" hangingPunct="1">
              <a:defRPr/>
            </a:pPr>
            <a:r>
              <a:rPr lang="ru-RU" sz="2800" smtClean="0"/>
              <a:t>Все ли вопросы и задания были понятны?</a:t>
            </a:r>
          </a:p>
        </p:txBody>
      </p:sp>
      <p:pic>
        <p:nvPicPr>
          <p:cNvPr id="4" name="Picture 3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23050" y="3786190"/>
            <a:ext cx="2520950" cy="2879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0"/>
            <a:ext cx="8286776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Обычно в конце урока подводятся его итоги,  обсуждение того, что узнали, и того, как работали – т.е. каждый оценивает свой вклад в достижение поставленных в начале урока целей, свою активность, эффективность работы класса, увлекательность и полезность выбранных форм работы.  Ребята по кругу высказываются одним предложением, выбирая начало фразы из рефлексивного экрана на доске: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сегодня я узнал…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было интересно…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было трудно…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выполнял задания…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понял, что…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теперь я могу…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почувствовал, что…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приобрел…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научился…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меня получилось 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смог…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попробую…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меня удивило…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урок дал мне для жизни…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мне захотелось…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Picture 4" descr="J0232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2714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6400800" cy="1471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900" dirty="0" smtClean="0"/>
              <a:t>Рефлексия – это: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	</a:t>
            </a:r>
            <a:endParaRPr lang="ru-RU" sz="1400" dirty="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714488"/>
            <a:ext cx="5143536" cy="464347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2"/>
                </a:solidFill>
              </a:rPr>
              <a:t>Основополагающая часть развивающего </a:t>
            </a:r>
            <a:r>
              <a:rPr lang="ru-RU" dirty="0" smtClean="0">
                <a:solidFill>
                  <a:schemeClr val="accent2"/>
                </a:solidFill>
              </a:rPr>
              <a:t>обучения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2"/>
                </a:solidFill>
              </a:rPr>
              <a:t>Методы, отслеживания деятельности </a:t>
            </a:r>
            <a:endParaRPr lang="ru-RU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2"/>
                </a:solidFill>
              </a:rPr>
              <a:t>Использование механизмов коммуникации и общения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7172" name="Picture 7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60" y="2071678"/>
            <a:ext cx="2971800" cy="25415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14546" y="1225689"/>
            <a:ext cx="47149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рефлексия на уроке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 совместная деятельность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учащихся и учителя,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позволяющая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совершенствовать учебный процесс,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ориентируясь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личность каждого ученика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571744"/>
            <a:ext cx="174783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География\Рабочий стол\анимашки\38970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2071702" cy="3643338"/>
          </a:xfrm>
          <a:prstGeom prst="rect">
            <a:avLst/>
          </a:prstGeom>
          <a:noFill/>
        </p:spPr>
      </p:pic>
      <p:pic>
        <p:nvPicPr>
          <p:cNvPr id="62466" name="Picture 2" descr="E:\Корщикова картинки\267430192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0"/>
            <a:ext cx="5000660" cy="1428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Рефлексия способствует развитию 3 качеств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b="1" dirty="0" smtClean="0"/>
              <a:t>Самостоятельность</a:t>
            </a:r>
            <a:r>
              <a:rPr lang="ru-RU" sz="2800" dirty="0" smtClean="0"/>
              <a:t>( не учитель отвечает за ученика, а ученик, анализируя, осознает свои возможности, сам делает свой выбор, определяет меру активности и ответственности)</a:t>
            </a:r>
          </a:p>
          <a:p>
            <a:pPr eaLnBrk="1" hangingPunct="1">
              <a:defRPr/>
            </a:pPr>
            <a:r>
              <a:rPr lang="ru-RU" sz="2800" b="1" dirty="0" smtClean="0"/>
              <a:t>Предприимчивость</a:t>
            </a:r>
            <a:r>
              <a:rPr lang="ru-RU" sz="2800" dirty="0" smtClean="0"/>
              <a:t>( ученик осознает, что он может предпринять здесь и сейчас, чтобы стало лучше. Оценивает ситуацию и исходя из новых условий ставит перед собой новые цели.</a:t>
            </a:r>
          </a:p>
          <a:p>
            <a:pPr eaLnBrk="1" hangingPunct="1">
              <a:defRPr/>
            </a:pPr>
            <a:r>
              <a:rPr lang="ru-RU" sz="2800" b="1" dirty="0" err="1" smtClean="0"/>
              <a:t>Конкурентноспособность</a:t>
            </a:r>
            <a:r>
              <a:rPr lang="ru-RU" sz="2800" dirty="0" smtClean="0"/>
              <a:t>( умеет делать что-то лучше других, действует в любых ситуациях более эффективно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Результаты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Повышение качества географических знаний и умений учащихся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Интеллектуальный и эмоциональный настрой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Рост самостоятельности во время урочной и домашней деятельности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Повышение общего уровня культуры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Приобретение умений работать с различными источниками информации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Формирование компетенций через учебно-исследовательскую и проектную деятельность.</a:t>
            </a:r>
          </a:p>
        </p:txBody>
      </p:sp>
      <p:pic>
        <p:nvPicPr>
          <p:cNvPr id="4" name="Picture 4" descr="1191268972_c4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72008"/>
            <a:ext cx="208197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1-021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62461" cy="612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85852" y="0"/>
            <a:ext cx="785814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Рефлексия может осуществляться на любом  этапе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урока.</a:t>
            </a:r>
          </a:p>
          <a:p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Рефлексия направлена 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осознание пройденного пути, 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сбор в общую копилку замеченного обдуманного, понятого каждым. </a:t>
            </a:r>
          </a:p>
          <a:p>
            <a:endParaRPr lang="ru-RU" sz="26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6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ель:</a:t>
            </a:r>
          </a:p>
          <a:p>
            <a:pPr>
              <a:buFont typeface="Wingdings" pitchFamily="2" charset="2"/>
              <a:buChar char="q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Ребенок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33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просто уйдет с урока с зафиксированным результатом, </a:t>
            </a:r>
          </a:p>
          <a:p>
            <a:pPr>
              <a:buFont typeface="Wingdings" pitchFamily="2" charset="2"/>
              <a:buChar char="q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а выстроит смысловую цепочку, 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3333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сравнит способы и методы, применяемые другими со своими.</a:t>
            </a:r>
            <a:r>
              <a:rPr lang="ru-RU" sz="2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endParaRPr lang="ru-RU" sz="2600" dirty="0" smtClean="0">
              <a:latin typeface="Monotype Corsiva" pitchFamily="66" charset="0"/>
            </a:endParaRPr>
          </a:p>
          <a:p>
            <a:endParaRPr lang="ru-RU" sz="2600" dirty="0" smtClean="0">
              <a:latin typeface="Monotype Corsiva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3" name="Picture 1" descr="C:\Documents and Settings\География\Рабочий стол\анимашки\25212810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500570"/>
            <a:ext cx="1428759" cy="1428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6286520"/>
            <a:ext cx="8501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Исходя из функций рефлексии предлагается следующая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классификация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dirty="0" smtClean="0"/>
              <a:t>Плохой учитель преподносит истину, хороший учит ее находить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А. </a:t>
            </a:r>
            <a:r>
              <a:rPr lang="ru-RU" sz="2400" dirty="0" err="1" smtClean="0">
                <a:solidFill>
                  <a:schemeClr val="tx1"/>
                </a:solidFill>
              </a:rPr>
              <a:t>Дистервег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rganization Chart 8"/>
          <p:cNvGraphicFramePr>
            <a:graphicFrameLocks/>
          </p:cNvGraphicFramePr>
          <p:nvPr>
            <p:ph sz="half" idx="2"/>
          </p:nvPr>
        </p:nvGraphicFramePr>
        <p:xfrm>
          <a:off x="1000100" y="1643050"/>
          <a:ext cx="6908804" cy="442915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Рефлексия настроения и эмоционального состояния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Выбор рисунка, который соответствует настроению  </a:t>
            </a:r>
          </a:p>
          <a:p>
            <a:pPr eaLnBrk="1" hangingPunct="1">
              <a:defRPr/>
            </a:pPr>
            <a:r>
              <a:rPr lang="ru-RU" sz="2400" dirty="0" smtClean="0"/>
              <a:t>Букет </a:t>
            </a:r>
            <a:r>
              <a:rPr lang="ru-RU" sz="2400" dirty="0" smtClean="0"/>
              <a:t>настроения. </a:t>
            </a:r>
          </a:p>
          <a:p>
            <a:pPr eaLnBrk="1" hangingPunct="1">
              <a:defRPr/>
            </a:pPr>
            <a:r>
              <a:rPr lang="ru-RU" sz="2400" dirty="0" smtClean="0"/>
              <a:t>Эпиграф.</a:t>
            </a:r>
          </a:p>
          <a:p>
            <a:pPr eaLnBrk="1" hangingPunct="1">
              <a:defRPr/>
            </a:pPr>
            <a:r>
              <a:rPr lang="ru-RU" sz="2400" dirty="0" smtClean="0"/>
              <a:t>Видеоролик.</a:t>
            </a:r>
            <a:endParaRPr lang="ru-RU" sz="24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8196" name="Picture 6" descr="3aa222db1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65720"/>
            <a:ext cx="3024187" cy="298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36500625_bfoto_ru_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420361" cy="29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4. вивальди - 'времена года'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Эмоционально-художественная и музыкальная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71612"/>
            <a:ext cx="7643866" cy="24288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Эмоционально-художественная( предлагаются 2 картины. Одна с печальным настроением , другая с веселым, радостным. Выбрать, которая соответствует настроению)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Эмоционально-музыкальная( звучит тревожная музыка и восторженная. Выбрать которая соответствует эмоциональному настроению)</a:t>
            </a:r>
          </a:p>
        </p:txBody>
      </p:sp>
      <p:pic>
        <p:nvPicPr>
          <p:cNvPr id="9220" name="Picture 8" descr="3e30dc069a43a9bed2c6ef632c9275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43380"/>
            <a:ext cx="2391027" cy="22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desen concurs cop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929066"/>
            <a:ext cx="18288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143380"/>
            <a:ext cx="27717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Видеоролик «Волшебная Япония»</a:t>
            </a:r>
            <a:endParaRPr lang="ru-RU" dirty="0"/>
          </a:p>
        </p:txBody>
      </p:sp>
      <p:pic>
        <p:nvPicPr>
          <p:cNvPr id="6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Рефлексия деятельности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000108"/>
            <a:ext cx="6400800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/>
              <a:t>Дает возможность осмысления способов 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/>
              <a:t>приемов работы с учебным материалом, поиска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200" dirty="0" smtClean="0"/>
              <a:t>наиболее рациональных.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200" dirty="0" err="1" smtClean="0"/>
              <a:t>Фишбон</a:t>
            </a:r>
            <a:r>
              <a:rPr lang="ru-RU" sz="2200" dirty="0" smtClean="0"/>
              <a:t> ( рыбья кость)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10244" name="Picture 4" descr="13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32567"/>
            <a:ext cx="3360744" cy="399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1231</Words>
  <Application>Microsoft Office PowerPoint</Application>
  <PresentationFormat>Экран (4:3)</PresentationFormat>
  <Paragraphs>266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Совершенствование географического образования в режиме обучения рефлексивных технологий</vt:lpstr>
      <vt:lpstr>Что такое рефлексия?</vt:lpstr>
      <vt:lpstr>Рефлексия – это:   </vt:lpstr>
      <vt:lpstr>Слайд 4</vt:lpstr>
      <vt:lpstr>Плохой учитель преподносит истину, хороший учит ее находить А. Дистервег</vt:lpstr>
      <vt:lpstr>Рефлексия настроения и эмоционального состояния</vt:lpstr>
      <vt:lpstr>Эмоционально-художественная и музыкальная</vt:lpstr>
      <vt:lpstr>Видеоролик «Волшебная Япония»</vt:lpstr>
      <vt:lpstr>Рефлексия деятельности  </vt:lpstr>
      <vt:lpstr>Пример фишбона</vt:lpstr>
      <vt:lpstr>Эссе</vt:lpstr>
      <vt:lpstr>Инсерт- критический анализ текста. Читаем незнакомый текст , маркируем и заносим таблицу </vt:lpstr>
      <vt:lpstr>Телеграмма</vt:lpstr>
      <vt:lpstr>Письменная рефлексия « квадрат»</vt:lpstr>
      <vt:lpstr>Шкала  успеха</vt:lpstr>
      <vt:lpstr>Мне это пригодится</vt:lpstr>
      <vt:lpstr>Рефлексия содержания учебного материала</vt:lpstr>
      <vt:lpstr>Бортовой журнал</vt:lpstr>
      <vt:lpstr>Корзина идей</vt:lpstr>
      <vt:lpstr>Синквейн</vt:lpstr>
      <vt:lpstr>Пример синквейна</vt:lpstr>
      <vt:lpstr>Концептуальная таблица</vt:lpstr>
      <vt:lpstr>ПОПС-ФОРМУЛА  (структура ответа при обосновании своей позиции, точки зрения)</vt:lpstr>
      <vt:lpstr>Пример ПОПС-формулы</vt:lpstr>
      <vt:lpstr>Организация образовательного процесса</vt:lpstr>
      <vt:lpstr>Мотивационно- целевая рефлексия</vt:lpstr>
      <vt:lpstr>Планово-прогностическая рефлексия</vt:lpstr>
      <vt:lpstr>Организационно-деятельностная рефлексия</vt:lpstr>
      <vt:lpstr>Слайд 29</vt:lpstr>
      <vt:lpstr>Слайд 30</vt:lpstr>
      <vt:lpstr>Рефлексия способствует развитию 3 качеств</vt:lpstr>
      <vt:lpstr>Результаты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географического образования в режиме обучения рефлексивных технологий.</dc:title>
  <dc:creator>Ольга</dc:creator>
  <cp:lastModifiedBy>Ольга</cp:lastModifiedBy>
  <cp:revision>58</cp:revision>
  <dcterms:created xsi:type="dcterms:W3CDTF">2016-01-06T16:00:54Z</dcterms:created>
  <dcterms:modified xsi:type="dcterms:W3CDTF">2016-01-10T10:38:42Z</dcterms:modified>
</cp:coreProperties>
</file>