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2" r:id="rId16"/>
    <p:sldId id="268" r:id="rId17"/>
    <p:sldId id="271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99"/>
    <a:srgbClr val="FF3300"/>
    <a:srgbClr val="F002F0"/>
    <a:srgbClr val="27911F"/>
    <a:srgbClr val="00FF00"/>
    <a:srgbClr val="66FF66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270" y="14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628800"/>
            <a:ext cx="6624736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ребят есть правил много - Знать их нужно на дороге ! Чтоб в беду не угодить . 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Будем вместе их учить !  </a:t>
            </a:r>
            <a:endParaRPr lang="ru-RU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556792"/>
            <a:ext cx="6246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Вот на улицу выходим,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 И к дороге мы подходим,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 По асфальту шуршат шины,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 Едут разные машины.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9753" y="188640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Правило 1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«Дорога только для машин»</a:t>
            </a:r>
            <a:endParaRPr lang="ru-RU" sz="2800" b="1" dirty="0">
              <a:ln w="18000">
                <a:solidFill>
                  <a:schemeClr val="tx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2" name="Picture 2" descr="http://img1.labirint.ru/books/210184/scrn_big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722" y="3244570"/>
            <a:ext cx="5599462" cy="2848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411760" y="260648"/>
            <a:ext cx="5544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Правило 2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«Иди только по тротуару»</a:t>
            </a:r>
            <a:endParaRPr lang="ru-RU" sz="2800" b="1" dirty="0">
              <a:ln w="18000">
                <a:solidFill>
                  <a:schemeClr val="tx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556792"/>
            <a:ext cx="5904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sz="2000" dirty="0" smtClean="0">
                <a:latin typeface="Arial Black" pitchFamily="34" charset="0"/>
              </a:rPr>
              <a:t>Тротуар для пешеходов,</a:t>
            </a:r>
          </a:p>
          <a:p>
            <a:r>
              <a:rPr lang="ru-RU" sz="2000" dirty="0" smtClean="0">
                <a:latin typeface="Arial Black" pitchFamily="34" charset="0"/>
              </a:rPr>
              <a:t>Здесь машинам нету хода! </a:t>
            </a:r>
          </a:p>
          <a:p>
            <a:r>
              <a:rPr lang="ru-RU" sz="2000" dirty="0" smtClean="0">
                <a:latin typeface="Arial Black" pitchFamily="34" charset="0"/>
              </a:rPr>
              <a:t>Чуть повыше чем дорога,</a:t>
            </a:r>
          </a:p>
          <a:p>
            <a:r>
              <a:rPr lang="ru-RU" sz="2000" dirty="0" smtClean="0">
                <a:latin typeface="Arial Black" pitchFamily="34" charset="0"/>
              </a:rPr>
              <a:t>Пешеходные пути,</a:t>
            </a:r>
          </a:p>
          <a:p>
            <a:r>
              <a:rPr lang="ru-RU" sz="2000" dirty="0" smtClean="0">
                <a:latin typeface="Arial Black" pitchFamily="34" charset="0"/>
              </a:rPr>
              <a:t> Чтобы все по тротуару </a:t>
            </a:r>
          </a:p>
          <a:p>
            <a:r>
              <a:rPr lang="ru-RU" sz="2000" dirty="0" smtClean="0">
                <a:latin typeface="Arial Black" pitchFamily="34" charset="0"/>
              </a:rPr>
              <a:t>Без забот могли идти!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4100" name="Picture 4" descr="http://globuss24.ru/web/userfiles/image/doc/hello_html_6fb122ea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55976" y="2996952"/>
            <a:ext cx="4572000" cy="3240360"/>
          </a:xfrm>
          <a:prstGeom prst="rect">
            <a:avLst/>
          </a:prstGeom>
          <a:ln w="190500" cap="sq">
            <a:solidFill>
              <a:srgbClr val="F002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692696"/>
            <a:ext cx="540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Правило 3 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«Не беги через дорогу»</a:t>
            </a:r>
            <a:endParaRPr lang="ru-RU" sz="2800" b="1" dirty="0">
              <a:ln w="18000">
                <a:solidFill>
                  <a:schemeClr val="tx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 descr="http://vlasiha-zato.ru/upload/iblock/8b6/8b66bdfce85048a466300dd6168e0df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988840"/>
            <a:ext cx="4710044" cy="3723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9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88640"/>
            <a:ext cx="67687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Правило 4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«Будь внимательным!»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Разве можно так, подружки!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Где ваши глаза и ушки!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От такого поведенья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Может быть не мало бед: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Ведь дорога не для чтенья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И не место для бесед!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5122" name="Picture 2" descr="Правило 5 «Будь внимательным!»Разве можно так, подружки!Где ваши глаза и ушки!От такого поведеньяМожет быть не мало бед:Ведь дорога не для чтеньяИ не место для бесед!"/>
          <p:cNvPicPr>
            <a:picLocks noChangeAspect="1" noChangeArrowheads="1"/>
          </p:cNvPicPr>
          <p:nvPr/>
        </p:nvPicPr>
        <p:blipFill>
          <a:blip r:embed="rId3" cstate="print"/>
          <a:srcRect b="152"/>
          <a:stretch>
            <a:fillRect/>
          </a:stretch>
        </p:blipFill>
        <p:spPr bwMode="auto">
          <a:xfrm>
            <a:off x="6084168" y="3068960"/>
            <a:ext cx="2736304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http://pandia.ru/text/79/094/images/image040_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933056"/>
            <a:ext cx="4032448" cy="2644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764705"/>
            <a:ext cx="61926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Правило 5</a:t>
            </a:r>
          </a:p>
          <a:p>
            <a:pPr algn="ctr"/>
            <a:r>
              <a:rPr lang="ru-RU" sz="2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« Переходи дорогу по пешеходному переходу»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2204864"/>
            <a:ext cx="59766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Чтобы приучить пешеходов к порядку.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Разлиновали асфальт, как тетрадку.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Через дорогу полоски идут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И за собой пешехода ведут.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3074" name="Picture 2" descr="https://ds02.infourok.ru/uploads/ex/012e/00024b1d-12061e90/hello_html_5b6b343b.jpg"/>
          <p:cNvPicPr>
            <a:picLocks noChangeAspect="1" noChangeArrowheads="1"/>
          </p:cNvPicPr>
          <p:nvPr/>
        </p:nvPicPr>
        <p:blipFill>
          <a:blip r:embed="rId3" cstate="print"/>
          <a:srcRect b="9"/>
          <a:stretch>
            <a:fillRect/>
          </a:stretch>
        </p:blipFill>
        <p:spPr bwMode="auto">
          <a:xfrm>
            <a:off x="2915816" y="3573016"/>
            <a:ext cx="3384376" cy="2691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Правило 6</a:t>
            </a:r>
          </a:p>
          <a:p>
            <a:pPr algn="ctr"/>
            <a:r>
              <a:rPr lang="ru-RU" sz="2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« Переход проезжей части»</a:t>
            </a:r>
          </a:p>
          <a:p>
            <a:pPr algn="ctr"/>
            <a:endParaRPr lang="ru-RU" sz="2800" b="1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2000" dirty="0" smtClean="0">
                <a:latin typeface="Arial Black" pitchFamily="34" charset="0"/>
              </a:rPr>
              <a:t>Переход по пешеходному переходу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не гарантирует </a:t>
            </a:r>
            <a:r>
              <a:rPr lang="ru-RU" sz="2000" dirty="0" smtClean="0">
                <a:latin typeface="Arial Black" pitchFamily="34" charset="0"/>
              </a:rPr>
              <a:t>полную безопасность. 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Ты должен не только видеть, но и слышать дорогу.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4098" name="Picture 2" descr="Правило 7 « Переход проезжей части»Переход по пешеходному переходу не гарантирует полную безопасность. Ты должен не только видеть, но и слышать дорогу."/>
          <p:cNvPicPr>
            <a:picLocks noChangeAspect="1" noChangeArrowheads="1"/>
          </p:cNvPicPr>
          <p:nvPr/>
        </p:nvPicPr>
        <p:blipFill>
          <a:blip r:embed="rId3" cstate="print"/>
          <a:srcRect b="14"/>
          <a:stretch>
            <a:fillRect/>
          </a:stretch>
        </p:blipFill>
        <p:spPr bwMode="auto">
          <a:xfrm>
            <a:off x="2051720" y="2564904"/>
            <a:ext cx="5328592" cy="3702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8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60649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Правило 7</a:t>
            </a:r>
          </a:p>
          <a:p>
            <a:pPr algn="ctr"/>
            <a:r>
              <a:rPr lang="ru-RU" sz="2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«Не играйте на дороге!»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979712" y="1124744"/>
            <a:ext cx="6480720" cy="255454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Мой весёлый, звонкий мяч,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Ты куда помчался вскачь?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Красный, жёлтый, голубой.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Не угнаться за тобой!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На проезжей части, дети,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Не играйте в игры эти.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Бегать можно без оглядки,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Во дворе и на площадке.</a:t>
            </a:r>
          </a:p>
        </p:txBody>
      </p:sp>
      <p:pic>
        <p:nvPicPr>
          <p:cNvPr id="2054" name="Picture 6" descr="http://www.metod-kopilka.ru/images/doc/43/37680/1/hello_html_37ddd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717032"/>
            <a:ext cx="4648200" cy="2971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980728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дороге должен каждый</a:t>
            </a:r>
          </a:p>
          <a:p>
            <a:pPr algn="ctr"/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движенья знать,</a:t>
            </a:r>
          </a:p>
          <a:p>
            <a:pPr algn="ctr"/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И, конечно, очень важно</a:t>
            </a:r>
          </a:p>
          <a:p>
            <a:pPr algn="ctr"/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Их, ребята, выполнять!</a:t>
            </a:r>
            <a:endParaRPr lang="ru-RU" sz="3600" b="1" spc="50" dirty="0">
              <a:ln w="11430">
                <a:solidFill>
                  <a:sysClr val="windowText" lastClr="000000"/>
                </a:solidFill>
              </a:ln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://www.chitalnya.ru/upload2/417/68ac93f980dbbe3aa282177502f9fca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212976"/>
            <a:ext cx="2148710" cy="2971056"/>
          </a:xfrm>
          <a:prstGeom prst="rect">
            <a:avLst/>
          </a:prstGeom>
          <a:noFill/>
        </p:spPr>
      </p:pic>
      <p:pic>
        <p:nvPicPr>
          <p:cNvPr id="1028" name="Picture 4" descr="http://cliparts.co/cliparts/ki8/5rA/ki85rA47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933056"/>
            <a:ext cx="4170574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5000">
              <a:srgbClr val="FF6633"/>
            </a:gs>
            <a:gs pos="50000">
              <a:srgbClr val="FFFF00"/>
            </a:gs>
            <a:gs pos="75000">
              <a:srgbClr val="92D050"/>
            </a:gs>
            <a:gs pos="100000">
              <a:srgbClr val="27911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556792"/>
            <a:ext cx="6120680" cy="4590510"/>
          </a:xfrm>
          <a:prstGeom prst="rect">
            <a:avLst/>
          </a:prstGeom>
          <a:ln w="190500" cap="sq">
            <a:solidFill>
              <a:srgbClr val="F002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395536" y="260647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«Наш друг – светофор!»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7" y="5877272"/>
            <a:ext cx="5184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764703"/>
            <a:ext cx="6753973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Помогает с давних пор</a:t>
            </a:r>
          </a:p>
          <a:p>
            <a:pPr algn="ctr"/>
            <a:r>
              <a:rPr lang="ru-RU" sz="44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Детям, друг</a:t>
            </a:r>
          </a:p>
          <a:p>
            <a:pPr algn="ctr"/>
            <a:r>
              <a:rPr lang="ru-RU" sz="44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наш, светофор.</a:t>
            </a:r>
            <a:br>
              <a:rPr lang="ru-RU" sz="44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Объяснит без напряженья</a:t>
            </a:r>
          </a:p>
          <a:p>
            <a:pPr algn="ctr"/>
            <a:r>
              <a:rPr lang="ru-RU" sz="44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Детям правила движенья.</a:t>
            </a:r>
            <a:endParaRPr lang="ru-RU" sz="44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4" name="Picture 2" descr="https://clipartoons.com/wp-content/uploads/2016/01/school-children-clipart-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581128"/>
            <a:ext cx="2120214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4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492" y="332655"/>
            <a:ext cx="8079956" cy="6181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347864" y="548680"/>
            <a:ext cx="50405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Светофор</a:t>
            </a:r>
            <a:r>
              <a:rPr lang="ru-RU" sz="3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27911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27911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это устройство, которое световыми сигналами разрешает или запрещает движение транспорта и пешеходов. </a:t>
            </a:r>
            <a:endParaRPr lang="ru-RU" sz="36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27911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908720"/>
            <a:ext cx="6048672" cy="5078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Сигналы располагаются в нём в строгой последовательности: </a:t>
            </a:r>
            <a:r>
              <a:rPr lang="ru-RU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красный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жёлтый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27911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зелёный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Светофоры устанавливают на самых опасных участках дороги.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39653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Выбор цветов для светофора не случаен!</a:t>
            </a:r>
            <a:endParaRPr lang="ru-RU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2" name="Picture 2" descr="https://ds03.infourok.ru/uploads/ex/0504/0003ae83-de1112bb/hello_html_321d8fb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36712"/>
            <a:ext cx="7740352" cy="5805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F3300"/>
            </a:gs>
            <a:gs pos="100000">
              <a:srgbClr val="FF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32656"/>
            <a:ext cx="7056784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Самый строгий – красный свет.</a:t>
            </a:r>
          </a:p>
          <a:p>
            <a:pPr algn="ctr"/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Если он горит,</a:t>
            </a:r>
          </a:p>
          <a:p>
            <a:pPr algn="ctr"/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Стоп!!!</a:t>
            </a:r>
          </a:p>
          <a:p>
            <a:pPr algn="ctr"/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Дороги дальше нет,</a:t>
            </a:r>
          </a:p>
          <a:p>
            <a:pPr algn="ctr"/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Путь для всех закрыт!</a:t>
            </a:r>
            <a:endParaRPr lang="ru-RU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 descr="http://vmeste.opredelim.com/tw_files2/urls_31/48/d-47724/47724_html_28dca90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614704"/>
            <a:ext cx="3024336" cy="3815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0" name="Picture 4" descr="http://vmeste.opredelim.com/tw_files2/urls_31/48/d-47724/47724_html_m497936c5.png"/>
          <p:cNvPicPr>
            <a:picLocks noChangeAspect="1" noChangeArrowheads="1"/>
          </p:cNvPicPr>
          <p:nvPr/>
        </p:nvPicPr>
        <p:blipFill>
          <a:blip r:embed="rId3" cstate="print"/>
          <a:srcRect r="39"/>
          <a:stretch>
            <a:fillRect/>
          </a:stretch>
        </p:blipFill>
        <p:spPr bwMode="auto">
          <a:xfrm>
            <a:off x="251520" y="2924944"/>
            <a:ext cx="4452495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64999">
              <a:srgbClr val="FFFF00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88640"/>
            <a:ext cx="6912768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Чтоб спокойно перешёл ты, </a:t>
            </a:r>
          </a:p>
          <a:p>
            <a:pPr algn="ctr"/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Слушай наш совет: </a:t>
            </a:r>
          </a:p>
          <a:p>
            <a:pPr algn="ctr">
              <a:buFontTx/>
              <a:buChar char="-"/>
            </a:pPr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Жди! Увидишь скоро жёлтый </a:t>
            </a:r>
          </a:p>
          <a:p>
            <a:pPr algn="ctr"/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середине свет. </a:t>
            </a:r>
            <a:endParaRPr lang="ru-RU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 descr="c:\documents and settings\пользователь\рабочий стол\2009-09-18_16044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420888"/>
            <a:ext cx="3096344" cy="3914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6" name="Picture 4" descr="http://ntagil.uralstudent.ru/i/uploads/Poll/logo/o2146908.jpg?ts=13977094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348880"/>
            <a:ext cx="3059832" cy="4079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66"/>
            </a:gs>
            <a:gs pos="64999">
              <a:srgbClr val="00FF00"/>
            </a:gs>
            <a:gs pos="100000">
              <a:srgbClr val="27911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756084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за ним зелёный свет </a:t>
            </a:r>
          </a:p>
          <a:p>
            <a:pPr algn="ctr"/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Вспыхнет впереди. </a:t>
            </a:r>
          </a:p>
          <a:p>
            <a:pPr algn="ctr"/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Скажет он – препятствий нет,</a:t>
            </a:r>
          </a:p>
          <a:p>
            <a:pPr algn="ctr"/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Смело в путь иди… </a:t>
            </a:r>
            <a:endParaRPr lang="ru-RU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c:\documents and settings\пользователь\рабочий стол\2009-09-18_16045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492896"/>
            <a:ext cx="3122525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http://birmaga.ru/dostb/%D0%91%D0%B5%D1%80%D0%B5%D0%B3%D0%B8%D1%82%D0%B5+%D1%81%D0%B5%D0%B1%D1%8F+%D0%B8+%D1%81%D0%B2%D0%BE%D0%B8%D1%85+%D0%B1%D0%BB%D0%B8%D0%B7%D0%BA%D0%B8%D1%85+%D0%B8+%D0%BD%D0%B5+%D0%B7%D0%B0%D0%B1%D1%8B%D0%B2%D0%B0%D0%B9%D1%82%D0%B5b/169415_html_m1f638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132856"/>
            <a:ext cx="4450754" cy="4450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291</Words>
  <Application>Microsoft Office PowerPoint</Application>
  <PresentationFormat>Экран (4:3)</PresentationFormat>
  <Paragraphs>68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 Шешегова</dc:creator>
  <cp:lastModifiedBy>KIRIL</cp:lastModifiedBy>
  <cp:revision>21</cp:revision>
  <dcterms:created xsi:type="dcterms:W3CDTF">2016-10-16T12:54:50Z</dcterms:created>
  <dcterms:modified xsi:type="dcterms:W3CDTF">2024-09-08T08:06:49Z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1667662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