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94" autoAdjust="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1D3DA-868A-CD6A-D6CC-758CE54FC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B194F7-6F51-A262-1746-EE6DD4C3F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84A732-2AF1-4C33-BFA7-D901B39A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90AAB-62C0-F9F1-BAD0-ABDFE79D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2088F-22BB-3893-2A4E-BADE9B6E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75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50625-BDA6-3050-650D-3ABE5DC5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69D3E2-C46F-EB9D-BAC4-27D6C580B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77C1F-8101-F153-BEB5-016755C8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DA4684-056A-46A6-4BF0-F72F1BF9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04FB17-9CA7-3991-40CE-6CE28CB8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9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628741-0C05-0F34-A2DE-B4B8A34C3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82FC73-8438-9902-AA8B-CCB4F474C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BC12A8-F399-EDA7-CB97-3438DA32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9F9314-5828-9BD3-E1DE-46680E31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1C45DA-D5AA-58EA-A01F-213B0C45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7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60EC7-E331-5E38-3CDB-F5F490F6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4DCB23-8F0D-E346-EE25-CBB69374F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0297B-64D7-7F18-BD08-26397002F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F8C275-7620-059E-96EA-114CC28C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72695-A824-6072-02E4-71CC960C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44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FE3D7-F6FD-C951-9DBC-B5C059C1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695075-3A3B-5A48-3D00-973A22F98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C0B5A-3A53-8B2B-93EB-2A9B88C9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AB37E-6B81-1775-C8BF-0705E4EA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68284-B575-3E24-85A8-337DE6E8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537EF-A227-A9CD-758F-7074B5C98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91F17-54F0-3C98-E400-E5D634A31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73C73-8CDA-F2AC-DCDB-3551A6FEA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BB12EE-8088-E506-BAF1-4A6662CA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0BBE70-9CF8-5314-7ADD-57C0B08E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E25D4-BBA4-0943-2CBE-E6B388B7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6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FF76C-8AEB-4AB7-C3BF-FCDA0D38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305176-AAF3-317B-47DE-2C6A5200D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8D1E9A-9930-5EB4-5608-0CFEAD1F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FEE136-A0E9-F85C-01AA-742D6C2E5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85AC35-7F85-B88D-9105-F48B841AF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9D73E2-938F-C3D3-C3D3-65709B8E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7242CA-BDC1-E62F-E0C1-922E0715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CE728F-BB86-C8D1-972B-3E11094A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11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15A29-4796-1FD0-1A80-DA88841D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8C9BE-9899-667E-4755-3C533292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A7DC0-8AD0-5DE2-0925-0ADEE00B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8D3970-6BEA-7AB3-5CF3-A76D18F0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6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8356BA-B366-7C39-B9CD-0668A510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F93640-55BF-1E06-2462-364A4D4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D5E334-386A-3251-C0BE-A24CFD0C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77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5BD0A-F5F5-39B7-7551-34A95E34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88036-861D-2394-D656-245127019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74878-2A1E-FCED-0340-1B62DA678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A33925-6CA7-5238-B803-D7A3827A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2BBBEA-6411-9D5F-1CDF-06FC3BC3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CD30E-B619-88AA-015A-9F6BB08E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1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85B91-E2B5-EA92-DD13-3F72CEB9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803991-BA5C-1B14-7476-09F850921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FA5382-384A-DB6D-1CEE-4AE500F8F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634894-04B0-AF9D-1C8D-885CD9D9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5F51E-0971-37EB-21E3-93E84F02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000370-C1F7-DD2B-7CC0-EA8344AE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2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32CFE-3276-6EAB-F309-ED98ED87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CD662-AC44-69CD-65DD-C3349F2AE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384B1A-B7F6-E21D-BB83-6B0072D61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C426-7F0B-4A03-8621-648FB713787E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75D6BF-5179-4157-438C-8D1238B29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65337-9C05-76F3-CF7C-E1DF58B52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482EA-FF72-4D4E-9FCC-11D3A1883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4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3.jpg"/><Relationship Id="rId5" Type="http://schemas.openxmlformats.org/officeDocument/2006/relationships/image" Target="../media/image19.jpg"/><Relationship Id="rId10" Type="http://schemas.openxmlformats.org/officeDocument/2006/relationships/image" Target="../media/image22.jpg"/><Relationship Id="rId4" Type="http://schemas.openxmlformats.org/officeDocument/2006/relationships/image" Target="../media/image18.jp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0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7.emf"/><Relationship Id="rId17" Type="http://schemas.openxmlformats.org/officeDocument/2006/relationships/oleObject" Target="../embeddings/oleObject8.bin"/><Relationship Id="rId2" Type="http://schemas.openxmlformats.org/officeDocument/2006/relationships/image" Target="../media/image5.jpg"/><Relationship Id="rId16" Type="http://schemas.openxmlformats.org/officeDocument/2006/relationships/image" Target="../media/image39.emf"/><Relationship Id="rId20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6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8.emf"/><Relationship Id="rId22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C5316-ED8B-C7BD-B074-94F15C4A0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E012C4-96C3-986E-0940-F53A5E7E6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77517A-4F2D-A9F8-3581-C98D2CB7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60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41E86-F3D7-48F3-3650-1940A336D943}"/>
              </a:ext>
            </a:extLst>
          </p:cNvPr>
          <p:cNvSpPr txBox="1"/>
          <p:nvPr/>
        </p:nvSpPr>
        <p:spPr>
          <a:xfrm>
            <a:off x="6478621" y="5257800"/>
            <a:ext cx="4131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Подготовили :воспитатели </a:t>
            </a:r>
            <a:r>
              <a:rPr lang="ru-RU" dirty="0" err="1"/>
              <a:t>Сгонник</a:t>
            </a:r>
            <a:r>
              <a:rPr lang="ru-RU" dirty="0"/>
              <a:t> Е.И.</a:t>
            </a:r>
          </a:p>
          <a:p>
            <a:r>
              <a:rPr lang="ru-RU" dirty="0"/>
              <a:t>                                                  </a:t>
            </a:r>
            <a:r>
              <a:rPr lang="ru-RU" dirty="0" err="1"/>
              <a:t>Сгонник</a:t>
            </a:r>
            <a:r>
              <a:rPr lang="ru-RU" dirty="0"/>
              <a:t> А.М.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B6D4E-BB8D-E02E-C867-CDB392BF164B}"/>
              </a:ext>
            </a:extLst>
          </p:cNvPr>
          <p:cNvSpPr txBox="1"/>
          <p:nvPr/>
        </p:nvSpPr>
        <p:spPr>
          <a:xfrm>
            <a:off x="5214026" y="6352162"/>
            <a:ext cx="17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Ессентуки 2025г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F1BEB-36D3-9FCB-25B2-E2DFA4D4CE43}"/>
              </a:ext>
            </a:extLst>
          </p:cNvPr>
          <p:cNvSpPr txBox="1"/>
          <p:nvPr/>
        </p:nvSpPr>
        <p:spPr>
          <a:xfrm>
            <a:off x="2429746" y="337306"/>
            <a:ext cx="63915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Отчёт по  реализации  программы </a:t>
            </a:r>
          </a:p>
          <a:p>
            <a:pPr algn="ctr"/>
            <a:r>
              <a:rPr lang="ru-RU" sz="2800" b="1" dirty="0"/>
              <a:t>инновационной деятельности по теме :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Леготехник</a:t>
            </a:r>
            <a:r>
              <a:rPr lang="ru-RU" sz="2800" b="1" dirty="0"/>
              <a:t>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C94936-A70D-C2A5-0737-0F9141CC6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26" y="3154007"/>
            <a:ext cx="3541406" cy="190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B4BDCB-10F2-74FA-FED7-BCB59AC09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45" y="4146077"/>
            <a:ext cx="3098968" cy="209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1B839A-B4C3-2929-7140-99A73BC62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8" y="1298796"/>
            <a:ext cx="3775371" cy="212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00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64593-AACE-C527-B34A-BB68F0CD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82DA4-AF4D-BDF4-ABF4-C20CE5F1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92"/>
            <a:ext cx="12192000" cy="6868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61B0C-B10E-25C4-C71C-3C7AAF4B0375}"/>
              </a:ext>
            </a:extLst>
          </p:cNvPr>
          <p:cNvSpPr txBox="1"/>
          <p:nvPr/>
        </p:nvSpPr>
        <p:spPr>
          <a:xfrm>
            <a:off x="4707286" y="952992"/>
            <a:ext cx="189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выставки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37A11-57A7-FE65-3E22-3F660095B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49" y="1629960"/>
            <a:ext cx="2152252" cy="476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C0362B-9251-6C88-0976-6BD41120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01" y="2480553"/>
            <a:ext cx="3498882" cy="379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FC466C-A98A-2D08-1998-056B69404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6" r="25496"/>
          <a:stretch/>
        </p:blipFill>
        <p:spPr>
          <a:xfrm>
            <a:off x="9158607" y="357492"/>
            <a:ext cx="2178375" cy="614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8106F-9BF9-7D6E-A666-9188D5B47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7" y="832856"/>
            <a:ext cx="2534387" cy="561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334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107D5-2EDA-92B3-347F-530255E98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21511-70FD-26CC-B576-4A896FF70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" y="0"/>
            <a:ext cx="12192000" cy="6868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28DD5-770D-F99C-2A2B-9FB7A452B3F7}"/>
              </a:ext>
            </a:extLst>
          </p:cNvPr>
          <p:cNvSpPr txBox="1"/>
          <p:nvPr/>
        </p:nvSpPr>
        <p:spPr>
          <a:xfrm>
            <a:off x="4844373" y="583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6EBC84-3B30-8C80-D275-8B02EA5F2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0" y="671050"/>
            <a:ext cx="6953250" cy="54476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F98D25-2B90-5197-C46B-22BF0A4E6E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0" y="3297677"/>
            <a:ext cx="3442599" cy="229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18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C3CA97-02FE-DC4B-2F7E-E5C687836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98"/>
            <a:ext cx="12192000" cy="6887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8137D-657C-06C7-9FB6-8C01E0410FE9}"/>
              </a:ext>
            </a:extLst>
          </p:cNvPr>
          <p:cNvSpPr txBox="1"/>
          <p:nvPr/>
        </p:nvSpPr>
        <p:spPr>
          <a:xfrm>
            <a:off x="644458" y="651869"/>
            <a:ext cx="10454802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065" marR="75565" indent="359410" algn="just">
              <a:lnSpc>
                <a:spcPct val="115000"/>
              </a:lnSpc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данной программы-</a:t>
            </a:r>
            <a:r>
              <a:rPr lang="ru-RU" sz="18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у воспитанников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старшего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дошкольного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возраста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универсальные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умения 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навыки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раннего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творчества.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ECFF0-A9A9-0300-BEE3-744147B74CBD}"/>
              </a:ext>
            </a:extLst>
          </p:cNvPr>
          <p:cNvSpPr txBox="1"/>
          <p:nvPr/>
        </p:nvSpPr>
        <p:spPr>
          <a:xfrm>
            <a:off x="836580" y="1252782"/>
            <a:ext cx="10544782" cy="5195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065" indent="-314325">
              <a:spcBef>
                <a:spcPts val="260"/>
              </a:spcBef>
              <a:buNone/>
            </a:pPr>
            <a:r>
              <a:rPr lang="ru-RU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marL="139065">
              <a:spcBef>
                <a:spcPts val="215"/>
              </a:spcBef>
              <a:buNone/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9075" lvl="0" indent="-342900">
              <a:lnSpc>
                <a:spcPct val="115000"/>
              </a:lnSpc>
              <a:spcBef>
                <a:spcPts val="240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</a:t>
            </a:r>
            <a:r>
              <a:rPr lang="ru-RU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умение</a:t>
            </a:r>
            <a:r>
              <a:rPr lang="ru-RU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создавать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различные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конструкции</a:t>
            </a:r>
            <a:r>
              <a:rPr lang="ru-RU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образцу,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схеме,</a:t>
            </a:r>
            <a:r>
              <a:rPr lang="ru-RU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условиям,</a:t>
            </a:r>
            <a:r>
              <a:rPr lang="ru-RU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словесной инструкции,</a:t>
            </a:r>
            <a:r>
              <a:rPr lang="ru-RU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собственному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замыслу.</a:t>
            </a:r>
          </a:p>
          <a:p>
            <a:pPr marL="342900" lvl="0" indent="-342900">
              <a:lnSpc>
                <a:spcPts val="1605"/>
              </a:lnSpc>
              <a:buFont typeface="Wingdings" panose="05000000000000000000" pitchFamily="2" charset="2"/>
              <a:buChar char=""/>
              <a:tabLst>
                <a:tab pos="596900" algn="l"/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</a:t>
            </a:r>
            <a:r>
              <a:rPr lang="ru-RU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первичные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представления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элементарных</a:t>
            </a:r>
            <a:r>
              <a:rPr lang="ru-RU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механики.</a:t>
            </a:r>
          </a:p>
          <a:p>
            <a:pPr marL="342900" lvl="0" indent="-342900">
              <a:spcBef>
                <a:spcPts val="240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  <a:tab pos="19691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	первичные</a:t>
            </a:r>
            <a:r>
              <a:rPr lang="ru-RU" spc="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представления</a:t>
            </a:r>
            <a:r>
              <a:rPr lang="ru-RU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программирования</a:t>
            </a:r>
            <a:r>
              <a:rPr lang="ru-RU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механизмов.</a:t>
            </a:r>
          </a:p>
          <a:p>
            <a:pPr marL="342900" marR="75565" lvl="0" indent="-342900">
              <a:lnSpc>
                <a:spcPct val="115000"/>
              </a:lnSpc>
              <a:spcBef>
                <a:spcPts val="265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  <a:tab pos="1969135" algn="l"/>
                <a:tab pos="2876550" algn="l"/>
                <a:tab pos="4351020" algn="l"/>
                <a:tab pos="56705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	умения	реализовывать	потребности	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средствами</a:t>
            </a:r>
            <a:r>
              <a:rPr lang="ru-RU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конструирования.</a:t>
            </a:r>
          </a:p>
          <a:p>
            <a:pPr marL="139065">
              <a:lnSpc>
                <a:spcPts val="1605"/>
              </a:lnSpc>
              <a:buNone/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0010" lvl="0" indent="-342900">
              <a:lnSpc>
                <a:spcPct val="115000"/>
              </a:lnSpc>
              <a:spcBef>
                <a:spcPts val="235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  <a:tab pos="1315720" algn="l"/>
                <a:tab pos="2045970" algn="l"/>
                <a:tab pos="2268220" algn="l"/>
                <a:tab pos="3620770" algn="l"/>
                <a:tab pos="3851910" algn="l"/>
                <a:tab pos="539305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Развить	интерес	к	моделированию	и	конструированию,	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стимулировать</a:t>
            </a:r>
            <a:r>
              <a:rPr lang="ru-RU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детское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</a:t>
            </a:r>
            <a:r>
              <a:rPr lang="ru-RU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творчество.</a:t>
            </a:r>
          </a:p>
          <a:p>
            <a:pPr marL="342900" lvl="0" indent="-342900">
              <a:lnSpc>
                <a:spcPts val="1605"/>
              </a:lnSpc>
              <a:buFont typeface="Wingdings" panose="05000000000000000000" pitchFamily="2" charset="2"/>
              <a:buChar char=""/>
              <a:tabLst>
                <a:tab pos="596900" algn="l"/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Развить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умения</a:t>
            </a:r>
            <a:r>
              <a:rPr lang="ru-RU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осуществлять</a:t>
            </a:r>
            <a:r>
              <a:rPr lang="ru-RU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оценку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проделанной</a:t>
            </a:r>
            <a:r>
              <a:rPr lang="ru-RU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работы.</a:t>
            </a:r>
          </a:p>
          <a:p>
            <a:pPr marL="342900" marR="75565" lvl="0" indent="-342900">
              <a:lnSpc>
                <a:spcPct val="115000"/>
              </a:lnSpc>
              <a:spcBef>
                <a:spcPts val="240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  <a:tab pos="1511300" algn="l"/>
                <a:tab pos="3089275" algn="l"/>
                <a:tab pos="4231005" algn="l"/>
                <a:tab pos="4511040" algn="l"/>
                <a:tab pos="525907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Развить	коммуникативные	способности	и	навыки	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межличностного</a:t>
            </a:r>
            <a:r>
              <a:rPr lang="ru-RU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общения.</a:t>
            </a:r>
          </a:p>
          <a:p>
            <a:pPr marL="139065">
              <a:lnSpc>
                <a:spcPts val="1595"/>
              </a:lnSpc>
              <a:buNone/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240"/>
              </a:spcBef>
              <a:buFont typeface="Wingdings" panose="05000000000000000000" pitchFamily="2" charset="2"/>
              <a:buChar char=""/>
              <a:tabLst>
                <a:tab pos="597535" algn="l"/>
                <a:tab pos="2359025" algn="l"/>
                <a:tab pos="364299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	личностные	и</a:t>
            </a:r>
            <a:r>
              <a:rPr lang="ru-RU" spc="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волевые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</a:t>
            </a:r>
          </a:p>
          <a:p>
            <a:pPr marL="342900" lvl="0" indent="-342900">
              <a:spcBef>
                <a:spcPts val="235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(самостоятельность,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инициативность,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усидчивость,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терпение,</a:t>
            </a:r>
            <a:r>
              <a:rPr lang="ru-RU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самоконтроль).</a:t>
            </a:r>
          </a:p>
          <a:p>
            <a:pPr marL="342900" lvl="0" indent="-342900">
              <a:lnSpc>
                <a:spcPts val="1610"/>
              </a:lnSpc>
              <a:spcBef>
                <a:spcPts val="240"/>
              </a:spcBef>
              <a:buFont typeface="Wingdings" panose="05000000000000000000" pitchFamily="2" charset="2"/>
              <a:buChar char=""/>
              <a:tabLst>
                <a:tab pos="596900" algn="l"/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Развить</a:t>
            </a:r>
            <a:r>
              <a:rPr lang="ru-RU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навыки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сотрудничества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работе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команде.</a:t>
            </a:r>
          </a:p>
          <a:p>
            <a:pPr marL="342900" marR="585470" lvl="0" indent="-342900" algn="just">
              <a:lnSpc>
                <a:spcPct val="97000"/>
              </a:lnSpc>
              <a:spcBef>
                <a:spcPts val="25"/>
              </a:spcBef>
              <a:buFont typeface="Wingdings" panose="05000000000000000000" pitchFamily="2" charset="2"/>
              <a:buChar char=""/>
              <a:tabLst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</a:t>
            </a:r>
            <a:r>
              <a:rPr lang="ru-RU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основы</a:t>
            </a:r>
            <a:r>
              <a:rPr lang="ru-RU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</a:t>
            </a:r>
            <a:r>
              <a:rPr lang="ru-RU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собственной</a:t>
            </a:r>
            <a:r>
              <a:rPr lang="ru-RU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жизнедеятельности</a:t>
            </a:r>
            <a:r>
              <a:rPr lang="ru-RU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-3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окружающих людей, необходимых при конструировании робототехнических</a:t>
            </a:r>
            <a:r>
              <a:rPr lang="ru-RU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моделей.</a:t>
            </a:r>
          </a:p>
        </p:txBody>
      </p:sp>
    </p:spTree>
    <p:extLst>
      <p:ext uri="{BB962C8B-B14F-4D97-AF65-F5344CB8AC3E}">
        <p14:creationId xmlns:p14="http://schemas.microsoft.com/office/powerpoint/2010/main" val="104280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44C39-A3A5-7FEB-15D0-F7219ED20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0CAF4B-F991-C810-C2AD-9FF088C8D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51C2E-2764-B6D8-D255-D505E0B9D896}"/>
              </a:ext>
            </a:extLst>
          </p:cNvPr>
          <p:cNvSpPr txBox="1"/>
          <p:nvPr/>
        </p:nvSpPr>
        <p:spPr>
          <a:xfrm>
            <a:off x="3009900" y="700551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Ранняя профориентация проводится заблаговременно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BE9C7-3D38-4964-D3A1-4F1527CACBD1}"/>
              </a:ext>
            </a:extLst>
          </p:cNvPr>
          <p:cNvSpPr txBox="1"/>
          <p:nvPr/>
        </p:nvSpPr>
        <p:spPr>
          <a:xfrm>
            <a:off x="1460590" y="1206071"/>
            <a:ext cx="14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Конструктор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F40DD-BAA9-7A04-3EFA-0789C63DB3C8}"/>
              </a:ext>
            </a:extLst>
          </p:cNvPr>
          <p:cNvSpPr txBox="1"/>
          <p:nvPr/>
        </p:nvSpPr>
        <p:spPr>
          <a:xfrm>
            <a:off x="5514794" y="1206071"/>
            <a:ext cx="12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Космонавт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0ED7C-67D4-8175-A431-31A7AC31F4A3}"/>
              </a:ext>
            </a:extLst>
          </p:cNvPr>
          <p:cNvSpPr txBox="1"/>
          <p:nvPr/>
        </p:nvSpPr>
        <p:spPr>
          <a:xfrm>
            <a:off x="8482519" y="1128250"/>
            <a:ext cx="111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Механик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EA8D4-76C1-F347-699E-F85D215B487E}"/>
              </a:ext>
            </a:extLst>
          </p:cNvPr>
          <p:cNvSpPr txBox="1"/>
          <p:nvPr/>
        </p:nvSpPr>
        <p:spPr>
          <a:xfrm>
            <a:off x="2938146" y="3347044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Архитектор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4006F-6A1D-BA06-747B-710064417D8B}"/>
              </a:ext>
            </a:extLst>
          </p:cNvPr>
          <p:cNvSpPr txBox="1"/>
          <p:nvPr/>
        </p:nvSpPr>
        <p:spPr>
          <a:xfrm>
            <a:off x="6096000" y="3347044"/>
            <a:ext cx="11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Строитель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1E4EF6-7FA8-9335-9546-8187511B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0"/>
          <a:stretch/>
        </p:blipFill>
        <p:spPr>
          <a:xfrm>
            <a:off x="9102204" y="1409715"/>
            <a:ext cx="1547812" cy="245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3DE0B3-C9DD-7C72-015A-E24F13D7D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6" y="1497582"/>
            <a:ext cx="3985098" cy="179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16214B-54E3-6AB6-0C6D-1AA9BC13A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28" y="1555949"/>
            <a:ext cx="3904034" cy="176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02093E-77C7-9FAE-EB3D-65AE05B9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0" y="3660235"/>
            <a:ext cx="4335213" cy="195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B8C8ED-D313-87B0-2B8F-F54C7B191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b="21837"/>
          <a:stretch/>
        </p:blipFill>
        <p:spPr>
          <a:xfrm>
            <a:off x="5679166" y="3744674"/>
            <a:ext cx="1392576" cy="217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84DF847-BF0F-5DA9-9B76-186A0F619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/>
          <a:stretch/>
        </p:blipFill>
        <p:spPr>
          <a:xfrm>
            <a:off x="7133412" y="3919451"/>
            <a:ext cx="3790544" cy="211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42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C8F8F-1474-C65E-6D7E-D306D2FA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E7F80E-4EB6-B9F9-ABBC-9EC1F134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89"/>
            <a:ext cx="12192000" cy="6868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E0E145-6C0F-39C9-93B7-2E3ED403E952}"/>
              </a:ext>
            </a:extLst>
          </p:cNvPr>
          <p:cNvSpPr txBox="1"/>
          <p:nvPr/>
        </p:nvSpPr>
        <p:spPr>
          <a:xfrm>
            <a:off x="4153288" y="700392"/>
            <a:ext cx="609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выставки  ЦМИТ «Протон» и мастер класса.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11F4D3-1BF4-38EF-4ECC-7EF1D51F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9" y="1069724"/>
            <a:ext cx="4490997" cy="202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4DFE9C-FF0E-CEB8-E080-017629D08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35" y="1069723"/>
            <a:ext cx="4490998" cy="202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691DA9-64D2-2C01-367C-AC8AD0B3F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9" y="3097554"/>
            <a:ext cx="3544111" cy="160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BB1AE-01FA-98BB-8821-E2708B266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14" y="3046295"/>
            <a:ext cx="3771151" cy="170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56F044-F2FD-4D11-2B45-A98D72CD7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67" y="2852180"/>
            <a:ext cx="3771151" cy="170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8EDE71-FDB9-0443-94BE-4BC6CE4B8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75" y="4554976"/>
            <a:ext cx="3070698" cy="230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295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E2D9-DC56-4EF9-C629-1CBDDD68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2BA1D-48D9-3D0E-D728-49EBC9C6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" y="0"/>
            <a:ext cx="12192000" cy="6868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94F18-4EE9-744B-83C9-815F9DD2EA67}"/>
              </a:ext>
            </a:extLst>
          </p:cNvPr>
          <p:cNvSpPr txBox="1"/>
          <p:nvPr/>
        </p:nvSpPr>
        <p:spPr>
          <a:xfrm>
            <a:off x="5262664" y="690664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FE748-3C00-B4FC-77B0-5EA29DD62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" y="1059996"/>
            <a:ext cx="1389136" cy="2665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6A51C5-7BB2-6245-6AA1-B5346E79B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/>
        </p:blipFill>
        <p:spPr>
          <a:xfrm>
            <a:off x="849805" y="3901683"/>
            <a:ext cx="4040546" cy="2180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BFADC1-F717-0F8E-4F4B-D549B4B8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>
          <a:xfrm>
            <a:off x="2416253" y="1136024"/>
            <a:ext cx="1389136" cy="25893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F8DA14-F8B9-8900-4C4C-0F35ED996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19" y="1060486"/>
            <a:ext cx="1275480" cy="28256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E701E4-7C20-0B0F-541D-31B28B1B5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1"/>
          <a:stretch/>
        </p:blipFill>
        <p:spPr>
          <a:xfrm>
            <a:off x="5226141" y="1098009"/>
            <a:ext cx="1570042" cy="26987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C87616-DAC9-60BB-D638-449C9F0F7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25" y="1098009"/>
            <a:ext cx="1207230" cy="26736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4E3F48-D978-8C26-E1D3-41BC7F1E9F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00" y="3930260"/>
            <a:ext cx="4701702" cy="21229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8EF895-A5DB-8EDB-2F03-DFC513D29A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11" y="1089498"/>
            <a:ext cx="1271411" cy="28136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16FF335-674A-A775-5D2F-76214CDBA5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78" y="1089498"/>
            <a:ext cx="2102847" cy="50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743E-1608-4855-F160-63730051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2A9779-F27E-02D5-4C33-51A330236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" y="0"/>
            <a:ext cx="12192000" cy="68683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9D959-89C9-D6E8-5856-4D49994C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r="16283"/>
          <a:stretch/>
        </p:blipFill>
        <p:spPr>
          <a:xfrm>
            <a:off x="842356" y="690663"/>
            <a:ext cx="2173218" cy="23840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7E5EC-0EF1-28BE-5B70-8F1D70515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00" y="695527"/>
            <a:ext cx="2468502" cy="54669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40BCB8-5C47-A821-5B60-31D0E13D7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1" b="-152"/>
          <a:stretch/>
        </p:blipFill>
        <p:spPr>
          <a:xfrm>
            <a:off x="2417347" y="1885469"/>
            <a:ext cx="1743830" cy="24385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505101-955E-ED16-9B27-A52DBEF07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45" y="607978"/>
            <a:ext cx="2546755" cy="56420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AF3F5A-4952-4C78-371D-3F57B2C11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4" y="4321214"/>
            <a:ext cx="4419650" cy="19949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081866-4A78-154C-DB5B-0EEC44FC3E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32" y="607978"/>
            <a:ext cx="2547563" cy="564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8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021E-3925-179A-24CF-35489D6D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7AAA30-18F4-99E8-D5F0-9D2C123C5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" y="0"/>
            <a:ext cx="12192000" cy="6868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84726-B8AE-67FD-95E0-A79C2355BD08}"/>
              </a:ext>
            </a:extLst>
          </p:cNvPr>
          <p:cNvSpPr txBox="1"/>
          <p:nvPr/>
        </p:nvSpPr>
        <p:spPr>
          <a:xfrm>
            <a:off x="3093395" y="632299"/>
            <a:ext cx="701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родителей вовлеченных в образовательную деятельность.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877E3-0632-4EDD-6C03-9217285DB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72" y="3623940"/>
            <a:ext cx="5762071" cy="2601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C5E52A-A650-F96C-F9CA-84B044B33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0"/>
          <a:stretch/>
        </p:blipFill>
        <p:spPr>
          <a:xfrm>
            <a:off x="807341" y="899810"/>
            <a:ext cx="2219431" cy="2796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1CA230-892D-F746-690A-84B3FD826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58" y="1001631"/>
            <a:ext cx="5597101" cy="25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3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15D68-D923-2F8B-DD7A-F42843BC6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74794-ABAE-0162-B944-40BC3BFCA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" y="0"/>
            <a:ext cx="12192000" cy="6868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8F7A1-EC8A-C69B-8C62-FEA8EC888933}"/>
              </a:ext>
            </a:extLst>
          </p:cNvPr>
          <p:cNvSpPr txBox="1"/>
          <p:nvPr/>
        </p:nvSpPr>
        <p:spPr>
          <a:xfrm>
            <a:off x="4844373" y="583661"/>
            <a:ext cx="216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44D6A27-E9B1-3B1B-EB6C-CC32AD1DE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146802"/>
              </p:ext>
            </p:extLst>
          </p:nvPr>
        </p:nvGraphicFramePr>
        <p:xfrm>
          <a:off x="5274067" y="3337167"/>
          <a:ext cx="1982769" cy="280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415677" progId="Acrobat.Document.DC">
                  <p:embed/>
                </p:oleObj>
              </mc:Choice>
              <mc:Fallback>
                <p:oleObj name="Acrobat Document" r:id="rId3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4067" y="3337167"/>
                        <a:ext cx="1982769" cy="2805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0DA3104-F472-5660-23D9-F0BC408D32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550729"/>
              </p:ext>
            </p:extLst>
          </p:nvPr>
        </p:nvGraphicFramePr>
        <p:xfrm>
          <a:off x="5656429" y="952993"/>
          <a:ext cx="1557902" cy="2204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56429" y="952993"/>
                        <a:ext cx="1557902" cy="2204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EA0EBFD4-A830-1AC7-2680-CD8008DB36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303815"/>
              </p:ext>
            </p:extLst>
          </p:nvPr>
        </p:nvGraphicFramePr>
        <p:xfrm>
          <a:off x="2928901" y="616977"/>
          <a:ext cx="1934624" cy="273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533723" imgH="6415677" progId="Acrobat.Document.DC">
                  <p:embed/>
                </p:oleObj>
              </mc:Choice>
              <mc:Fallback>
                <p:oleObj name="Acrobat Document" r:id="rId7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8901" y="616977"/>
                        <a:ext cx="1934624" cy="2737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D7C4AAE0-03DB-209F-749A-5A0CC1BC6B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3540"/>
              </p:ext>
            </p:extLst>
          </p:nvPr>
        </p:nvGraphicFramePr>
        <p:xfrm>
          <a:off x="7294213" y="3337167"/>
          <a:ext cx="1934439" cy="2737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4533723" imgH="6415677" progId="Acrobat.Document.DC">
                  <p:embed/>
                </p:oleObj>
              </mc:Choice>
              <mc:Fallback>
                <p:oleObj name="Acrobat Document" r:id="rId9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94213" y="3337167"/>
                        <a:ext cx="1934439" cy="2737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86D42995-DED7-2427-4320-3EED6B266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41305"/>
              </p:ext>
            </p:extLst>
          </p:nvPr>
        </p:nvGraphicFramePr>
        <p:xfrm>
          <a:off x="9321825" y="634292"/>
          <a:ext cx="1982767" cy="2805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4533723" imgH="6415677" progId="Acrobat.Document.DC">
                  <p:embed/>
                </p:oleObj>
              </mc:Choice>
              <mc:Fallback>
                <p:oleObj name="Acrobat Document" r:id="rId11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21825" y="634292"/>
                        <a:ext cx="1982767" cy="2805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63817422-4D4A-62B8-F5EC-BAB65B397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644659"/>
              </p:ext>
            </p:extLst>
          </p:nvPr>
        </p:nvGraphicFramePr>
        <p:xfrm>
          <a:off x="831420" y="3264443"/>
          <a:ext cx="2070985" cy="2930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4533723" imgH="6415677" progId="Acrobat.Document.DC">
                  <p:embed/>
                </p:oleObj>
              </mc:Choice>
              <mc:Fallback>
                <p:oleObj name="Acrobat Document" r:id="rId13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31420" y="3264443"/>
                        <a:ext cx="2070985" cy="2930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F8F03E87-1EA0-EFC1-6056-633FAFFCAA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558209"/>
              </p:ext>
            </p:extLst>
          </p:nvPr>
        </p:nvGraphicFramePr>
        <p:xfrm>
          <a:off x="7488757" y="634290"/>
          <a:ext cx="1844750" cy="2610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5" imgW="4533723" imgH="6415677" progId="Acrobat.Document.DC">
                  <p:embed/>
                </p:oleObj>
              </mc:Choice>
              <mc:Fallback>
                <p:oleObj name="Acrobat Document" r:id="rId15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88757" y="634290"/>
                        <a:ext cx="1844750" cy="2610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800C1529-6083-5B8D-969B-6FEC40922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754818"/>
              </p:ext>
            </p:extLst>
          </p:nvPr>
        </p:nvGraphicFramePr>
        <p:xfrm>
          <a:off x="3022773" y="3247090"/>
          <a:ext cx="2070985" cy="293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7" imgW="4533723" imgH="6415677" progId="Acrobat.Document.DC">
                  <p:embed/>
                </p:oleObj>
              </mc:Choice>
              <mc:Fallback>
                <p:oleObj name="Acrobat Document" r:id="rId17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22773" y="3247090"/>
                        <a:ext cx="2070985" cy="2930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4841CBC8-C868-0F67-7564-C1A019ECCD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863508"/>
              </p:ext>
            </p:extLst>
          </p:nvPr>
        </p:nvGraphicFramePr>
        <p:xfrm>
          <a:off x="1003380" y="663287"/>
          <a:ext cx="1917714" cy="271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9" imgW="4533723" imgH="6415677" progId="Acrobat.Document.DC">
                  <p:embed/>
                </p:oleObj>
              </mc:Choice>
              <mc:Fallback>
                <p:oleObj name="Acrobat Document" r:id="rId19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03380" y="663287"/>
                        <a:ext cx="1917714" cy="2713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912817E8-C9FC-04AF-6414-8A29BF8C1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761984"/>
              </p:ext>
            </p:extLst>
          </p:nvPr>
        </p:nvGraphicFramePr>
        <p:xfrm>
          <a:off x="9452961" y="3400618"/>
          <a:ext cx="1844749" cy="2610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1" imgW="4533723" imgH="6415677" progId="Acrobat.Document.DC">
                  <p:embed/>
                </p:oleObj>
              </mc:Choice>
              <mc:Fallback>
                <p:oleObj name="Acrobat Document" r:id="rId21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452961" y="3400618"/>
                        <a:ext cx="1844749" cy="2610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388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0A640-2937-FA6F-5FEF-EB731972F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070CFE-E44A-08BD-9C2E-F8C18E26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" y="0"/>
            <a:ext cx="12192000" cy="6868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85CEE-0EC1-929D-CD65-34DA6A982D22}"/>
              </a:ext>
            </a:extLst>
          </p:cNvPr>
          <p:cNvSpPr txBox="1"/>
          <p:nvPr/>
        </p:nvSpPr>
        <p:spPr>
          <a:xfrm>
            <a:off x="4844373" y="583661"/>
            <a:ext cx="189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выставки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4BF77-1049-B7C8-6646-49AD2A221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7" b="18298"/>
          <a:stretch/>
        </p:blipFill>
        <p:spPr>
          <a:xfrm>
            <a:off x="9562289" y="3796961"/>
            <a:ext cx="1875310" cy="246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11BD2-D5FF-1FA6-34DF-ACEF9ABC4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17" y="984804"/>
            <a:ext cx="6285082" cy="2837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76A73C-713E-0BA7-E67C-D8D910D6C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t="49233" r="21868" b="-10"/>
          <a:stretch/>
        </p:blipFill>
        <p:spPr>
          <a:xfrm>
            <a:off x="5024027" y="3676493"/>
            <a:ext cx="4522698" cy="22620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F25412-0331-F92C-381A-40E0BC50D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/>
          <a:stretch/>
        </p:blipFill>
        <p:spPr>
          <a:xfrm>
            <a:off x="867731" y="4085617"/>
            <a:ext cx="4280878" cy="20627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4B2A61-F184-1B92-BCE8-AA8BDCC59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" y="2200217"/>
            <a:ext cx="4522699" cy="188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9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216</Words>
  <Application>Microsoft Office PowerPoint</Application>
  <PresentationFormat>Широкоэкранный</PresentationFormat>
  <Paragraphs>34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3</cp:revision>
  <dcterms:created xsi:type="dcterms:W3CDTF">2025-05-12T13:37:29Z</dcterms:created>
  <dcterms:modified xsi:type="dcterms:W3CDTF">2025-05-30T12:29:25Z</dcterms:modified>
</cp:coreProperties>
</file>